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19"/>
  </p:notesMasterIdLst>
  <p:handoutMasterIdLst>
    <p:handoutMasterId r:id="rId20"/>
  </p:handoutMasterIdLst>
  <p:sldIdLst>
    <p:sldId id="256" r:id="rId2"/>
    <p:sldId id="267" r:id="rId3"/>
    <p:sldId id="257" r:id="rId4"/>
    <p:sldId id="261" r:id="rId5"/>
    <p:sldId id="262" r:id="rId6"/>
    <p:sldId id="263" r:id="rId7"/>
    <p:sldId id="264" r:id="rId8"/>
    <p:sldId id="266" r:id="rId9"/>
    <p:sldId id="265" r:id="rId10"/>
    <p:sldId id="276" r:id="rId11"/>
    <p:sldId id="269" r:id="rId12"/>
    <p:sldId id="273" r:id="rId13"/>
    <p:sldId id="270" r:id="rId14"/>
    <p:sldId id="271" r:id="rId15"/>
    <p:sldId id="272" r:id="rId16"/>
    <p:sldId id="274"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D4CC"/>
    <a:srgbClr val="F0C41E"/>
    <a:srgbClr val="1C733F"/>
    <a:srgbClr val="3FAA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814" autoAdjust="0"/>
    <p:restoredTop sz="94387" autoAdjust="0"/>
  </p:normalViewPr>
  <p:slideViewPr>
    <p:cSldViewPr snapToGrid="0">
      <p:cViewPr varScale="1">
        <p:scale>
          <a:sx n="78" d="100"/>
          <a:sy n="78" d="100"/>
        </p:scale>
        <p:origin x="1349" y="5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1FF236-344A-43BA-B0B9-DD9B1665110C}" type="doc">
      <dgm:prSet loTypeId="urn:microsoft.com/office/officeart/2009/3/layout/StepUpProcess" loCatId="process" qsTypeId="urn:microsoft.com/office/officeart/2005/8/quickstyle/simple3" qsCatId="simple" csTypeId="urn:microsoft.com/office/officeart/2005/8/colors/accent4_2" csCatId="accent4" phldr="1"/>
      <dgm:spPr/>
      <dgm:t>
        <a:bodyPr/>
        <a:lstStyle/>
        <a:p>
          <a:endParaRPr lang="en-US"/>
        </a:p>
      </dgm:t>
    </dgm:pt>
    <dgm:pt modelId="{24260DF2-2B46-4B4A-B96A-4E3A728D4A2D}">
      <dgm:prSet phldrT="[Text]"/>
      <dgm:spPr/>
      <dgm:t>
        <a:bodyPr/>
        <a:lstStyle/>
        <a:p>
          <a:r>
            <a:rPr lang="en-US" dirty="0"/>
            <a:t>Assistant Internal Auditor (3yrs)</a:t>
          </a:r>
        </a:p>
      </dgm:t>
    </dgm:pt>
    <dgm:pt modelId="{691B3E3D-89B1-4C5D-94FA-1CDC31898D8C}" type="parTrans" cxnId="{3586803A-2636-4D09-ABE0-F5CBE00619B8}">
      <dgm:prSet/>
      <dgm:spPr/>
      <dgm:t>
        <a:bodyPr/>
        <a:lstStyle/>
        <a:p>
          <a:endParaRPr lang="en-US"/>
        </a:p>
      </dgm:t>
    </dgm:pt>
    <dgm:pt modelId="{B4C528F9-BE4A-4A69-A0CB-071B2C91D5AD}" type="sibTrans" cxnId="{3586803A-2636-4D09-ABE0-F5CBE00619B8}">
      <dgm:prSet/>
      <dgm:spPr/>
      <dgm:t>
        <a:bodyPr/>
        <a:lstStyle/>
        <a:p>
          <a:endParaRPr lang="en-US"/>
        </a:p>
      </dgm:t>
    </dgm:pt>
    <dgm:pt modelId="{23383CA0-B7BD-4562-AADF-2C25F2364A2A}">
      <dgm:prSet phldrT="[Text]"/>
      <dgm:spPr/>
      <dgm:t>
        <a:bodyPr/>
        <a:lstStyle/>
        <a:p>
          <a:r>
            <a:rPr lang="en-US" dirty="0"/>
            <a:t>Internal Auditor (3yrs)</a:t>
          </a:r>
        </a:p>
      </dgm:t>
    </dgm:pt>
    <dgm:pt modelId="{37B9D720-F2F0-4A8C-9853-1F2C9E20FC9A}" type="parTrans" cxnId="{270A20EE-B4ED-4F8A-A17F-7157E593A4DC}">
      <dgm:prSet/>
      <dgm:spPr/>
      <dgm:t>
        <a:bodyPr/>
        <a:lstStyle/>
        <a:p>
          <a:endParaRPr lang="en-US"/>
        </a:p>
      </dgm:t>
    </dgm:pt>
    <dgm:pt modelId="{D3A8A106-D3D3-4092-8AD9-2C765B514535}" type="sibTrans" cxnId="{270A20EE-B4ED-4F8A-A17F-7157E593A4DC}">
      <dgm:prSet/>
      <dgm:spPr/>
      <dgm:t>
        <a:bodyPr/>
        <a:lstStyle/>
        <a:p>
          <a:endParaRPr lang="en-US"/>
        </a:p>
      </dgm:t>
    </dgm:pt>
    <dgm:pt modelId="{533AAF20-4C4D-4A5C-B2B6-58C3EDF447E0}">
      <dgm:prSet phldrT="[Text]"/>
      <dgm:spPr/>
      <dgm:t>
        <a:bodyPr/>
        <a:lstStyle/>
        <a:p>
          <a:r>
            <a:rPr lang="en-US"/>
            <a:t>Director of Internal Audit</a:t>
          </a:r>
        </a:p>
      </dgm:t>
    </dgm:pt>
    <dgm:pt modelId="{9200EBA1-47A2-4BE5-8977-CA92E64D4665}" type="parTrans" cxnId="{2E4EAE7C-335A-41EC-AA13-AAAD3EE469B9}">
      <dgm:prSet/>
      <dgm:spPr/>
      <dgm:t>
        <a:bodyPr/>
        <a:lstStyle/>
        <a:p>
          <a:endParaRPr lang="en-US"/>
        </a:p>
      </dgm:t>
    </dgm:pt>
    <dgm:pt modelId="{7D17D5E6-8DC1-48C1-AB75-8DEDF467B840}" type="sibTrans" cxnId="{2E4EAE7C-335A-41EC-AA13-AAAD3EE469B9}">
      <dgm:prSet/>
      <dgm:spPr/>
      <dgm:t>
        <a:bodyPr/>
        <a:lstStyle/>
        <a:p>
          <a:endParaRPr lang="en-US"/>
        </a:p>
      </dgm:t>
    </dgm:pt>
    <dgm:pt modelId="{3DDAF2B0-0363-483C-BAA2-899DF60692B1}">
      <dgm:prSet phldrT="[Text]"/>
      <dgm:spPr/>
      <dgm:t>
        <a:bodyPr/>
        <a:lstStyle/>
        <a:p>
          <a:r>
            <a:rPr lang="en-US" dirty="0"/>
            <a:t>Senior Internal Auditor (3yrs)</a:t>
          </a:r>
        </a:p>
      </dgm:t>
    </dgm:pt>
    <dgm:pt modelId="{FDC7F042-EDE9-4620-A204-7C49B281B179}" type="parTrans" cxnId="{7FC5F3D0-0B59-43E1-B8E4-BC80B90E8326}">
      <dgm:prSet/>
      <dgm:spPr/>
      <dgm:t>
        <a:bodyPr/>
        <a:lstStyle/>
        <a:p>
          <a:endParaRPr lang="en-US"/>
        </a:p>
      </dgm:t>
    </dgm:pt>
    <dgm:pt modelId="{96B77F90-1297-4020-9AA9-1C3AD50FA9D7}" type="sibTrans" cxnId="{7FC5F3D0-0B59-43E1-B8E4-BC80B90E8326}">
      <dgm:prSet/>
      <dgm:spPr/>
      <dgm:t>
        <a:bodyPr/>
        <a:lstStyle/>
        <a:p>
          <a:endParaRPr lang="en-US"/>
        </a:p>
      </dgm:t>
    </dgm:pt>
    <dgm:pt modelId="{C56BA181-7E5D-43DB-9CA2-9D77CCC85C05}">
      <dgm:prSet phldrT="[Text]"/>
      <dgm:spPr/>
      <dgm:t>
        <a:bodyPr/>
        <a:lstStyle/>
        <a:p>
          <a:r>
            <a:rPr lang="en-US" dirty="0"/>
            <a:t>Principal Internal Auditor (3yrs)</a:t>
          </a:r>
        </a:p>
      </dgm:t>
    </dgm:pt>
    <dgm:pt modelId="{AE17F9FC-8079-4CEE-8468-15126EE15031}" type="parTrans" cxnId="{E083D531-8DF2-4919-A513-EA2BEAD422C6}">
      <dgm:prSet/>
      <dgm:spPr/>
      <dgm:t>
        <a:bodyPr/>
        <a:lstStyle/>
        <a:p>
          <a:endParaRPr lang="en-US"/>
        </a:p>
      </dgm:t>
    </dgm:pt>
    <dgm:pt modelId="{08FD412F-43AF-438B-AD23-09BFFD9AF8E4}" type="sibTrans" cxnId="{E083D531-8DF2-4919-A513-EA2BEAD422C6}">
      <dgm:prSet/>
      <dgm:spPr/>
      <dgm:t>
        <a:bodyPr/>
        <a:lstStyle/>
        <a:p>
          <a:endParaRPr lang="en-US"/>
        </a:p>
      </dgm:t>
    </dgm:pt>
    <dgm:pt modelId="{583CE5A4-9A56-48E0-84E5-CBB66279B714}">
      <dgm:prSet phldrT="[Text]"/>
      <dgm:spPr/>
      <dgm:t>
        <a:bodyPr/>
        <a:lstStyle/>
        <a:p>
          <a:r>
            <a:rPr lang="en-US" dirty="0"/>
            <a:t>Chief Internal Auditor (5yrs)</a:t>
          </a:r>
        </a:p>
      </dgm:t>
    </dgm:pt>
    <dgm:pt modelId="{BB7068E5-6D8A-4A20-8B59-50997D954338}" type="parTrans" cxnId="{AAEBB3D1-F988-4DA4-97AC-22DA7A977842}">
      <dgm:prSet/>
      <dgm:spPr/>
      <dgm:t>
        <a:bodyPr/>
        <a:lstStyle/>
        <a:p>
          <a:endParaRPr lang="en-US"/>
        </a:p>
      </dgm:t>
    </dgm:pt>
    <dgm:pt modelId="{C7A05CF9-24D6-462E-A327-C985234DA0C3}" type="sibTrans" cxnId="{AAEBB3D1-F988-4DA4-97AC-22DA7A977842}">
      <dgm:prSet/>
      <dgm:spPr/>
      <dgm:t>
        <a:bodyPr/>
        <a:lstStyle/>
        <a:p>
          <a:endParaRPr lang="en-US"/>
        </a:p>
      </dgm:t>
    </dgm:pt>
    <dgm:pt modelId="{3F249288-ED9B-403F-BD90-51350CD6B104}" type="pres">
      <dgm:prSet presAssocID="{A61FF236-344A-43BA-B0B9-DD9B1665110C}" presName="rootnode" presStyleCnt="0">
        <dgm:presLayoutVars>
          <dgm:chMax/>
          <dgm:chPref/>
          <dgm:dir/>
          <dgm:animLvl val="lvl"/>
        </dgm:presLayoutVars>
      </dgm:prSet>
      <dgm:spPr/>
    </dgm:pt>
    <dgm:pt modelId="{6B377E5D-F186-4803-81CA-47A44CDDB826}" type="pres">
      <dgm:prSet presAssocID="{24260DF2-2B46-4B4A-B96A-4E3A728D4A2D}" presName="composite" presStyleCnt="0"/>
      <dgm:spPr/>
    </dgm:pt>
    <dgm:pt modelId="{EBF04134-8C88-48DE-A004-9C60B2398FE5}" type="pres">
      <dgm:prSet presAssocID="{24260DF2-2B46-4B4A-B96A-4E3A728D4A2D}" presName="LShape" presStyleLbl="alignNode1" presStyleIdx="0" presStyleCnt="11"/>
      <dgm:spPr/>
    </dgm:pt>
    <dgm:pt modelId="{66FB7497-7797-40E4-94EE-2145E3E4E236}" type="pres">
      <dgm:prSet presAssocID="{24260DF2-2B46-4B4A-B96A-4E3A728D4A2D}" presName="ParentText" presStyleLbl="revTx" presStyleIdx="0" presStyleCnt="6">
        <dgm:presLayoutVars>
          <dgm:chMax val="0"/>
          <dgm:chPref val="0"/>
          <dgm:bulletEnabled val="1"/>
        </dgm:presLayoutVars>
      </dgm:prSet>
      <dgm:spPr/>
    </dgm:pt>
    <dgm:pt modelId="{BC524763-A638-41C9-9D19-BD8640A3EE6C}" type="pres">
      <dgm:prSet presAssocID="{24260DF2-2B46-4B4A-B96A-4E3A728D4A2D}" presName="Triangle" presStyleLbl="alignNode1" presStyleIdx="1" presStyleCnt="11"/>
      <dgm:spPr>
        <a:gradFill rotWithShape="0">
          <a:gsLst>
            <a:gs pos="0">
              <a:srgbClr val="0070C0"/>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gradFill>
      </dgm:spPr>
    </dgm:pt>
    <dgm:pt modelId="{787A8685-AC26-4164-9479-74CCBC19E203}" type="pres">
      <dgm:prSet presAssocID="{B4C528F9-BE4A-4A69-A0CB-071B2C91D5AD}" presName="sibTrans" presStyleCnt="0"/>
      <dgm:spPr/>
    </dgm:pt>
    <dgm:pt modelId="{B874C24C-5D9A-4196-B1BE-C6704EB0439E}" type="pres">
      <dgm:prSet presAssocID="{B4C528F9-BE4A-4A69-A0CB-071B2C91D5AD}" presName="space" presStyleCnt="0"/>
      <dgm:spPr/>
    </dgm:pt>
    <dgm:pt modelId="{646E0DDB-66CA-420B-ABE9-3129F82CB086}" type="pres">
      <dgm:prSet presAssocID="{23383CA0-B7BD-4562-AADF-2C25F2364A2A}" presName="composite" presStyleCnt="0"/>
      <dgm:spPr/>
    </dgm:pt>
    <dgm:pt modelId="{AC765A8E-F608-4012-BE96-AED2A172CDCF}" type="pres">
      <dgm:prSet presAssocID="{23383CA0-B7BD-4562-AADF-2C25F2364A2A}" presName="LShape" presStyleLbl="alignNode1" presStyleIdx="2" presStyleCnt="11"/>
      <dgm:spPr/>
    </dgm:pt>
    <dgm:pt modelId="{F4123F75-A621-4E27-BCE7-873E76108277}" type="pres">
      <dgm:prSet presAssocID="{23383CA0-B7BD-4562-AADF-2C25F2364A2A}" presName="ParentText" presStyleLbl="revTx" presStyleIdx="1" presStyleCnt="6">
        <dgm:presLayoutVars>
          <dgm:chMax val="0"/>
          <dgm:chPref val="0"/>
          <dgm:bulletEnabled val="1"/>
        </dgm:presLayoutVars>
      </dgm:prSet>
      <dgm:spPr/>
    </dgm:pt>
    <dgm:pt modelId="{E0DC64A3-4C30-4800-BDB6-6CB94FE9A3C0}" type="pres">
      <dgm:prSet presAssocID="{23383CA0-B7BD-4562-AADF-2C25F2364A2A}" presName="Triangle" presStyleLbl="alignNode1" presStyleIdx="3" presStyleCnt="11"/>
      <dgm:spPr/>
    </dgm:pt>
    <dgm:pt modelId="{1BDDE2B5-E5E2-4A1D-BBE5-4058D6230C25}" type="pres">
      <dgm:prSet presAssocID="{D3A8A106-D3D3-4092-8AD9-2C765B514535}" presName="sibTrans" presStyleCnt="0"/>
      <dgm:spPr/>
    </dgm:pt>
    <dgm:pt modelId="{E4B63174-3970-48A7-B8EF-0A2B043839CD}" type="pres">
      <dgm:prSet presAssocID="{D3A8A106-D3D3-4092-8AD9-2C765B514535}" presName="space" presStyleCnt="0"/>
      <dgm:spPr/>
    </dgm:pt>
    <dgm:pt modelId="{CF6CCC48-0518-40B6-9077-C400E1A950E0}" type="pres">
      <dgm:prSet presAssocID="{3DDAF2B0-0363-483C-BAA2-899DF60692B1}" presName="composite" presStyleCnt="0"/>
      <dgm:spPr/>
    </dgm:pt>
    <dgm:pt modelId="{B5C4AA95-09D9-432C-B697-DBB385CA079D}" type="pres">
      <dgm:prSet presAssocID="{3DDAF2B0-0363-483C-BAA2-899DF60692B1}" presName="LShape" presStyleLbl="alignNode1" presStyleIdx="4" presStyleCnt="11"/>
      <dgm:spPr/>
    </dgm:pt>
    <dgm:pt modelId="{C36F1FA3-CB8C-4470-9CA3-61A7D359269D}" type="pres">
      <dgm:prSet presAssocID="{3DDAF2B0-0363-483C-BAA2-899DF60692B1}" presName="ParentText" presStyleLbl="revTx" presStyleIdx="2" presStyleCnt="6">
        <dgm:presLayoutVars>
          <dgm:chMax val="0"/>
          <dgm:chPref val="0"/>
          <dgm:bulletEnabled val="1"/>
        </dgm:presLayoutVars>
      </dgm:prSet>
      <dgm:spPr/>
    </dgm:pt>
    <dgm:pt modelId="{89ADDB2D-27F7-425E-95F6-1F962294BA80}" type="pres">
      <dgm:prSet presAssocID="{3DDAF2B0-0363-483C-BAA2-899DF60692B1}" presName="Triangle" presStyleLbl="alignNode1" presStyleIdx="5" presStyleCnt="11"/>
      <dgm:spPr/>
    </dgm:pt>
    <dgm:pt modelId="{5329F095-7802-438C-BC3D-1D0D816B454C}" type="pres">
      <dgm:prSet presAssocID="{96B77F90-1297-4020-9AA9-1C3AD50FA9D7}" presName="sibTrans" presStyleCnt="0"/>
      <dgm:spPr/>
    </dgm:pt>
    <dgm:pt modelId="{39AE81ED-5B72-4285-A8A1-9186E1370730}" type="pres">
      <dgm:prSet presAssocID="{96B77F90-1297-4020-9AA9-1C3AD50FA9D7}" presName="space" presStyleCnt="0"/>
      <dgm:spPr/>
    </dgm:pt>
    <dgm:pt modelId="{0E6BDCA6-2037-4894-A819-9F6F4A63A741}" type="pres">
      <dgm:prSet presAssocID="{C56BA181-7E5D-43DB-9CA2-9D77CCC85C05}" presName="composite" presStyleCnt="0"/>
      <dgm:spPr/>
    </dgm:pt>
    <dgm:pt modelId="{86B793B4-3011-4A0C-9F52-4E761383FFB6}" type="pres">
      <dgm:prSet presAssocID="{C56BA181-7E5D-43DB-9CA2-9D77CCC85C05}" presName="LShape" presStyleLbl="alignNode1" presStyleIdx="6" presStyleCnt="11"/>
      <dgm:spPr/>
    </dgm:pt>
    <dgm:pt modelId="{3BC9CC7F-2B44-4CBF-A636-14342FE7E435}" type="pres">
      <dgm:prSet presAssocID="{C56BA181-7E5D-43DB-9CA2-9D77CCC85C05}" presName="ParentText" presStyleLbl="revTx" presStyleIdx="3" presStyleCnt="6">
        <dgm:presLayoutVars>
          <dgm:chMax val="0"/>
          <dgm:chPref val="0"/>
          <dgm:bulletEnabled val="1"/>
        </dgm:presLayoutVars>
      </dgm:prSet>
      <dgm:spPr/>
    </dgm:pt>
    <dgm:pt modelId="{FE9CB5EE-C0E3-4ECC-9DB8-4376B6DBB383}" type="pres">
      <dgm:prSet presAssocID="{C56BA181-7E5D-43DB-9CA2-9D77CCC85C05}" presName="Triangle" presStyleLbl="alignNode1" presStyleIdx="7" presStyleCnt="11"/>
      <dgm:spPr/>
    </dgm:pt>
    <dgm:pt modelId="{374C2219-C689-419E-A9FA-91D48A46E325}" type="pres">
      <dgm:prSet presAssocID="{08FD412F-43AF-438B-AD23-09BFFD9AF8E4}" presName="sibTrans" presStyleCnt="0"/>
      <dgm:spPr/>
    </dgm:pt>
    <dgm:pt modelId="{29B70BA4-9B07-4022-B59A-E4578A9B1628}" type="pres">
      <dgm:prSet presAssocID="{08FD412F-43AF-438B-AD23-09BFFD9AF8E4}" presName="space" presStyleCnt="0"/>
      <dgm:spPr/>
    </dgm:pt>
    <dgm:pt modelId="{99CC29FF-1752-4D18-B9FA-ACE21A6383CC}" type="pres">
      <dgm:prSet presAssocID="{583CE5A4-9A56-48E0-84E5-CBB66279B714}" presName="composite" presStyleCnt="0"/>
      <dgm:spPr/>
    </dgm:pt>
    <dgm:pt modelId="{8DB5ECDE-7742-43F3-89B8-9F5A09BB3AF0}" type="pres">
      <dgm:prSet presAssocID="{583CE5A4-9A56-48E0-84E5-CBB66279B714}" presName="LShape" presStyleLbl="alignNode1" presStyleIdx="8" presStyleCnt="11"/>
      <dgm:spPr/>
    </dgm:pt>
    <dgm:pt modelId="{D7679557-0FF5-4BE5-925B-2815706F1A2C}" type="pres">
      <dgm:prSet presAssocID="{583CE5A4-9A56-48E0-84E5-CBB66279B714}" presName="ParentText" presStyleLbl="revTx" presStyleIdx="4" presStyleCnt="6">
        <dgm:presLayoutVars>
          <dgm:chMax val="0"/>
          <dgm:chPref val="0"/>
          <dgm:bulletEnabled val="1"/>
        </dgm:presLayoutVars>
      </dgm:prSet>
      <dgm:spPr/>
    </dgm:pt>
    <dgm:pt modelId="{376A21E2-8294-4B3E-8575-23E6AE731BD3}" type="pres">
      <dgm:prSet presAssocID="{583CE5A4-9A56-48E0-84E5-CBB66279B714}" presName="Triangle" presStyleLbl="alignNode1" presStyleIdx="9" presStyleCnt="11"/>
      <dgm:spPr/>
    </dgm:pt>
    <dgm:pt modelId="{F93F9EE9-4C1F-41DC-B85B-40DDEB5054B8}" type="pres">
      <dgm:prSet presAssocID="{C7A05CF9-24D6-462E-A327-C985234DA0C3}" presName="sibTrans" presStyleCnt="0"/>
      <dgm:spPr/>
    </dgm:pt>
    <dgm:pt modelId="{D53F9044-7628-4CBE-8F79-8CA23A0D480D}" type="pres">
      <dgm:prSet presAssocID="{C7A05CF9-24D6-462E-A327-C985234DA0C3}" presName="space" presStyleCnt="0"/>
      <dgm:spPr/>
    </dgm:pt>
    <dgm:pt modelId="{E85B52A8-F812-4E4C-824C-71E2ED3F9F7C}" type="pres">
      <dgm:prSet presAssocID="{533AAF20-4C4D-4A5C-B2B6-58C3EDF447E0}" presName="composite" presStyleCnt="0"/>
      <dgm:spPr/>
    </dgm:pt>
    <dgm:pt modelId="{201B145B-66BB-4E31-85CA-7EC945D46C65}" type="pres">
      <dgm:prSet presAssocID="{533AAF20-4C4D-4A5C-B2B6-58C3EDF447E0}" presName="LShape" presStyleLbl="alignNode1" presStyleIdx="10" presStyleCnt="11"/>
      <dgm:spPr/>
    </dgm:pt>
    <dgm:pt modelId="{E4E287EE-6170-417C-AF6A-70A9E97C3719}" type="pres">
      <dgm:prSet presAssocID="{533AAF20-4C4D-4A5C-B2B6-58C3EDF447E0}" presName="ParentText" presStyleLbl="revTx" presStyleIdx="5" presStyleCnt="6">
        <dgm:presLayoutVars>
          <dgm:chMax val="0"/>
          <dgm:chPref val="0"/>
          <dgm:bulletEnabled val="1"/>
        </dgm:presLayoutVars>
      </dgm:prSet>
      <dgm:spPr/>
    </dgm:pt>
  </dgm:ptLst>
  <dgm:cxnLst>
    <dgm:cxn modelId="{2C33A104-5830-4FC3-8FAC-CC9A3EAD9BB1}" type="presOf" srcId="{3DDAF2B0-0363-483C-BAA2-899DF60692B1}" destId="{C36F1FA3-CB8C-4470-9CA3-61A7D359269D}" srcOrd="0" destOrd="0" presId="urn:microsoft.com/office/officeart/2009/3/layout/StepUpProcess"/>
    <dgm:cxn modelId="{E083D531-8DF2-4919-A513-EA2BEAD422C6}" srcId="{A61FF236-344A-43BA-B0B9-DD9B1665110C}" destId="{C56BA181-7E5D-43DB-9CA2-9D77CCC85C05}" srcOrd="3" destOrd="0" parTransId="{AE17F9FC-8079-4CEE-8468-15126EE15031}" sibTransId="{08FD412F-43AF-438B-AD23-09BFFD9AF8E4}"/>
    <dgm:cxn modelId="{3586803A-2636-4D09-ABE0-F5CBE00619B8}" srcId="{A61FF236-344A-43BA-B0B9-DD9B1665110C}" destId="{24260DF2-2B46-4B4A-B96A-4E3A728D4A2D}" srcOrd="0" destOrd="0" parTransId="{691B3E3D-89B1-4C5D-94FA-1CDC31898D8C}" sibTransId="{B4C528F9-BE4A-4A69-A0CB-071B2C91D5AD}"/>
    <dgm:cxn modelId="{3FA99E53-8E6A-469B-89DD-373078079B10}" type="presOf" srcId="{23383CA0-B7BD-4562-AADF-2C25F2364A2A}" destId="{F4123F75-A621-4E27-BCE7-873E76108277}" srcOrd="0" destOrd="0" presId="urn:microsoft.com/office/officeart/2009/3/layout/StepUpProcess"/>
    <dgm:cxn modelId="{2E4EAE7C-335A-41EC-AA13-AAAD3EE469B9}" srcId="{A61FF236-344A-43BA-B0B9-DD9B1665110C}" destId="{533AAF20-4C4D-4A5C-B2B6-58C3EDF447E0}" srcOrd="5" destOrd="0" parTransId="{9200EBA1-47A2-4BE5-8977-CA92E64D4665}" sibTransId="{7D17D5E6-8DC1-48C1-AB75-8DEDF467B840}"/>
    <dgm:cxn modelId="{80378291-893A-419F-AA13-722A2B1BFBD0}" type="presOf" srcId="{A61FF236-344A-43BA-B0B9-DD9B1665110C}" destId="{3F249288-ED9B-403F-BD90-51350CD6B104}" srcOrd="0" destOrd="0" presId="urn:microsoft.com/office/officeart/2009/3/layout/StepUpProcess"/>
    <dgm:cxn modelId="{46027AA0-A788-45A5-BF32-6884D7ABE6B0}" type="presOf" srcId="{24260DF2-2B46-4B4A-B96A-4E3A728D4A2D}" destId="{66FB7497-7797-40E4-94EE-2145E3E4E236}" srcOrd="0" destOrd="0" presId="urn:microsoft.com/office/officeart/2009/3/layout/StepUpProcess"/>
    <dgm:cxn modelId="{1989E3BA-1637-45CA-87BC-EAB038159ADD}" type="presOf" srcId="{533AAF20-4C4D-4A5C-B2B6-58C3EDF447E0}" destId="{E4E287EE-6170-417C-AF6A-70A9E97C3719}" srcOrd="0" destOrd="0" presId="urn:microsoft.com/office/officeart/2009/3/layout/StepUpProcess"/>
    <dgm:cxn modelId="{66D9D4C1-9A84-4715-B7E4-267CF22EF331}" type="presOf" srcId="{583CE5A4-9A56-48E0-84E5-CBB66279B714}" destId="{D7679557-0FF5-4BE5-925B-2815706F1A2C}" srcOrd="0" destOrd="0" presId="urn:microsoft.com/office/officeart/2009/3/layout/StepUpProcess"/>
    <dgm:cxn modelId="{7FC5F3D0-0B59-43E1-B8E4-BC80B90E8326}" srcId="{A61FF236-344A-43BA-B0B9-DD9B1665110C}" destId="{3DDAF2B0-0363-483C-BAA2-899DF60692B1}" srcOrd="2" destOrd="0" parTransId="{FDC7F042-EDE9-4620-A204-7C49B281B179}" sibTransId="{96B77F90-1297-4020-9AA9-1C3AD50FA9D7}"/>
    <dgm:cxn modelId="{AAEBB3D1-F988-4DA4-97AC-22DA7A977842}" srcId="{A61FF236-344A-43BA-B0B9-DD9B1665110C}" destId="{583CE5A4-9A56-48E0-84E5-CBB66279B714}" srcOrd="4" destOrd="0" parTransId="{BB7068E5-6D8A-4A20-8B59-50997D954338}" sibTransId="{C7A05CF9-24D6-462E-A327-C985234DA0C3}"/>
    <dgm:cxn modelId="{270A20EE-B4ED-4F8A-A17F-7157E593A4DC}" srcId="{A61FF236-344A-43BA-B0B9-DD9B1665110C}" destId="{23383CA0-B7BD-4562-AADF-2C25F2364A2A}" srcOrd="1" destOrd="0" parTransId="{37B9D720-F2F0-4A8C-9853-1F2C9E20FC9A}" sibTransId="{D3A8A106-D3D3-4092-8AD9-2C765B514535}"/>
    <dgm:cxn modelId="{D28944F4-E4AD-49D9-BA40-B3A036D21D7C}" type="presOf" srcId="{C56BA181-7E5D-43DB-9CA2-9D77CCC85C05}" destId="{3BC9CC7F-2B44-4CBF-A636-14342FE7E435}" srcOrd="0" destOrd="0" presId="urn:microsoft.com/office/officeart/2009/3/layout/StepUpProcess"/>
    <dgm:cxn modelId="{C1A704FD-2DA7-4029-85D6-B4C4B03BD0D3}" type="presParOf" srcId="{3F249288-ED9B-403F-BD90-51350CD6B104}" destId="{6B377E5D-F186-4803-81CA-47A44CDDB826}" srcOrd="0" destOrd="0" presId="urn:microsoft.com/office/officeart/2009/3/layout/StepUpProcess"/>
    <dgm:cxn modelId="{27D3659A-04DA-48F4-B359-3A4B2F84C8DC}" type="presParOf" srcId="{6B377E5D-F186-4803-81CA-47A44CDDB826}" destId="{EBF04134-8C88-48DE-A004-9C60B2398FE5}" srcOrd="0" destOrd="0" presId="urn:microsoft.com/office/officeart/2009/3/layout/StepUpProcess"/>
    <dgm:cxn modelId="{D7A6C8C3-1E9D-4855-85B8-ABB43C864E3C}" type="presParOf" srcId="{6B377E5D-F186-4803-81CA-47A44CDDB826}" destId="{66FB7497-7797-40E4-94EE-2145E3E4E236}" srcOrd="1" destOrd="0" presId="urn:microsoft.com/office/officeart/2009/3/layout/StepUpProcess"/>
    <dgm:cxn modelId="{F8460CA6-AD3D-4232-B7A1-9CB521FB6CD6}" type="presParOf" srcId="{6B377E5D-F186-4803-81CA-47A44CDDB826}" destId="{BC524763-A638-41C9-9D19-BD8640A3EE6C}" srcOrd="2" destOrd="0" presId="urn:microsoft.com/office/officeart/2009/3/layout/StepUpProcess"/>
    <dgm:cxn modelId="{A7E62EB8-FF59-4061-A10A-25EF528E0EF8}" type="presParOf" srcId="{3F249288-ED9B-403F-BD90-51350CD6B104}" destId="{787A8685-AC26-4164-9479-74CCBC19E203}" srcOrd="1" destOrd="0" presId="urn:microsoft.com/office/officeart/2009/3/layout/StepUpProcess"/>
    <dgm:cxn modelId="{24896D9D-1596-4D1D-A99B-CCC4E54CC6B3}" type="presParOf" srcId="{787A8685-AC26-4164-9479-74CCBC19E203}" destId="{B874C24C-5D9A-4196-B1BE-C6704EB0439E}" srcOrd="0" destOrd="0" presId="urn:microsoft.com/office/officeart/2009/3/layout/StepUpProcess"/>
    <dgm:cxn modelId="{CA7169F2-155E-48CD-A61C-E13C90AC1EEF}" type="presParOf" srcId="{3F249288-ED9B-403F-BD90-51350CD6B104}" destId="{646E0DDB-66CA-420B-ABE9-3129F82CB086}" srcOrd="2" destOrd="0" presId="urn:microsoft.com/office/officeart/2009/3/layout/StepUpProcess"/>
    <dgm:cxn modelId="{9EC21214-68D2-4207-8E01-CF809B9A9F87}" type="presParOf" srcId="{646E0DDB-66CA-420B-ABE9-3129F82CB086}" destId="{AC765A8E-F608-4012-BE96-AED2A172CDCF}" srcOrd="0" destOrd="0" presId="urn:microsoft.com/office/officeart/2009/3/layout/StepUpProcess"/>
    <dgm:cxn modelId="{656CBC68-F38E-4B18-B24C-D5EE3B714433}" type="presParOf" srcId="{646E0DDB-66CA-420B-ABE9-3129F82CB086}" destId="{F4123F75-A621-4E27-BCE7-873E76108277}" srcOrd="1" destOrd="0" presId="urn:microsoft.com/office/officeart/2009/3/layout/StepUpProcess"/>
    <dgm:cxn modelId="{6C1D0204-1C50-46BE-9F4A-E9E7808CAB68}" type="presParOf" srcId="{646E0DDB-66CA-420B-ABE9-3129F82CB086}" destId="{E0DC64A3-4C30-4800-BDB6-6CB94FE9A3C0}" srcOrd="2" destOrd="0" presId="urn:microsoft.com/office/officeart/2009/3/layout/StepUpProcess"/>
    <dgm:cxn modelId="{DBFD295D-DB32-492B-A929-30C7A9882F56}" type="presParOf" srcId="{3F249288-ED9B-403F-BD90-51350CD6B104}" destId="{1BDDE2B5-E5E2-4A1D-BBE5-4058D6230C25}" srcOrd="3" destOrd="0" presId="urn:microsoft.com/office/officeart/2009/3/layout/StepUpProcess"/>
    <dgm:cxn modelId="{ACA264A0-6F48-41CE-8689-E4769AC3CD78}" type="presParOf" srcId="{1BDDE2B5-E5E2-4A1D-BBE5-4058D6230C25}" destId="{E4B63174-3970-48A7-B8EF-0A2B043839CD}" srcOrd="0" destOrd="0" presId="urn:microsoft.com/office/officeart/2009/3/layout/StepUpProcess"/>
    <dgm:cxn modelId="{7E2D1948-E3AB-454E-B7F0-6E0CBF5DA733}" type="presParOf" srcId="{3F249288-ED9B-403F-BD90-51350CD6B104}" destId="{CF6CCC48-0518-40B6-9077-C400E1A950E0}" srcOrd="4" destOrd="0" presId="urn:microsoft.com/office/officeart/2009/3/layout/StepUpProcess"/>
    <dgm:cxn modelId="{C85782CD-4E2E-46C4-8400-2367991041DD}" type="presParOf" srcId="{CF6CCC48-0518-40B6-9077-C400E1A950E0}" destId="{B5C4AA95-09D9-432C-B697-DBB385CA079D}" srcOrd="0" destOrd="0" presId="urn:microsoft.com/office/officeart/2009/3/layout/StepUpProcess"/>
    <dgm:cxn modelId="{526C8D25-69DA-43DB-8E12-6745458BE79F}" type="presParOf" srcId="{CF6CCC48-0518-40B6-9077-C400E1A950E0}" destId="{C36F1FA3-CB8C-4470-9CA3-61A7D359269D}" srcOrd="1" destOrd="0" presId="urn:microsoft.com/office/officeart/2009/3/layout/StepUpProcess"/>
    <dgm:cxn modelId="{ACAE514B-8AB2-4CC9-AF3D-C32C7CB6A431}" type="presParOf" srcId="{CF6CCC48-0518-40B6-9077-C400E1A950E0}" destId="{89ADDB2D-27F7-425E-95F6-1F962294BA80}" srcOrd="2" destOrd="0" presId="urn:microsoft.com/office/officeart/2009/3/layout/StepUpProcess"/>
    <dgm:cxn modelId="{E911DA17-19F7-45FD-A7A9-28FA7B74AB3D}" type="presParOf" srcId="{3F249288-ED9B-403F-BD90-51350CD6B104}" destId="{5329F095-7802-438C-BC3D-1D0D816B454C}" srcOrd="5" destOrd="0" presId="urn:microsoft.com/office/officeart/2009/3/layout/StepUpProcess"/>
    <dgm:cxn modelId="{B368D80C-B4D6-4FEF-9C1D-FD2D2E5FA348}" type="presParOf" srcId="{5329F095-7802-438C-BC3D-1D0D816B454C}" destId="{39AE81ED-5B72-4285-A8A1-9186E1370730}" srcOrd="0" destOrd="0" presId="urn:microsoft.com/office/officeart/2009/3/layout/StepUpProcess"/>
    <dgm:cxn modelId="{6904B669-828A-401C-867E-17CB9BAB4C16}" type="presParOf" srcId="{3F249288-ED9B-403F-BD90-51350CD6B104}" destId="{0E6BDCA6-2037-4894-A819-9F6F4A63A741}" srcOrd="6" destOrd="0" presId="urn:microsoft.com/office/officeart/2009/3/layout/StepUpProcess"/>
    <dgm:cxn modelId="{0939E768-3243-4B07-A9E9-F9E937782D00}" type="presParOf" srcId="{0E6BDCA6-2037-4894-A819-9F6F4A63A741}" destId="{86B793B4-3011-4A0C-9F52-4E761383FFB6}" srcOrd="0" destOrd="0" presId="urn:microsoft.com/office/officeart/2009/3/layout/StepUpProcess"/>
    <dgm:cxn modelId="{86C8651F-44B5-486F-8210-CBDFC4003A45}" type="presParOf" srcId="{0E6BDCA6-2037-4894-A819-9F6F4A63A741}" destId="{3BC9CC7F-2B44-4CBF-A636-14342FE7E435}" srcOrd="1" destOrd="0" presId="urn:microsoft.com/office/officeart/2009/3/layout/StepUpProcess"/>
    <dgm:cxn modelId="{D88FC1EB-6978-419E-A84D-C5216ACA1ACD}" type="presParOf" srcId="{0E6BDCA6-2037-4894-A819-9F6F4A63A741}" destId="{FE9CB5EE-C0E3-4ECC-9DB8-4376B6DBB383}" srcOrd="2" destOrd="0" presId="urn:microsoft.com/office/officeart/2009/3/layout/StepUpProcess"/>
    <dgm:cxn modelId="{BD232E32-E117-4A66-AAF4-6348E8D0CB87}" type="presParOf" srcId="{3F249288-ED9B-403F-BD90-51350CD6B104}" destId="{374C2219-C689-419E-A9FA-91D48A46E325}" srcOrd="7" destOrd="0" presId="urn:microsoft.com/office/officeart/2009/3/layout/StepUpProcess"/>
    <dgm:cxn modelId="{1EE32DC7-B59D-4A00-BBBB-9CDCCACBA80D}" type="presParOf" srcId="{374C2219-C689-419E-A9FA-91D48A46E325}" destId="{29B70BA4-9B07-4022-B59A-E4578A9B1628}" srcOrd="0" destOrd="0" presId="urn:microsoft.com/office/officeart/2009/3/layout/StepUpProcess"/>
    <dgm:cxn modelId="{597757B5-4AFC-4972-8331-4E8A165B1F54}" type="presParOf" srcId="{3F249288-ED9B-403F-BD90-51350CD6B104}" destId="{99CC29FF-1752-4D18-B9FA-ACE21A6383CC}" srcOrd="8" destOrd="0" presId="urn:microsoft.com/office/officeart/2009/3/layout/StepUpProcess"/>
    <dgm:cxn modelId="{A2510FAC-554D-4321-A95A-D9A595D69A83}" type="presParOf" srcId="{99CC29FF-1752-4D18-B9FA-ACE21A6383CC}" destId="{8DB5ECDE-7742-43F3-89B8-9F5A09BB3AF0}" srcOrd="0" destOrd="0" presId="urn:microsoft.com/office/officeart/2009/3/layout/StepUpProcess"/>
    <dgm:cxn modelId="{FA545E53-0037-457F-9CDD-83BBA5EF63BD}" type="presParOf" srcId="{99CC29FF-1752-4D18-B9FA-ACE21A6383CC}" destId="{D7679557-0FF5-4BE5-925B-2815706F1A2C}" srcOrd="1" destOrd="0" presId="urn:microsoft.com/office/officeart/2009/3/layout/StepUpProcess"/>
    <dgm:cxn modelId="{34DC39D5-AEA6-4FEA-999F-632FD52A73C6}" type="presParOf" srcId="{99CC29FF-1752-4D18-B9FA-ACE21A6383CC}" destId="{376A21E2-8294-4B3E-8575-23E6AE731BD3}" srcOrd="2" destOrd="0" presId="urn:microsoft.com/office/officeart/2009/3/layout/StepUpProcess"/>
    <dgm:cxn modelId="{2510936F-8766-4BB3-8C71-6DCC7BCA7FED}" type="presParOf" srcId="{3F249288-ED9B-403F-BD90-51350CD6B104}" destId="{F93F9EE9-4C1F-41DC-B85B-40DDEB5054B8}" srcOrd="9" destOrd="0" presId="urn:microsoft.com/office/officeart/2009/3/layout/StepUpProcess"/>
    <dgm:cxn modelId="{51B5ACC8-76F2-44BB-81C8-B12AC2E0589E}" type="presParOf" srcId="{F93F9EE9-4C1F-41DC-B85B-40DDEB5054B8}" destId="{D53F9044-7628-4CBE-8F79-8CA23A0D480D}" srcOrd="0" destOrd="0" presId="urn:microsoft.com/office/officeart/2009/3/layout/StepUpProcess"/>
    <dgm:cxn modelId="{C82C2081-7FFB-4A8B-96ED-DC5D8C7F1B9C}" type="presParOf" srcId="{3F249288-ED9B-403F-BD90-51350CD6B104}" destId="{E85B52A8-F812-4E4C-824C-71E2ED3F9F7C}" srcOrd="10" destOrd="0" presId="urn:microsoft.com/office/officeart/2009/3/layout/StepUpProcess"/>
    <dgm:cxn modelId="{6E81EA39-7C04-4D26-B44E-174A70003BB5}" type="presParOf" srcId="{E85B52A8-F812-4E4C-824C-71E2ED3F9F7C}" destId="{201B145B-66BB-4E31-85CA-7EC945D46C65}" srcOrd="0" destOrd="0" presId="urn:microsoft.com/office/officeart/2009/3/layout/StepUpProcess"/>
    <dgm:cxn modelId="{CD4D0AAF-4C32-440F-8207-814C663FC62B}" type="presParOf" srcId="{E85B52A8-F812-4E4C-824C-71E2ED3F9F7C}" destId="{E4E287EE-6170-417C-AF6A-70A9E97C3719}" srcOrd="1" destOrd="0" presId="urn:microsoft.com/office/officeart/2009/3/layout/StepUpProcess"/>
  </dgm:cxnLst>
  <dgm:bg/>
  <dgm:whole>
    <a:ln w="0">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F04134-8C88-48DE-A004-9C60B2398FE5}">
      <dsp:nvSpPr>
        <dsp:cNvPr id="0" name=""/>
        <dsp:cNvSpPr/>
      </dsp:nvSpPr>
      <dsp:spPr>
        <a:xfrm rot="5400000">
          <a:off x="243880" y="2113682"/>
          <a:ext cx="728466" cy="1212151"/>
        </a:xfrm>
        <a:prstGeom prst="corner">
          <a:avLst>
            <a:gd name="adj1" fmla="val 16120"/>
            <a:gd name="adj2" fmla="val 1611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66FB7497-7797-40E4-94EE-2145E3E4E236}">
      <dsp:nvSpPr>
        <dsp:cNvPr id="0" name=""/>
        <dsp:cNvSpPr/>
      </dsp:nvSpPr>
      <dsp:spPr>
        <a:xfrm>
          <a:off x="122281" y="2475854"/>
          <a:ext cx="1094337" cy="95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Assistant Internal Auditor (3yrs)</a:t>
          </a:r>
        </a:p>
      </dsp:txBody>
      <dsp:txXfrm>
        <a:off x="122281" y="2475854"/>
        <a:ext cx="1094337" cy="959250"/>
      </dsp:txXfrm>
    </dsp:sp>
    <dsp:sp modelId="{BC524763-A638-41C9-9D19-BD8640A3EE6C}">
      <dsp:nvSpPr>
        <dsp:cNvPr id="0" name=""/>
        <dsp:cNvSpPr/>
      </dsp:nvSpPr>
      <dsp:spPr>
        <a:xfrm>
          <a:off x="1010140" y="2024442"/>
          <a:ext cx="206478" cy="206478"/>
        </a:xfrm>
        <a:prstGeom prst="triangle">
          <a:avLst>
            <a:gd name="adj" fmla="val 100000"/>
          </a:avLst>
        </a:prstGeom>
        <a:gradFill rotWithShape="0">
          <a:gsLst>
            <a:gs pos="0">
              <a:srgbClr val="0070C0"/>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AC765A8E-F608-4012-BE96-AED2A172CDCF}">
      <dsp:nvSpPr>
        <dsp:cNvPr id="0" name=""/>
        <dsp:cNvSpPr/>
      </dsp:nvSpPr>
      <dsp:spPr>
        <a:xfrm rot="5400000">
          <a:off x="1583563" y="1782176"/>
          <a:ext cx="728466" cy="1212151"/>
        </a:xfrm>
        <a:prstGeom prst="corner">
          <a:avLst>
            <a:gd name="adj1" fmla="val 16120"/>
            <a:gd name="adj2" fmla="val 1611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F4123F75-A621-4E27-BCE7-873E76108277}">
      <dsp:nvSpPr>
        <dsp:cNvPr id="0" name=""/>
        <dsp:cNvSpPr/>
      </dsp:nvSpPr>
      <dsp:spPr>
        <a:xfrm>
          <a:off x="1461964" y="2144349"/>
          <a:ext cx="1094337" cy="95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Internal Auditor (3yrs)</a:t>
          </a:r>
        </a:p>
      </dsp:txBody>
      <dsp:txXfrm>
        <a:off x="1461964" y="2144349"/>
        <a:ext cx="1094337" cy="959250"/>
      </dsp:txXfrm>
    </dsp:sp>
    <dsp:sp modelId="{E0DC64A3-4C30-4800-BDB6-6CB94FE9A3C0}">
      <dsp:nvSpPr>
        <dsp:cNvPr id="0" name=""/>
        <dsp:cNvSpPr/>
      </dsp:nvSpPr>
      <dsp:spPr>
        <a:xfrm>
          <a:off x="2349823" y="1692936"/>
          <a:ext cx="206478" cy="206478"/>
        </a:xfrm>
        <a:prstGeom prst="triangle">
          <a:avLst>
            <a:gd name="adj" fmla="val 10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B5C4AA95-09D9-432C-B697-DBB385CA079D}">
      <dsp:nvSpPr>
        <dsp:cNvPr id="0" name=""/>
        <dsp:cNvSpPr/>
      </dsp:nvSpPr>
      <dsp:spPr>
        <a:xfrm rot="5400000">
          <a:off x="2923246" y="1450670"/>
          <a:ext cx="728466" cy="1212151"/>
        </a:xfrm>
        <a:prstGeom prst="corner">
          <a:avLst>
            <a:gd name="adj1" fmla="val 16120"/>
            <a:gd name="adj2" fmla="val 1611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C36F1FA3-CB8C-4470-9CA3-61A7D359269D}">
      <dsp:nvSpPr>
        <dsp:cNvPr id="0" name=""/>
        <dsp:cNvSpPr/>
      </dsp:nvSpPr>
      <dsp:spPr>
        <a:xfrm>
          <a:off x="2801647" y="1812843"/>
          <a:ext cx="1094337" cy="95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Senior Internal Auditor (3yrs)</a:t>
          </a:r>
        </a:p>
      </dsp:txBody>
      <dsp:txXfrm>
        <a:off x="2801647" y="1812843"/>
        <a:ext cx="1094337" cy="959250"/>
      </dsp:txXfrm>
    </dsp:sp>
    <dsp:sp modelId="{89ADDB2D-27F7-425E-95F6-1F962294BA80}">
      <dsp:nvSpPr>
        <dsp:cNvPr id="0" name=""/>
        <dsp:cNvSpPr/>
      </dsp:nvSpPr>
      <dsp:spPr>
        <a:xfrm>
          <a:off x="3689506" y="1361430"/>
          <a:ext cx="206478" cy="206478"/>
        </a:xfrm>
        <a:prstGeom prst="triangle">
          <a:avLst>
            <a:gd name="adj" fmla="val 10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86B793B4-3011-4A0C-9F52-4E761383FFB6}">
      <dsp:nvSpPr>
        <dsp:cNvPr id="0" name=""/>
        <dsp:cNvSpPr/>
      </dsp:nvSpPr>
      <dsp:spPr>
        <a:xfrm rot="5400000">
          <a:off x="4262929" y="1119165"/>
          <a:ext cx="728466" cy="1212151"/>
        </a:xfrm>
        <a:prstGeom prst="corner">
          <a:avLst>
            <a:gd name="adj1" fmla="val 16120"/>
            <a:gd name="adj2" fmla="val 1611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3BC9CC7F-2B44-4CBF-A636-14342FE7E435}">
      <dsp:nvSpPr>
        <dsp:cNvPr id="0" name=""/>
        <dsp:cNvSpPr/>
      </dsp:nvSpPr>
      <dsp:spPr>
        <a:xfrm>
          <a:off x="4141330" y="1481337"/>
          <a:ext cx="1094337" cy="95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Principal Internal Auditor (3yrs)</a:t>
          </a:r>
        </a:p>
      </dsp:txBody>
      <dsp:txXfrm>
        <a:off x="4141330" y="1481337"/>
        <a:ext cx="1094337" cy="959250"/>
      </dsp:txXfrm>
    </dsp:sp>
    <dsp:sp modelId="{FE9CB5EE-C0E3-4ECC-9DB8-4376B6DBB383}">
      <dsp:nvSpPr>
        <dsp:cNvPr id="0" name=""/>
        <dsp:cNvSpPr/>
      </dsp:nvSpPr>
      <dsp:spPr>
        <a:xfrm>
          <a:off x="5029189" y="1029925"/>
          <a:ext cx="206478" cy="206478"/>
        </a:xfrm>
        <a:prstGeom prst="triangle">
          <a:avLst>
            <a:gd name="adj" fmla="val 10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8DB5ECDE-7742-43F3-89B8-9F5A09BB3AF0}">
      <dsp:nvSpPr>
        <dsp:cNvPr id="0" name=""/>
        <dsp:cNvSpPr/>
      </dsp:nvSpPr>
      <dsp:spPr>
        <a:xfrm rot="5400000">
          <a:off x="5602612" y="787659"/>
          <a:ext cx="728466" cy="1212151"/>
        </a:xfrm>
        <a:prstGeom prst="corner">
          <a:avLst>
            <a:gd name="adj1" fmla="val 16120"/>
            <a:gd name="adj2" fmla="val 1611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D7679557-0FF5-4BE5-925B-2815706F1A2C}">
      <dsp:nvSpPr>
        <dsp:cNvPr id="0" name=""/>
        <dsp:cNvSpPr/>
      </dsp:nvSpPr>
      <dsp:spPr>
        <a:xfrm>
          <a:off x="5481013" y="1149831"/>
          <a:ext cx="1094337" cy="95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Chief Internal Auditor (5yrs)</a:t>
          </a:r>
        </a:p>
      </dsp:txBody>
      <dsp:txXfrm>
        <a:off x="5481013" y="1149831"/>
        <a:ext cx="1094337" cy="959250"/>
      </dsp:txXfrm>
    </dsp:sp>
    <dsp:sp modelId="{376A21E2-8294-4B3E-8575-23E6AE731BD3}">
      <dsp:nvSpPr>
        <dsp:cNvPr id="0" name=""/>
        <dsp:cNvSpPr/>
      </dsp:nvSpPr>
      <dsp:spPr>
        <a:xfrm>
          <a:off x="6368872" y="698419"/>
          <a:ext cx="206478" cy="206478"/>
        </a:xfrm>
        <a:prstGeom prst="triangle">
          <a:avLst>
            <a:gd name="adj" fmla="val 10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201B145B-66BB-4E31-85CA-7EC945D46C65}">
      <dsp:nvSpPr>
        <dsp:cNvPr id="0" name=""/>
        <dsp:cNvSpPr/>
      </dsp:nvSpPr>
      <dsp:spPr>
        <a:xfrm rot="5400000">
          <a:off x="6942295" y="456153"/>
          <a:ext cx="728466" cy="1212151"/>
        </a:xfrm>
        <a:prstGeom prst="corner">
          <a:avLst>
            <a:gd name="adj1" fmla="val 16120"/>
            <a:gd name="adj2" fmla="val 1611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w="12700" cap="flat" cmpd="sng" algn="ctr">
          <a:solidFill>
            <a:schemeClr val="accent4">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E4E287EE-6170-417C-AF6A-70A9E97C3719}">
      <dsp:nvSpPr>
        <dsp:cNvPr id="0" name=""/>
        <dsp:cNvSpPr/>
      </dsp:nvSpPr>
      <dsp:spPr>
        <a:xfrm>
          <a:off x="6820696" y="818325"/>
          <a:ext cx="1094337" cy="959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Director of Internal Audit</a:t>
          </a:r>
        </a:p>
      </dsp:txBody>
      <dsp:txXfrm>
        <a:off x="6820696" y="818325"/>
        <a:ext cx="1094337" cy="959250"/>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5B632CE-CB1B-99DC-1994-B6D7D3D3E8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BE0DEB71-ED8C-9E38-641D-29A87B05BCF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3A0C187-A093-4AA7-A48B-B72DB3669935}" type="datetimeFigureOut">
              <a:rPr lang="en-GB" smtClean="0"/>
              <a:t>24/06/2025</a:t>
            </a:fld>
            <a:endParaRPr lang="en-GB"/>
          </a:p>
        </p:txBody>
      </p:sp>
      <p:sp>
        <p:nvSpPr>
          <p:cNvPr id="4" name="Footer Placeholder 3">
            <a:extLst>
              <a:ext uri="{FF2B5EF4-FFF2-40B4-BE49-F238E27FC236}">
                <a16:creationId xmlns:a16="http://schemas.microsoft.com/office/drawing/2014/main" id="{0A5CB6F1-54B5-DFAA-C9A5-901B2F92FFC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F01313C-FCCC-14FC-28BA-9E7FC80B457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3F47B59-2B9F-41B4-A67D-1423329E5485}" type="slidenum">
              <a:rPr lang="en-GB" smtClean="0"/>
              <a:t>‹#›</a:t>
            </a:fld>
            <a:endParaRPr lang="en-GB"/>
          </a:p>
        </p:txBody>
      </p:sp>
    </p:spTree>
    <p:extLst>
      <p:ext uri="{BB962C8B-B14F-4D97-AF65-F5344CB8AC3E}">
        <p14:creationId xmlns:p14="http://schemas.microsoft.com/office/powerpoint/2010/main" val="77283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59ACF4-4068-4F7F-96CB-B291437B8EC7}" type="datetimeFigureOut">
              <a:rPr lang="en-GB" smtClean="0"/>
              <a:t>24/06/2025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90BB01-76A0-405E-91EB-54A58C85043E}" type="slidenum">
              <a:rPr lang="en-GB" smtClean="0"/>
              <a:t>‹#›</a:t>
            </a:fld>
            <a:endParaRPr lang="en-GB"/>
          </a:p>
        </p:txBody>
      </p:sp>
    </p:spTree>
    <p:extLst>
      <p:ext uri="{BB962C8B-B14F-4D97-AF65-F5344CB8AC3E}">
        <p14:creationId xmlns:p14="http://schemas.microsoft.com/office/powerpoint/2010/main" val="2452957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98A348-521F-5C92-2EE8-6027A84479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grpSp>
        <p:nvGrpSpPr>
          <p:cNvPr id="7" name="Group 6">
            <a:extLst>
              <a:ext uri="{FF2B5EF4-FFF2-40B4-BE49-F238E27FC236}">
                <a16:creationId xmlns:a16="http://schemas.microsoft.com/office/drawing/2014/main" id="{C71E9B5E-0BE1-38C1-C93D-C4E99E33B7A5}"/>
              </a:ext>
            </a:extLst>
          </p:cNvPr>
          <p:cNvGrpSpPr/>
          <p:nvPr userDrawn="1"/>
        </p:nvGrpSpPr>
        <p:grpSpPr>
          <a:xfrm>
            <a:off x="53497" y="49519"/>
            <a:ext cx="2915946" cy="1148769"/>
            <a:chOff x="53497" y="49519"/>
            <a:chExt cx="2915946" cy="1148769"/>
          </a:xfrm>
        </p:grpSpPr>
        <p:pic>
          <p:nvPicPr>
            <p:cNvPr id="8" name="Picture 7">
              <a:extLst>
                <a:ext uri="{FF2B5EF4-FFF2-40B4-BE49-F238E27FC236}">
                  <a16:creationId xmlns:a16="http://schemas.microsoft.com/office/drawing/2014/main" id="{5142F38E-4FD1-A194-0057-BC4F4F39139A}"/>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3497" y="49519"/>
              <a:ext cx="1148769" cy="1148769"/>
            </a:xfrm>
            <a:prstGeom prst="rect">
              <a:avLst/>
            </a:prstGeom>
          </p:spPr>
        </p:pic>
        <p:cxnSp>
          <p:nvCxnSpPr>
            <p:cNvPr id="9" name="Straight Connector 8">
              <a:extLst>
                <a:ext uri="{FF2B5EF4-FFF2-40B4-BE49-F238E27FC236}">
                  <a16:creationId xmlns:a16="http://schemas.microsoft.com/office/drawing/2014/main" id="{4B836D04-D2C9-1F6E-DF86-82C1D3529D83}"/>
                </a:ext>
              </a:extLst>
            </p:cNvPr>
            <p:cNvCxnSpPr>
              <a:cxnSpLocks/>
            </p:cNvCxnSpPr>
            <p:nvPr userDrawn="1"/>
          </p:nvCxnSpPr>
          <p:spPr>
            <a:xfrm>
              <a:off x="1202266" y="209734"/>
              <a:ext cx="0" cy="74237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586E4072-2444-7D31-D63D-966436CC333A}"/>
                </a:ext>
              </a:extLst>
            </p:cNvPr>
            <p:cNvSpPr txBox="1"/>
            <p:nvPr userDrawn="1"/>
          </p:nvSpPr>
          <p:spPr>
            <a:xfrm>
              <a:off x="1184712" y="105676"/>
              <a:ext cx="1784731" cy="923330"/>
            </a:xfrm>
            <a:prstGeom prst="rect">
              <a:avLst/>
            </a:prstGeom>
            <a:noFill/>
          </p:spPr>
          <p:txBody>
            <a:bodyPr wrap="square" rtlCol="0">
              <a:spAutoFit/>
            </a:bodyPr>
            <a:lstStyle/>
            <a:p>
              <a:r>
                <a:rPr lang="en-GB" b="1" dirty="0"/>
                <a:t>OFFICE OF THE HEAD OF THE CIVIL SERVICE</a:t>
              </a:r>
            </a:p>
          </p:txBody>
        </p:sp>
      </p:grpSp>
      <p:sp>
        <p:nvSpPr>
          <p:cNvPr id="11" name="Title 10">
            <a:extLst>
              <a:ext uri="{FF2B5EF4-FFF2-40B4-BE49-F238E27FC236}">
                <a16:creationId xmlns:a16="http://schemas.microsoft.com/office/drawing/2014/main" id="{2BA8FF5B-8811-4DBC-6412-F7808812D55C}"/>
              </a:ext>
            </a:extLst>
          </p:cNvPr>
          <p:cNvSpPr>
            <a:spLocks noGrp="1"/>
          </p:cNvSpPr>
          <p:nvPr>
            <p:ph type="title"/>
          </p:nvPr>
        </p:nvSpPr>
        <p:spPr/>
        <p:txBody>
          <a:bodyPr/>
          <a:lstStyle/>
          <a:p>
            <a:r>
              <a:rPr lang="en-US"/>
              <a:t>Click to edit Master title style</a:t>
            </a:r>
            <a:endParaRPr lang="en-GB"/>
          </a:p>
        </p:txBody>
      </p:sp>
      <p:sp>
        <p:nvSpPr>
          <p:cNvPr id="18" name="Date Placeholder 17">
            <a:extLst>
              <a:ext uri="{FF2B5EF4-FFF2-40B4-BE49-F238E27FC236}">
                <a16:creationId xmlns:a16="http://schemas.microsoft.com/office/drawing/2014/main" id="{251769CB-548D-BCF6-DF15-CC88D0F1CC90}"/>
              </a:ext>
            </a:extLst>
          </p:cNvPr>
          <p:cNvSpPr>
            <a:spLocks noGrp="1"/>
          </p:cNvSpPr>
          <p:nvPr>
            <p:ph type="dt" sz="half" idx="10"/>
          </p:nvPr>
        </p:nvSpPr>
        <p:spPr/>
        <p:txBody>
          <a:bodyPr/>
          <a:lstStyle/>
          <a:p>
            <a:fld id="{8BBE1E07-D489-4E9D-8819-6A4F38900381}" type="datetime1">
              <a:rPr lang="en-GB" smtClean="0"/>
              <a:pPr/>
              <a:t>24/06/2025</a:t>
            </a:fld>
            <a:endParaRPr lang="en-GB" dirty="0"/>
          </a:p>
        </p:txBody>
      </p:sp>
      <p:sp>
        <p:nvSpPr>
          <p:cNvPr id="19" name="Footer Placeholder 18">
            <a:extLst>
              <a:ext uri="{FF2B5EF4-FFF2-40B4-BE49-F238E27FC236}">
                <a16:creationId xmlns:a16="http://schemas.microsoft.com/office/drawing/2014/main" id="{FCEFD589-AD55-0326-C280-838BDB81C868}"/>
              </a:ext>
            </a:extLst>
          </p:cNvPr>
          <p:cNvSpPr>
            <a:spLocks noGrp="1"/>
          </p:cNvSpPr>
          <p:nvPr>
            <p:ph type="ftr" sz="quarter" idx="11"/>
          </p:nvPr>
        </p:nvSpPr>
        <p:spPr/>
        <p:txBody>
          <a:bodyPr/>
          <a:lstStyle/>
          <a:p>
            <a:r>
              <a:rPr lang="en-GB"/>
              <a:t>LOYALTY, EXCELLENCE, SERVICE</a:t>
            </a:r>
            <a:endParaRPr lang="en-GB" dirty="0"/>
          </a:p>
        </p:txBody>
      </p:sp>
      <p:sp>
        <p:nvSpPr>
          <p:cNvPr id="20" name="Slide Number Placeholder 19">
            <a:extLst>
              <a:ext uri="{FF2B5EF4-FFF2-40B4-BE49-F238E27FC236}">
                <a16:creationId xmlns:a16="http://schemas.microsoft.com/office/drawing/2014/main" id="{CF63AD6D-ECDD-D79D-5F70-04A388AF0100}"/>
              </a:ext>
            </a:extLst>
          </p:cNvPr>
          <p:cNvSpPr>
            <a:spLocks noGrp="1"/>
          </p:cNvSpPr>
          <p:nvPr>
            <p:ph type="sldNum" sz="quarter" idx="12"/>
          </p:nvPr>
        </p:nvSpPr>
        <p:spPr/>
        <p:txBody>
          <a:bodyPr/>
          <a:lstStyle/>
          <a:p>
            <a:fld id="{037C017B-6E45-4F53-80CF-E99B137B60F8}" type="slidenum">
              <a:rPr lang="en-GB" smtClean="0"/>
              <a:pPr/>
              <a:t>‹#›</a:t>
            </a:fld>
            <a:endParaRPr lang="en-GB" dirty="0"/>
          </a:p>
        </p:txBody>
      </p:sp>
    </p:spTree>
    <p:extLst>
      <p:ext uri="{BB962C8B-B14F-4D97-AF65-F5344CB8AC3E}">
        <p14:creationId xmlns:p14="http://schemas.microsoft.com/office/powerpoint/2010/main" val="205808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F469A-C1B2-B8AE-D65D-DE7B1C167A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F17A50-0693-AE2E-DDFA-03E30BBBC9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D0E9B6-A4F8-4E04-8D15-B91E7E75EB5B}"/>
              </a:ext>
            </a:extLst>
          </p:cNvPr>
          <p:cNvSpPr>
            <a:spLocks noGrp="1"/>
          </p:cNvSpPr>
          <p:nvPr>
            <p:ph type="dt" sz="half" idx="10"/>
          </p:nvPr>
        </p:nvSpPr>
        <p:spPr/>
        <p:txBody>
          <a:bodyPr/>
          <a:lstStyle/>
          <a:p>
            <a:fld id="{4A49D3DB-137B-496B-B116-58DC222F901E}" type="datetime1">
              <a:rPr lang="en-GB" smtClean="0"/>
              <a:t>24/06/2025</a:t>
            </a:fld>
            <a:endParaRPr lang="en-GB"/>
          </a:p>
        </p:txBody>
      </p:sp>
      <p:sp>
        <p:nvSpPr>
          <p:cNvPr id="5" name="Footer Placeholder 4">
            <a:extLst>
              <a:ext uri="{FF2B5EF4-FFF2-40B4-BE49-F238E27FC236}">
                <a16:creationId xmlns:a16="http://schemas.microsoft.com/office/drawing/2014/main" id="{DAE2A626-CFC9-F841-7293-29067E9866A6}"/>
              </a:ext>
            </a:extLst>
          </p:cNvPr>
          <p:cNvSpPr>
            <a:spLocks noGrp="1"/>
          </p:cNvSpPr>
          <p:nvPr>
            <p:ph type="ftr" sz="quarter" idx="11"/>
          </p:nvPr>
        </p:nvSpPr>
        <p:spPr/>
        <p:txBody>
          <a:bodyPr/>
          <a:lstStyle/>
          <a:p>
            <a:r>
              <a:rPr lang="en-GB"/>
              <a:t>LOYALTY, EXCELLENCE, SERVICE</a:t>
            </a:r>
            <a:endParaRPr lang="en-GB" dirty="0"/>
          </a:p>
        </p:txBody>
      </p:sp>
      <p:sp>
        <p:nvSpPr>
          <p:cNvPr id="6" name="Slide Number Placeholder 5">
            <a:extLst>
              <a:ext uri="{FF2B5EF4-FFF2-40B4-BE49-F238E27FC236}">
                <a16:creationId xmlns:a16="http://schemas.microsoft.com/office/drawing/2014/main" id="{CDB8DF56-ECB5-1A17-4FE6-CC6C50F2B49C}"/>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8" name="Picture 7" descr="A yellow eagle with black text&#10;&#10;Description automatically generated">
            <a:extLst>
              <a:ext uri="{FF2B5EF4-FFF2-40B4-BE49-F238E27FC236}">
                <a16:creationId xmlns:a16="http://schemas.microsoft.com/office/drawing/2014/main" id="{AFCA8941-EEDB-5651-0E96-5F053697C16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14" y="-10327"/>
            <a:ext cx="2240474" cy="807790"/>
          </a:xfrm>
          <a:prstGeom prst="rect">
            <a:avLst/>
          </a:prstGeom>
        </p:spPr>
      </p:pic>
    </p:spTree>
    <p:extLst>
      <p:ext uri="{BB962C8B-B14F-4D97-AF65-F5344CB8AC3E}">
        <p14:creationId xmlns:p14="http://schemas.microsoft.com/office/powerpoint/2010/main" val="1965569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6EDDE-BC40-5FF5-33A8-A54AC4A2512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43BA9F-C0AE-FD5E-C192-A2C1EEB3887E}"/>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4BB214BB-753B-7E31-34E1-E375AF46355A}"/>
              </a:ext>
            </a:extLst>
          </p:cNvPr>
          <p:cNvSpPr>
            <a:spLocks noGrp="1"/>
          </p:cNvSpPr>
          <p:nvPr>
            <p:ph type="dt" sz="half" idx="10"/>
          </p:nvPr>
        </p:nvSpPr>
        <p:spPr>
          <a:xfrm>
            <a:off x="8623956" y="6356349"/>
            <a:ext cx="1565634" cy="365125"/>
          </a:xfrm>
        </p:spPr>
        <p:txBody>
          <a:bodyPr/>
          <a:lstStyle/>
          <a:p>
            <a:fld id="{4B42D462-B811-4F7C-B4B3-B47905278478}" type="datetime1">
              <a:rPr lang="en-GB" smtClean="0"/>
              <a:t>24/06/2025</a:t>
            </a:fld>
            <a:endParaRPr lang="en-GB" dirty="0"/>
          </a:p>
        </p:txBody>
      </p:sp>
      <p:sp>
        <p:nvSpPr>
          <p:cNvPr id="5" name="Footer Placeholder 4">
            <a:extLst>
              <a:ext uri="{FF2B5EF4-FFF2-40B4-BE49-F238E27FC236}">
                <a16:creationId xmlns:a16="http://schemas.microsoft.com/office/drawing/2014/main" id="{3C29E517-0C18-8DC8-BA93-4B022A3ADDB6}"/>
              </a:ext>
            </a:extLst>
          </p:cNvPr>
          <p:cNvSpPr>
            <a:spLocks noGrp="1"/>
          </p:cNvSpPr>
          <p:nvPr>
            <p:ph type="ftr" sz="quarter" idx="11"/>
          </p:nvPr>
        </p:nvSpPr>
        <p:spPr/>
        <p:txBody>
          <a:bodyPr/>
          <a:lstStyle>
            <a:lvl1pPr>
              <a:defRPr b="1" spc="300"/>
            </a:lvl1pPr>
          </a:lstStyle>
          <a:p>
            <a:r>
              <a:rPr lang="en-GB" dirty="0"/>
              <a:t>LOYALTY, EXCELLENCE, SERVICE</a:t>
            </a:r>
          </a:p>
        </p:txBody>
      </p:sp>
      <p:sp>
        <p:nvSpPr>
          <p:cNvPr id="6" name="Slide Number Placeholder 5">
            <a:extLst>
              <a:ext uri="{FF2B5EF4-FFF2-40B4-BE49-F238E27FC236}">
                <a16:creationId xmlns:a16="http://schemas.microsoft.com/office/drawing/2014/main" id="{3E73E8A5-B4F2-ABE8-E411-F3A095946B6C}"/>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7" name="Picture 6" descr="A yellow eagle with black text&#10;&#10;Description automatically generated">
            <a:extLst>
              <a:ext uri="{FF2B5EF4-FFF2-40B4-BE49-F238E27FC236}">
                <a16:creationId xmlns:a16="http://schemas.microsoft.com/office/drawing/2014/main" id="{8B39C433-3CF4-5B1C-3868-9CAC906399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751"/>
            <a:ext cx="2240474" cy="807790"/>
          </a:xfrm>
          <a:prstGeom prst="rect">
            <a:avLst/>
          </a:prstGeom>
        </p:spPr>
      </p:pic>
    </p:spTree>
    <p:extLst>
      <p:ext uri="{BB962C8B-B14F-4D97-AF65-F5344CB8AC3E}">
        <p14:creationId xmlns:p14="http://schemas.microsoft.com/office/powerpoint/2010/main" val="3120950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B2702-C5A0-74E1-5D5F-A9B2611A25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12B6474-52D4-4055-6D9D-0F21A206874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F68E17-F116-5A95-0D50-7DA22940EA63}"/>
              </a:ext>
            </a:extLst>
          </p:cNvPr>
          <p:cNvSpPr>
            <a:spLocks noGrp="1"/>
          </p:cNvSpPr>
          <p:nvPr>
            <p:ph type="dt" sz="half" idx="10"/>
          </p:nvPr>
        </p:nvSpPr>
        <p:spPr/>
        <p:txBody>
          <a:bodyPr/>
          <a:lstStyle/>
          <a:p>
            <a:fld id="{A4D80333-AD12-407D-9DC9-EFFE76ADA99C}" type="datetime1">
              <a:rPr lang="en-GB" smtClean="0"/>
              <a:t>24/06/2025</a:t>
            </a:fld>
            <a:endParaRPr lang="en-GB"/>
          </a:p>
        </p:txBody>
      </p:sp>
      <p:sp>
        <p:nvSpPr>
          <p:cNvPr id="5" name="Footer Placeholder 4">
            <a:extLst>
              <a:ext uri="{FF2B5EF4-FFF2-40B4-BE49-F238E27FC236}">
                <a16:creationId xmlns:a16="http://schemas.microsoft.com/office/drawing/2014/main" id="{ADC17A7F-A5A0-D7E2-4959-82C3CA867DC7}"/>
              </a:ext>
            </a:extLst>
          </p:cNvPr>
          <p:cNvSpPr>
            <a:spLocks noGrp="1"/>
          </p:cNvSpPr>
          <p:nvPr>
            <p:ph type="ftr" sz="quarter" idx="11"/>
          </p:nvPr>
        </p:nvSpPr>
        <p:spPr/>
        <p:txBody>
          <a:bodyPr/>
          <a:lstStyle/>
          <a:p>
            <a:r>
              <a:rPr lang="en-GB"/>
              <a:t>LOYALTY, EXCELLENCE, SERVICE</a:t>
            </a:r>
            <a:endParaRPr lang="en-GB" dirty="0"/>
          </a:p>
        </p:txBody>
      </p:sp>
      <p:sp>
        <p:nvSpPr>
          <p:cNvPr id="6" name="Slide Number Placeholder 5">
            <a:extLst>
              <a:ext uri="{FF2B5EF4-FFF2-40B4-BE49-F238E27FC236}">
                <a16:creationId xmlns:a16="http://schemas.microsoft.com/office/drawing/2014/main" id="{D8C5420A-2142-B84E-DF3E-41B9F9383D14}"/>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7" name="Picture 6" descr="A yellow eagle with black text&#10;&#10;Description automatically generated">
            <a:extLst>
              <a:ext uri="{FF2B5EF4-FFF2-40B4-BE49-F238E27FC236}">
                <a16:creationId xmlns:a16="http://schemas.microsoft.com/office/drawing/2014/main" id="{C742DE83-3BE8-D93E-D3BB-15B421A6554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34" y="9427"/>
            <a:ext cx="2240474" cy="807790"/>
          </a:xfrm>
          <a:prstGeom prst="rect">
            <a:avLst/>
          </a:prstGeom>
        </p:spPr>
      </p:pic>
    </p:spTree>
    <p:extLst>
      <p:ext uri="{BB962C8B-B14F-4D97-AF65-F5344CB8AC3E}">
        <p14:creationId xmlns:p14="http://schemas.microsoft.com/office/powerpoint/2010/main" val="3874343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BBF83-F78E-9451-A07E-2D8ECF996B2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801D84-9571-2686-116A-443D4FBAE0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230770B-51EB-5E75-E648-35D8384907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B8566BE-E5B1-6445-CA01-5B9DB285B400}"/>
              </a:ext>
            </a:extLst>
          </p:cNvPr>
          <p:cNvSpPr>
            <a:spLocks noGrp="1"/>
          </p:cNvSpPr>
          <p:nvPr>
            <p:ph type="dt" sz="half" idx="10"/>
          </p:nvPr>
        </p:nvSpPr>
        <p:spPr/>
        <p:txBody>
          <a:bodyPr/>
          <a:lstStyle/>
          <a:p>
            <a:fld id="{DF841803-AAB6-45F4-A1CC-3E754EE990C8}" type="datetime1">
              <a:rPr lang="en-GB" smtClean="0"/>
              <a:t>24/06/2025</a:t>
            </a:fld>
            <a:endParaRPr lang="en-GB"/>
          </a:p>
        </p:txBody>
      </p:sp>
      <p:sp>
        <p:nvSpPr>
          <p:cNvPr id="6" name="Footer Placeholder 5">
            <a:extLst>
              <a:ext uri="{FF2B5EF4-FFF2-40B4-BE49-F238E27FC236}">
                <a16:creationId xmlns:a16="http://schemas.microsoft.com/office/drawing/2014/main" id="{4A5BC880-6459-2383-DF58-27869900E6E6}"/>
              </a:ext>
            </a:extLst>
          </p:cNvPr>
          <p:cNvSpPr>
            <a:spLocks noGrp="1"/>
          </p:cNvSpPr>
          <p:nvPr>
            <p:ph type="ftr" sz="quarter" idx="11"/>
          </p:nvPr>
        </p:nvSpPr>
        <p:spPr/>
        <p:txBody>
          <a:bodyPr/>
          <a:lstStyle/>
          <a:p>
            <a:r>
              <a:rPr lang="en-GB"/>
              <a:t>LOYALTY, EXCELLENCE, SERVICE</a:t>
            </a:r>
            <a:endParaRPr lang="en-GB" dirty="0"/>
          </a:p>
        </p:txBody>
      </p:sp>
      <p:sp>
        <p:nvSpPr>
          <p:cNvPr id="7" name="Slide Number Placeholder 6">
            <a:extLst>
              <a:ext uri="{FF2B5EF4-FFF2-40B4-BE49-F238E27FC236}">
                <a16:creationId xmlns:a16="http://schemas.microsoft.com/office/drawing/2014/main" id="{97FAF7C1-22D9-0C2A-7EDC-E72A4D335FAD}"/>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8" name="Picture 7" descr="A yellow eagle with black text&#10;&#10;Description automatically generated">
            <a:extLst>
              <a:ext uri="{FF2B5EF4-FFF2-40B4-BE49-F238E27FC236}">
                <a16:creationId xmlns:a16="http://schemas.microsoft.com/office/drawing/2014/main" id="{CF1B9A77-6759-B091-7F28-BF5375D5AA3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13" y="-19752"/>
            <a:ext cx="2240474" cy="807790"/>
          </a:xfrm>
          <a:prstGeom prst="rect">
            <a:avLst/>
          </a:prstGeom>
        </p:spPr>
      </p:pic>
    </p:spTree>
    <p:extLst>
      <p:ext uri="{BB962C8B-B14F-4D97-AF65-F5344CB8AC3E}">
        <p14:creationId xmlns:p14="http://schemas.microsoft.com/office/powerpoint/2010/main" val="4029084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74A1D-D73A-4C9B-7AD5-08440E3001D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948335-3EAB-F85A-3D45-8F6C473D53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33BCCA-C662-1B82-728D-FC199D55FF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9CE74C8-C7E4-6EDB-BAC7-B759A35BEF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DCD866-9CF4-72A7-C3A8-6BC077F062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F2523F9-972A-B1E2-92A9-2AC05BECB85B}"/>
              </a:ext>
            </a:extLst>
          </p:cNvPr>
          <p:cNvSpPr>
            <a:spLocks noGrp="1"/>
          </p:cNvSpPr>
          <p:nvPr>
            <p:ph type="dt" sz="half" idx="10"/>
          </p:nvPr>
        </p:nvSpPr>
        <p:spPr/>
        <p:txBody>
          <a:bodyPr/>
          <a:lstStyle/>
          <a:p>
            <a:fld id="{975E5A29-9C5C-413A-BF17-EC65F107958E}" type="datetime1">
              <a:rPr lang="en-GB" smtClean="0"/>
              <a:t>24/06/2025</a:t>
            </a:fld>
            <a:endParaRPr lang="en-GB"/>
          </a:p>
        </p:txBody>
      </p:sp>
      <p:sp>
        <p:nvSpPr>
          <p:cNvPr id="8" name="Footer Placeholder 7">
            <a:extLst>
              <a:ext uri="{FF2B5EF4-FFF2-40B4-BE49-F238E27FC236}">
                <a16:creationId xmlns:a16="http://schemas.microsoft.com/office/drawing/2014/main" id="{93C11C28-1ED5-1BD5-26F5-47442CF8CAE0}"/>
              </a:ext>
            </a:extLst>
          </p:cNvPr>
          <p:cNvSpPr>
            <a:spLocks noGrp="1"/>
          </p:cNvSpPr>
          <p:nvPr>
            <p:ph type="ftr" sz="quarter" idx="11"/>
          </p:nvPr>
        </p:nvSpPr>
        <p:spPr/>
        <p:txBody>
          <a:bodyPr/>
          <a:lstStyle/>
          <a:p>
            <a:r>
              <a:rPr lang="en-GB"/>
              <a:t>LOYALTY, EXCELLENCE, SERVICE</a:t>
            </a:r>
            <a:endParaRPr lang="en-GB" dirty="0"/>
          </a:p>
        </p:txBody>
      </p:sp>
      <p:sp>
        <p:nvSpPr>
          <p:cNvPr id="9" name="Slide Number Placeholder 8">
            <a:extLst>
              <a:ext uri="{FF2B5EF4-FFF2-40B4-BE49-F238E27FC236}">
                <a16:creationId xmlns:a16="http://schemas.microsoft.com/office/drawing/2014/main" id="{00D19A83-C8D8-40D3-0D19-431565BA516F}"/>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10" name="Picture 9" descr="A yellow eagle with black text&#10;&#10;Description automatically generated">
            <a:extLst>
              <a:ext uri="{FF2B5EF4-FFF2-40B4-BE49-F238E27FC236}">
                <a16:creationId xmlns:a16="http://schemas.microsoft.com/office/drawing/2014/main" id="{A3934A8B-82EA-0FD9-E619-738926AB00C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14" y="8527"/>
            <a:ext cx="2240474" cy="807790"/>
          </a:xfrm>
          <a:prstGeom prst="rect">
            <a:avLst/>
          </a:prstGeom>
        </p:spPr>
      </p:pic>
    </p:spTree>
    <p:extLst>
      <p:ext uri="{BB962C8B-B14F-4D97-AF65-F5344CB8AC3E}">
        <p14:creationId xmlns:p14="http://schemas.microsoft.com/office/powerpoint/2010/main" val="1840324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4F42E-DC9A-605E-A6E9-2BFADA8BD26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23ED0C4-3071-CAFF-A084-F3E9BB14F2A9}"/>
              </a:ext>
            </a:extLst>
          </p:cNvPr>
          <p:cNvSpPr>
            <a:spLocks noGrp="1"/>
          </p:cNvSpPr>
          <p:nvPr>
            <p:ph type="dt" sz="half" idx="10"/>
          </p:nvPr>
        </p:nvSpPr>
        <p:spPr/>
        <p:txBody>
          <a:bodyPr/>
          <a:lstStyle/>
          <a:p>
            <a:fld id="{1285173B-2FA3-448A-9753-D4E93B9F3A68}" type="datetime1">
              <a:rPr lang="en-GB" smtClean="0"/>
              <a:t>24/06/2025</a:t>
            </a:fld>
            <a:endParaRPr lang="en-GB"/>
          </a:p>
        </p:txBody>
      </p:sp>
      <p:sp>
        <p:nvSpPr>
          <p:cNvPr id="4" name="Footer Placeholder 3">
            <a:extLst>
              <a:ext uri="{FF2B5EF4-FFF2-40B4-BE49-F238E27FC236}">
                <a16:creationId xmlns:a16="http://schemas.microsoft.com/office/drawing/2014/main" id="{D06875E8-29F5-9319-25C1-877447E17654}"/>
              </a:ext>
            </a:extLst>
          </p:cNvPr>
          <p:cNvSpPr>
            <a:spLocks noGrp="1"/>
          </p:cNvSpPr>
          <p:nvPr>
            <p:ph type="ftr" sz="quarter" idx="11"/>
          </p:nvPr>
        </p:nvSpPr>
        <p:spPr/>
        <p:txBody>
          <a:bodyPr/>
          <a:lstStyle/>
          <a:p>
            <a:r>
              <a:rPr lang="en-GB"/>
              <a:t>LOYALTY, EXCELLENCE, SERVICE</a:t>
            </a:r>
            <a:endParaRPr lang="en-GB" dirty="0"/>
          </a:p>
        </p:txBody>
      </p:sp>
      <p:sp>
        <p:nvSpPr>
          <p:cNvPr id="5" name="Slide Number Placeholder 4">
            <a:extLst>
              <a:ext uri="{FF2B5EF4-FFF2-40B4-BE49-F238E27FC236}">
                <a16:creationId xmlns:a16="http://schemas.microsoft.com/office/drawing/2014/main" id="{FC511653-6AB5-E604-F62D-63A087299342}"/>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6" name="Picture 5" descr="A yellow eagle with black text&#10;&#10;Description automatically generated">
            <a:extLst>
              <a:ext uri="{FF2B5EF4-FFF2-40B4-BE49-F238E27FC236}">
                <a16:creationId xmlns:a16="http://schemas.microsoft.com/office/drawing/2014/main" id="{FDF3D450-427E-DF73-173C-B2000CEFA1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14" y="-10327"/>
            <a:ext cx="2240474" cy="807790"/>
          </a:xfrm>
          <a:prstGeom prst="rect">
            <a:avLst/>
          </a:prstGeom>
        </p:spPr>
      </p:pic>
    </p:spTree>
    <p:extLst>
      <p:ext uri="{BB962C8B-B14F-4D97-AF65-F5344CB8AC3E}">
        <p14:creationId xmlns:p14="http://schemas.microsoft.com/office/powerpoint/2010/main" val="426193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56085F-6DF6-AAC7-6F5E-1AAF5EE6CB85}"/>
              </a:ext>
            </a:extLst>
          </p:cNvPr>
          <p:cNvSpPr>
            <a:spLocks noGrp="1"/>
          </p:cNvSpPr>
          <p:nvPr>
            <p:ph type="dt" sz="half" idx="10"/>
          </p:nvPr>
        </p:nvSpPr>
        <p:spPr/>
        <p:txBody>
          <a:bodyPr/>
          <a:lstStyle/>
          <a:p>
            <a:fld id="{8BBE1E07-D489-4E9D-8819-6A4F38900381}" type="datetime1">
              <a:rPr lang="en-GB" smtClean="0"/>
              <a:t>24/06/2025</a:t>
            </a:fld>
            <a:endParaRPr lang="en-GB"/>
          </a:p>
        </p:txBody>
      </p:sp>
      <p:sp>
        <p:nvSpPr>
          <p:cNvPr id="3" name="Footer Placeholder 2">
            <a:extLst>
              <a:ext uri="{FF2B5EF4-FFF2-40B4-BE49-F238E27FC236}">
                <a16:creationId xmlns:a16="http://schemas.microsoft.com/office/drawing/2014/main" id="{E728286A-7F43-25BE-5F3A-0DD00BFB99FE}"/>
              </a:ext>
            </a:extLst>
          </p:cNvPr>
          <p:cNvSpPr>
            <a:spLocks noGrp="1"/>
          </p:cNvSpPr>
          <p:nvPr>
            <p:ph type="ftr" sz="quarter" idx="11"/>
          </p:nvPr>
        </p:nvSpPr>
        <p:spPr/>
        <p:txBody>
          <a:bodyPr/>
          <a:lstStyle/>
          <a:p>
            <a:r>
              <a:rPr lang="en-GB"/>
              <a:t>LOYALTY, EXCELLENCE, SERVICE</a:t>
            </a:r>
            <a:endParaRPr lang="en-GB" dirty="0"/>
          </a:p>
        </p:txBody>
      </p:sp>
      <p:sp>
        <p:nvSpPr>
          <p:cNvPr id="4" name="Slide Number Placeholder 3">
            <a:extLst>
              <a:ext uri="{FF2B5EF4-FFF2-40B4-BE49-F238E27FC236}">
                <a16:creationId xmlns:a16="http://schemas.microsoft.com/office/drawing/2014/main" id="{3AE6A7B6-BF21-A923-F49A-5EF1CCEFCEB7}"/>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5" name="Picture 4" descr="A yellow eagle with black text&#10;&#10;Description automatically generated">
            <a:extLst>
              <a:ext uri="{FF2B5EF4-FFF2-40B4-BE49-F238E27FC236}">
                <a16:creationId xmlns:a16="http://schemas.microsoft.com/office/drawing/2014/main" id="{C76CAEC3-8A8B-47EA-9DC8-9A595BD3C22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14" y="-10327"/>
            <a:ext cx="2240474" cy="807790"/>
          </a:xfrm>
          <a:prstGeom prst="rect">
            <a:avLst/>
          </a:prstGeom>
        </p:spPr>
      </p:pic>
    </p:spTree>
    <p:extLst>
      <p:ext uri="{BB962C8B-B14F-4D97-AF65-F5344CB8AC3E}">
        <p14:creationId xmlns:p14="http://schemas.microsoft.com/office/powerpoint/2010/main" val="2071191534"/>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61028A-CB74-7A0E-6617-28E272F697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D2D35E2-050A-B0E0-CC14-2F6B77F05C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800501-84BF-31B0-B8D4-F3A20197B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7ACFC-F1C0-65ED-0A0F-551C57C8FD1B}"/>
              </a:ext>
            </a:extLst>
          </p:cNvPr>
          <p:cNvSpPr>
            <a:spLocks noGrp="1"/>
          </p:cNvSpPr>
          <p:nvPr>
            <p:ph type="dt" sz="half" idx="10"/>
          </p:nvPr>
        </p:nvSpPr>
        <p:spPr/>
        <p:txBody>
          <a:bodyPr/>
          <a:lstStyle/>
          <a:p>
            <a:fld id="{0C4262ED-BDDF-49AF-897E-40D5CBD38DBB}" type="datetime1">
              <a:rPr lang="en-GB" smtClean="0"/>
              <a:t>24/06/2025</a:t>
            </a:fld>
            <a:endParaRPr lang="en-GB"/>
          </a:p>
        </p:txBody>
      </p:sp>
      <p:sp>
        <p:nvSpPr>
          <p:cNvPr id="6" name="Footer Placeholder 5">
            <a:extLst>
              <a:ext uri="{FF2B5EF4-FFF2-40B4-BE49-F238E27FC236}">
                <a16:creationId xmlns:a16="http://schemas.microsoft.com/office/drawing/2014/main" id="{60447CEF-AC1D-787E-D63C-8DF91531EDC8}"/>
              </a:ext>
            </a:extLst>
          </p:cNvPr>
          <p:cNvSpPr>
            <a:spLocks noGrp="1"/>
          </p:cNvSpPr>
          <p:nvPr>
            <p:ph type="ftr" sz="quarter" idx="11"/>
          </p:nvPr>
        </p:nvSpPr>
        <p:spPr/>
        <p:txBody>
          <a:bodyPr/>
          <a:lstStyle/>
          <a:p>
            <a:r>
              <a:rPr lang="en-GB"/>
              <a:t>LOYALTY, EXCELLENCE, SERVICE</a:t>
            </a:r>
            <a:endParaRPr lang="en-GB" dirty="0"/>
          </a:p>
        </p:txBody>
      </p:sp>
      <p:sp>
        <p:nvSpPr>
          <p:cNvPr id="7" name="Slide Number Placeholder 6">
            <a:extLst>
              <a:ext uri="{FF2B5EF4-FFF2-40B4-BE49-F238E27FC236}">
                <a16:creationId xmlns:a16="http://schemas.microsoft.com/office/drawing/2014/main" id="{165BC8D3-3132-432D-C420-3AC518A3F51B}"/>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9" name="Picture 8" descr="A yellow eagle with black text&#10;&#10;Description automatically generated">
            <a:extLst>
              <a:ext uri="{FF2B5EF4-FFF2-40B4-BE49-F238E27FC236}">
                <a16:creationId xmlns:a16="http://schemas.microsoft.com/office/drawing/2014/main" id="{2F7E1007-FEDD-71E1-ADB5-FC42D62F85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14" y="-10327"/>
            <a:ext cx="2240474" cy="807790"/>
          </a:xfrm>
          <a:prstGeom prst="rect">
            <a:avLst/>
          </a:prstGeom>
        </p:spPr>
      </p:pic>
    </p:spTree>
    <p:extLst>
      <p:ext uri="{BB962C8B-B14F-4D97-AF65-F5344CB8AC3E}">
        <p14:creationId xmlns:p14="http://schemas.microsoft.com/office/powerpoint/2010/main" val="1688241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EE424-9B13-B271-BE2D-8482564131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FA7B826-3ED2-13FD-3BF0-DDC0ECBAFA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8DE3785-07F4-061D-C925-7FBEAA3220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FBC7C8-CF24-0871-8D22-BCE21005D71F}"/>
              </a:ext>
            </a:extLst>
          </p:cNvPr>
          <p:cNvSpPr>
            <a:spLocks noGrp="1"/>
          </p:cNvSpPr>
          <p:nvPr>
            <p:ph type="dt" sz="half" idx="10"/>
          </p:nvPr>
        </p:nvSpPr>
        <p:spPr/>
        <p:txBody>
          <a:bodyPr/>
          <a:lstStyle/>
          <a:p>
            <a:fld id="{2E2D98AC-1889-4991-BEB2-704F88CEFA75}" type="datetime1">
              <a:rPr lang="en-GB" smtClean="0"/>
              <a:t>24/06/2025</a:t>
            </a:fld>
            <a:endParaRPr lang="en-GB"/>
          </a:p>
        </p:txBody>
      </p:sp>
      <p:sp>
        <p:nvSpPr>
          <p:cNvPr id="6" name="Footer Placeholder 5">
            <a:extLst>
              <a:ext uri="{FF2B5EF4-FFF2-40B4-BE49-F238E27FC236}">
                <a16:creationId xmlns:a16="http://schemas.microsoft.com/office/drawing/2014/main" id="{1525687A-8939-4314-60E7-9FE7B16A4797}"/>
              </a:ext>
            </a:extLst>
          </p:cNvPr>
          <p:cNvSpPr>
            <a:spLocks noGrp="1"/>
          </p:cNvSpPr>
          <p:nvPr>
            <p:ph type="ftr" sz="quarter" idx="11"/>
          </p:nvPr>
        </p:nvSpPr>
        <p:spPr/>
        <p:txBody>
          <a:bodyPr/>
          <a:lstStyle/>
          <a:p>
            <a:r>
              <a:rPr lang="en-GB"/>
              <a:t>LOYALTY, EXCELLENCE, SERVICE</a:t>
            </a:r>
            <a:endParaRPr lang="en-GB" dirty="0"/>
          </a:p>
        </p:txBody>
      </p:sp>
      <p:sp>
        <p:nvSpPr>
          <p:cNvPr id="7" name="Slide Number Placeholder 6">
            <a:extLst>
              <a:ext uri="{FF2B5EF4-FFF2-40B4-BE49-F238E27FC236}">
                <a16:creationId xmlns:a16="http://schemas.microsoft.com/office/drawing/2014/main" id="{9AAD5989-CFE4-D975-3E81-C4096B07C1D1}"/>
              </a:ext>
            </a:extLst>
          </p:cNvPr>
          <p:cNvSpPr>
            <a:spLocks noGrp="1"/>
          </p:cNvSpPr>
          <p:nvPr>
            <p:ph type="sldNum" sz="quarter" idx="12"/>
          </p:nvPr>
        </p:nvSpPr>
        <p:spPr/>
        <p:txBody>
          <a:bodyPr/>
          <a:lstStyle/>
          <a:p>
            <a:fld id="{037C017B-6E45-4F53-80CF-E99B137B60F8}" type="slidenum">
              <a:rPr lang="en-GB" smtClean="0"/>
              <a:t>‹#›</a:t>
            </a:fld>
            <a:endParaRPr lang="en-GB"/>
          </a:p>
        </p:txBody>
      </p:sp>
      <p:pic>
        <p:nvPicPr>
          <p:cNvPr id="9" name="Picture 8" descr="A yellow eagle with black text&#10;&#10;Description automatically generated">
            <a:extLst>
              <a:ext uri="{FF2B5EF4-FFF2-40B4-BE49-F238E27FC236}">
                <a16:creationId xmlns:a16="http://schemas.microsoft.com/office/drawing/2014/main" id="{32D6C784-2FA1-49D0-130F-33A2658940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14" y="-10327"/>
            <a:ext cx="2240474" cy="807790"/>
          </a:xfrm>
          <a:prstGeom prst="rect">
            <a:avLst/>
          </a:prstGeom>
        </p:spPr>
      </p:pic>
    </p:spTree>
    <p:extLst>
      <p:ext uri="{BB962C8B-B14F-4D97-AF65-F5344CB8AC3E}">
        <p14:creationId xmlns:p14="http://schemas.microsoft.com/office/powerpoint/2010/main" val="24347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11C91E-958B-6F52-531F-AB07C4776430}"/>
              </a:ext>
            </a:extLst>
          </p:cNvPr>
          <p:cNvSpPr/>
          <p:nvPr userDrawn="1"/>
        </p:nvSpPr>
        <p:spPr>
          <a:xfrm>
            <a:off x="-1" y="6356350"/>
            <a:ext cx="10755985" cy="365125"/>
          </a:xfrm>
          <a:custGeom>
            <a:avLst/>
            <a:gdLst>
              <a:gd name="connsiteX0" fmla="*/ 0 w 12192000"/>
              <a:gd name="connsiteY0" fmla="*/ 0 h 365125"/>
              <a:gd name="connsiteX1" fmla="*/ 12192000 w 12192000"/>
              <a:gd name="connsiteY1" fmla="*/ 0 h 365125"/>
              <a:gd name="connsiteX2" fmla="*/ 12192000 w 12192000"/>
              <a:gd name="connsiteY2" fmla="*/ 365125 h 365125"/>
              <a:gd name="connsiteX3" fmla="*/ 0 w 12192000"/>
              <a:gd name="connsiteY3" fmla="*/ 365125 h 365125"/>
              <a:gd name="connsiteX4" fmla="*/ 0 w 12192000"/>
              <a:gd name="connsiteY4" fmla="*/ 0 h 365125"/>
              <a:gd name="connsiteX0" fmla="*/ 0 w 12192000"/>
              <a:gd name="connsiteY0" fmla="*/ 0 h 365125"/>
              <a:gd name="connsiteX1" fmla="*/ 12192000 w 12192000"/>
              <a:gd name="connsiteY1" fmla="*/ 0 h 365125"/>
              <a:gd name="connsiteX2" fmla="*/ 9693897 w 12192000"/>
              <a:gd name="connsiteY2" fmla="*/ 365125 h 365125"/>
              <a:gd name="connsiteX3" fmla="*/ 0 w 12192000"/>
              <a:gd name="connsiteY3" fmla="*/ 365125 h 365125"/>
              <a:gd name="connsiteX4" fmla="*/ 0 w 12192000"/>
              <a:gd name="connsiteY4" fmla="*/ 0 h 365125"/>
              <a:gd name="connsiteX0" fmla="*/ 0 w 10344347"/>
              <a:gd name="connsiteY0" fmla="*/ 18854 h 383979"/>
              <a:gd name="connsiteX1" fmla="*/ 10344347 w 10344347"/>
              <a:gd name="connsiteY1" fmla="*/ 0 h 383979"/>
              <a:gd name="connsiteX2" fmla="*/ 9693897 w 10344347"/>
              <a:gd name="connsiteY2" fmla="*/ 383979 h 383979"/>
              <a:gd name="connsiteX3" fmla="*/ 0 w 10344347"/>
              <a:gd name="connsiteY3" fmla="*/ 383979 h 383979"/>
              <a:gd name="connsiteX4" fmla="*/ 0 w 10344347"/>
              <a:gd name="connsiteY4" fmla="*/ 18854 h 383979"/>
              <a:gd name="connsiteX0" fmla="*/ 0 w 10297213"/>
              <a:gd name="connsiteY0" fmla="*/ 0 h 365125"/>
              <a:gd name="connsiteX1" fmla="*/ 10297213 w 10297213"/>
              <a:gd name="connsiteY1" fmla="*/ 18853 h 365125"/>
              <a:gd name="connsiteX2" fmla="*/ 9693897 w 10297213"/>
              <a:gd name="connsiteY2" fmla="*/ 365125 h 365125"/>
              <a:gd name="connsiteX3" fmla="*/ 0 w 10297213"/>
              <a:gd name="connsiteY3" fmla="*/ 365125 h 365125"/>
              <a:gd name="connsiteX4" fmla="*/ 0 w 10297213"/>
              <a:gd name="connsiteY4" fmla="*/ 0 h 365125"/>
              <a:gd name="connsiteX0" fmla="*/ 0 w 10306412"/>
              <a:gd name="connsiteY0" fmla="*/ 0 h 365125"/>
              <a:gd name="connsiteX1" fmla="*/ 10297213 w 10306412"/>
              <a:gd name="connsiteY1" fmla="*/ 18853 h 365125"/>
              <a:gd name="connsiteX2" fmla="*/ 9693897 w 10306412"/>
              <a:gd name="connsiteY2" fmla="*/ 365125 h 365125"/>
              <a:gd name="connsiteX3" fmla="*/ 0 w 10306412"/>
              <a:gd name="connsiteY3" fmla="*/ 365125 h 365125"/>
              <a:gd name="connsiteX4" fmla="*/ 0 w 10306412"/>
              <a:gd name="connsiteY4" fmla="*/ 0 h 3651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06412" h="365125">
                <a:moveTo>
                  <a:pt x="0" y="0"/>
                </a:moveTo>
                <a:lnTo>
                  <a:pt x="10297213" y="18853"/>
                </a:lnTo>
                <a:cubicBezTo>
                  <a:pt x="10378912" y="68289"/>
                  <a:pt x="9895002" y="249701"/>
                  <a:pt x="9693897" y="365125"/>
                </a:cubicBezTo>
                <a:lnTo>
                  <a:pt x="0" y="365125"/>
                </a:lnTo>
                <a:lnTo>
                  <a:pt x="0" y="0"/>
                </a:lnTo>
                <a:close/>
              </a:path>
            </a:pathLst>
          </a:custGeom>
          <a:solidFill>
            <a:srgbClr val="F0C4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99DF6874-22CD-42B4-15E5-3FE00189FC54}"/>
              </a:ext>
            </a:extLst>
          </p:cNvPr>
          <p:cNvSpPr/>
          <p:nvPr userDrawn="1"/>
        </p:nvSpPr>
        <p:spPr>
          <a:xfrm>
            <a:off x="0" y="6721476"/>
            <a:ext cx="9719035" cy="109776"/>
          </a:xfrm>
          <a:prstGeom prst="rect">
            <a:avLst/>
          </a:prstGeom>
          <a:solidFill>
            <a:srgbClr val="1C73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4A2DD8F8-DE5A-F915-F6A4-F156FFFC92A2}"/>
              </a:ext>
            </a:extLst>
          </p:cNvPr>
          <p:cNvSpPr>
            <a:spLocks noGrp="1"/>
          </p:cNvSpPr>
          <p:nvPr>
            <p:ph type="title"/>
          </p:nvPr>
        </p:nvSpPr>
        <p:spPr>
          <a:xfrm>
            <a:off x="838200" y="1028653"/>
            <a:ext cx="10515600" cy="80779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F57D33A-A035-A9AC-2D4D-DD777DFBFE98}"/>
              </a:ext>
            </a:extLst>
          </p:cNvPr>
          <p:cNvSpPr>
            <a:spLocks noGrp="1"/>
          </p:cNvSpPr>
          <p:nvPr>
            <p:ph type="body" idx="1"/>
          </p:nvPr>
        </p:nvSpPr>
        <p:spPr>
          <a:xfrm>
            <a:off x="838200" y="1948647"/>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C1F866-7A66-1487-A2B2-9E48CAD93E74}"/>
              </a:ext>
            </a:extLst>
          </p:cNvPr>
          <p:cNvSpPr>
            <a:spLocks noGrp="1"/>
          </p:cNvSpPr>
          <p:nvPr>
            <p:ph type="dt" sz="half" idx="2"/>
          </p:nvPr>
        </p:nvSpPr>
        <p:spPr>
          <a:xfrm>
            <a:off x="8556395" y="6356350"/>
            <a:ext cx="1432089" cy="365125"/>
          </a:xfrm>
          <a:prstGeom prst="rect">
            <a:avLst/>
          </a:prstGeom>
        </p:spPr>
        <p:txBody>
          <a:bodyPr vert="horz" lIns="91440" tIns="45720" rIns="91440" bIns="45720" rtlCol="0" anchor="ctr"/>
          <a:lstStyle>
            <a:lvl1pPr algn="l">
              <a:defRPr sz="1200" b="1">
                <a:solidFill>
                  <a:schemeClr val="tx1"/>
                </a:solidFill>
              </a:defRPr>
            </a:lvl1pPr>
          </a:lstStyle>
          <a:p>
            <a:fld id="{8BBE1E07-D489-4E9D-8819-6A4F38900381}" type="datetime1">
              <a:rPr lang="en-GB" smtClean="0"/>
              <a:pPr/>
              <a:t>24/06/2025</a:t>
            </a:fld>
            <a:endParaRPr lang="en-GB" dirty="0"/>
          </a:p>
        </p:txBody>
      </p:sp>
      <p:sp>
        <p:nvSpPr>
          <p:cNvPr id="5" name="Footer Placeholder 4">
            <a:extLst>
              <a:ext uri="{FF2B5EF4-FFF2-40B4-BE49-F238E27FC236}">
                <a16:creationId xmlns:a16="http://schemas.microsoft.com/office/drawing/2014/main" id="{C64C0902-ABD4-3F0A-7A96-D92D178247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spc="300">
                <a:solidFill>
                  <a:schemeClr val="tx1"/>
                </a:solidFill>
              </a:defRPr>
            </a:lvl1pPr>
          </a:lstStyle>
          <a:p>
            <a:r>
              <a:rPr lang="en-GB" dirty="0"/>
              <a:t>LOYALTY, EXCELLENCE, SERVICE</a:t>
            </a:r>
          </a:p>
        </p:txBody>
      </p:sp>
      <p:sp>
        <p:nvSpPr>
          <p:cNvPr id="6" name="Slide Number Placeholder 5">
            <a:extLst>
              <a:ext uri="{FF2B5EF4-FFF2-40B4-BE49-F238E27FC236}">
                <a16:creationId xmlns:a16="http://schemas.microsoft.com/office/drawing/2014/main" id="{DD1FE9E2-3149-EC2B-73D9-776E7A182721}"/>
              </a:ext>
            </a:extLst>
          </p:cNvPr>
          <p:cNvSpPr>
            <a:spLocks noGrp="1"/>
          </p:cNvSpPr>
          <p:nvPr>
            <p:ph type="sldNum" sz="quarter" idx="4"/>
          </p:nvPr>
        </p:nvSpPr>
        <p:spPr>
          <a:xfrm>
            <a:off x="791064" y="6299985"/>
            <a:ext cx="901045" cy="365125"/>
          </a:xfrm>
          <a:prstGeom prst="rect">
            <a:avLst/>
          </a:prstGeom>
        </p:spPr>
        <p:txBody>
          <a:bodyPr vert="horz" lIns="91440" tIns="45720" rIns="91440" bIns="45720" rtlCol="0" anchor="ctr"/>
          <a:lstStyle>
            <a:lvl1pPr algn="r">
              <a:defRPr sz="1200" b="1">
                <a:solidFill>
                  <a:schemeClr val="tx1"/>
                </a:solidFill>
              </a:defRPr>
            </a:lvl1pPr>
          </a:lstStyle>
          <a:p>
            <a:fld id="{037C017B-6E45-4F53-80CF-E99B137B60F8}" type="slidenum">
              <a:rPr lang="en-GB" smtClean="0"/>
              <a:pPr/>
              <a:t>‹#›</a:t>
            </a:fld>
            <a:endParaRPr lang="en-GB" dirty="0"/>
          </a:p>
        </p:txBody>
      </p:sp>
      <p:pic>
        <p:nvPicPr>
          <p:cNvPr id="15" name="Picture 14" descr="A logo with a flag and a torch&#10;&#10;Description automatically generated">
            <a:extLst>
              <a:ext uri="{FF2B5EF4-FFF2-40B4-BE49-F238E27FC236}">
                <a16:creationId xmlns:a16="http://schemas.microsoft.com/office/drawing/2014/main" id="{3B8D884E-CB6B-CF07-367A-B33FDD5886D7}"/>
              </a:ext>
            </a:extLst>
          </p:cNvPr>
          <p:cNvPicPr>
            <a:picLocks noChangeAspect="1"/>
          </p:cNvPicPr>
          <p:nvPr userDrawn="1"/>
        </p:nvPicPr>
        <p:blipFill>
          <a:blip r:embed="rId12" cstate="hqprint">
            <a:extLst>
              <a:ext uri="{28A0092B-C50C-407E-A947-70E740481C1C}">
                <a14:useLocalDpi xmlns:a14="http://schemas.microsoft.com/office/drawing/2010/main" val="0"/>
              </a:ext>
            </a:extLst>
          </a:blip>
          <a:stretch>
            <a:fillRect/>
          </a:stretch>
        </p:blipFill>
        <p:spPr>
          <a:xfrm>
            <a:off x="10580282" y="58443"/>
            <a:ext cx="882712" cy="777627"/>
          </a:xfrm>
          <a:prstGeom prst="rect">
            <a:avLst/>
          </a:prstGeom>
        </p:spPr>
      </p:pic>
      <p:pic>
        <p:nvPicPr>
          <p:cNvPr id="10" name="Picture 9" descr="A close up of a flag&#10;&#10;Description automatically generated">
            <a:extLst>
              <a:ext uri="{FF2B5EF4-FFF2-40B4-BE49-F238E27FC236}">
                <a16:creationId xmlns:a16="http://schemas.microsoft.com/office/drawing/2014/main" id="{0AF20590-0608-4C9C-0787-79342782C61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635699" y="6192671"/>
            <a:ext cx="2556301" cy="666861"/>
          </a:xfrm>
          <a:prstGeom prst="rect">
            <a:avLst/>
          </a:prstGeom>
        </p:spPr>
      </p:pic>
    </p:spTree>
    <p:extLst>
      <p:ext uri="{BB962C8B-B14F-4D97-AF65-F5344CB8AC3E}">
        <p14:creationId xmlns:p14="http://schemas.microsoft.com/office/powerpoint/2010/main" val="13580662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olomon.Wemegah@ohcs.gov.gh"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Solomon.Wemegah@ohcs.gov.g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A76BB-B208-6088-7FA0-C175CA3FB058}"/>
              </a:ext>
            </a:extLst>
          </p:cNvPr>
          <p:cNvSpPr>
            <a:spLocks noGrp="1"/>
          </p:cNvSpPr>
          <p:nvPr>
            <p:ph type="ctrTitle"/>
          </p:nvPr>
        </p:nvSpPr>
        <p:spPr>
          <a:xfrm>
            <a:off x="1464129" y="1337664"/>
            <a:ext cx="9144000" cy="2714851"/>
          </a:xfrm>
        </p:spPr>
        <p:txBody>
          <a:bodyPr>
            <a:normAutofit fontScale="90000"/>
          </a:bodyPr>
          <a:lstStyle/>
          <a:p>
            <a:pPr algn="ctr"/>
            <a:br>
              <a:rPr lang="en-US" sz="4400" b="1" cap="all" dirty="0"/>
            </a:br>
            <a:r>
              <a:rPr lang="en-US" sz="4400" b="1" cap="all" dirty="0"/>
              <a:t>PRESENTATION ON THE INTERNAL AUDIT DEPARTMENT (IAD)</a:t>
            </a:r>
            <a:r>
              <a:rPr lang="en-US" b="1" cap="all" dirty="0"/>
              <a:t> </a:t>
            </a:r>
            <a:r>
              <a:rPr lang="en-US" sz="4400" b="1" cap="all" dirty="0"/>
              <a:t>AND</a:t>
            </a:r>
            <a:r>
              <a:rPr lang="en-US" b="1" cap="all" dirty="0"/>
              <a:t> </a:t>
            </a:r>
            <a:r>
              <a:rPr lang="en-US" sz="4400" b="1" cap="all" dirty="0"/>
              <a:t> INTERNAL AUDITING IN GHANA’S PUBLIC SERVICE</a:t>
            </a:r>
            <a:br>
              <a:rPr lang="en-US" sz="4400" b="1" cap="all" dirty="0"/>
            </a:br>
            <a:endParaRPr lang="en-GB" b="1" dirty="0"/>
          </a:p>
        </p:txBody>
      </p:sp>
      <p:sp>
        <p:nvSpPr>
          <p:cNvPr id="3" name="Subtitle 2">
            <a:extLst>
              <a:ext uri="{FF2B5EF4-FFF2-40B4-BE49-F238E27FC236}">
                <a16:creationId xmlns:a16="http://schemas.microsoft.com/office/drawing/2014/main" id="{572FDA43-3CFB-F347-336A-74990FE79A0D}"/>
              </a:ext>
            </a:extLst>
          </p:cNvPr>
          <p:cNvSpPr>
            <a:spLocks noGrp="1"/>
          </p:cNvSpPr>
          <p:nvPr>
            <p:ph type="subTitle" idx="1"/>
          </p:nvPr>
        </p:nvSpPr>
        <p:spPr>
          <a:xfrm>
            <a:off x="5277531" y="4155529"/>
            <a:ext cx="1517196" cy="398462"/>
          </a:xfrm>
        </p:spPr>
        <p:txBody>
          <a:bodyPr>
            <a:normAutofit/>
          </a:bodyPr>
          <a:lstStyle/>
          <a:p>
            <a:r>
              <a:rPr lang="en-GB" sz="2000" dirty="0"/>
              <a:t>by</a:t>
            </a:r>
            <a:endParaRPr lang="en-GB" sz="1800" dirty="0"/>
          </a:p>
        </p:txBody>
      </p:sp>
      <p:sp>
        <p:nvSpPr>
          <p:cNvPr id="4" name="Footer Placeholder 3">
            <a:extLst>
              <a:ext uri="{FF2B5EF4-FFF2-40B4-BE49-F238E27FC236}">
                <a16:creationId xmlns:a16="http://schemas.microsoft.com/office/drawing/2014/main" id="{5DA83B83-2E86-8F3A-8191-727A30CA7836}"/>
              </a:ext>
            </a:extLst>
          </p:cNvPr>
          <p:cNvSpPr>
            <a:spLocks noGrp="1"/>
          </p:cNvSpPr>
          <p:nvPr>
            <p:ph type="ftr" sz="quarter" idx="11"/>
          </p:nvPr>
        </p:nvSpPr>
        <p:spPr>
          <a:xfrm>
            <a:off x="4038600" y="6356350"/>
            <a:ext cx="4114800" cy="365125"/>
          </a:xfrm>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C9A79D4A-138C-D048-ED6A-97E03E2F582C}"/>
              </a:ext>
            </a:extLst>
          </p:cNvPr>
          <p:cNvSpPr>
            <a:spLocks noGrp="1"/>
          </p:cNvSpPr>
          <p:nvPr>
            <p:ph type="sldNum" sz="quarter" idx="12"/>
          </p:nvPr>
        </p:nvSpPr>
        <p:spPr>
          <a:xfrm>
            <a:off x="791064" y="6299985"/>
            <a:ext cx="901045" cy="365125"/>
          </a:xfrm>
        </p:spPr>
        <p:txBody>
          <a:bodyPr/>
          <a:lstStyle/>
          <a:p>
            <a:fld id="{037C017B-6E45-4F53-80CF-E99B137B60F8}" type="slidenum">
              <a:rPr lang="en-GB" smtClean="0"/>
              <a:t>1</a:t>
            </a:fld>
            <a:endParaRPr lang="en-GB"/>
          </a:p>
        </p:txBody>
      </p:sp>
      <p:sp>
        <p:nvSpPr>
          <p:cNvPr id="6" name="Subtitle 2">
            <a:extLst>
              <a:ext uri="{FF2B5EF4-FFF2-40B4-BE49-F238E27FC236}">
                <a16:creationId xmlns:a16="http://schemas.microsoft.com/office/drawing/2014/main" id="{AEEA0223-B69C-9E60-30AD-2605ABE9F5A3}"/>
              </a:ext>
            </a:extLst>
          </p:cNvPr>
          <p:cNvSpPr txBox="1">
            <a:spLocks/>
          </p:cNvSpPr>
          <p:nvPr/>
        </p:nvSpPr>
        <p:spPr>
          <a:xfrm>
            <a:off x="5184866" y="5895112"/>
            <a:ext cx="1702526" cy="296273"/>
          </a:xfrm>
          <a:prstGeom prst="rect">
            <a:avLst/>
          </a:prstGeom>
          <a:solidFill>
            <a:srgbClr val="F0C41E">
              <a:alpha val="80000"/>
            </a:srgbClr>
          </a:solidFill>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b="1" dirty="0"/>
              <a:t>24th June, 2025</a:t>
            </a:r>
          </a:p>
        </p:txBody>
      </p:sp>
      <p:sp>
        <p:nvSpPr>
          <p:cNvPr id="7" name="Subtitle 2">
            <a:extLst>
              <a:ext uri="{FF2B5EF4-FFF2-40B4-BE49-F238E27FC236}">
                <a16:creationId xmlns:a16="http://schemas.microsoft.com/office/drawing/2014/main" id="{549DD69E-0006-B335-5EF1-75A83E216501}"/>
              </a:ext>
            </a:extLst>
          </p:cNvPr>
          <p:cNvSpPr txBox="1">
            <a:spLocks/>
          </p:cNvSpPr>
          <p:nvPr/>
        </p:nvSpPr>
        <p:spPr>
          <a:xfrm>
            <a:off x="1464129" y="4657005"/>
            <a:ext cx="9144000" cy="633617"/>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9600" b="1" dirty="0"/>
              <a:t>Solomon </a:t>
            </a:r>
            <a:r>
              <a:rPr lang="en-GB" sz="9600" b="1" dirty="0" err="1"/>
              <a:t>Wemegah</a:t>
            </a:r>
            <a:endParaRPr lang="en-GB" sz="9600" b="1" dirty="0"/>
          </a:p>
          <a:p>
            <a:r>
              <a:rPr lang="en-GB" sz="6400" b="1" dirty="0"/>
              <a:t>Director, Internal Audit Department, OHCS.</a:t>
            </a:r>
          </a:p>
          <a:p>
            <a:r>
              <a:rPr lang="en-US" sz="4800" dirty="0">
                <a:hlinkClick r:id="rId2"/>
              </a:rPr>
              <a:t>Solomon.Wemegah@ohcs.gov.gh</a:t>
            </a:r>
            <a:endParaRPr lang="en-US" sz="4800" dirty="0"/>
          </a:p>
          <a:p>
            <a:endParaRPr lang="en-GB" sz="4800" b="1" dirty="0"/>
          </a:p>
        </p:txBody>
      </p:sp>
    </p:spTree>
    <p:extLst>
      <p:ext uri="{BB962C8B-B14F-4D97-AF65-F5344CB8AC3E}">
        <p14:creationId xmlns:p14="http://schemas.microsoft.com/office/powerpoint/2010/main" val="25326193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E8A27-1D4A-FB61-0525-14D14252E0EF}"/>
              </a:ext>
            </a:extLst>
          </p:cNvPr>
          <p:cNvSpPr>
            <a:spLocks noGrp="1"/>
          </p:cNvSpPr>
          <p:nvPr>
            <p:ph type="title"/>
          </p:nvPr>
        </p:nvSpPr>
        <p:spPr/>
        <p:txBody>
          <a:bodyPr>
            <a:normAutofit fontScale="90000"/>
          </a:bodyPr>
          <a:lstStyle/>
          <a:p>
            <a:br>
              <a:rPr lang="en-US" b="1" dirty="0"/>
            </a:br>
            <a:r>
              <a:rPr lang="en-US" b="1" dirty="0"/>
              <a:t>Relevant Laws and Regulations</a:t>
            </a:r>
            <a:br>
              <a:rPr lang="en-US" b="1" dirty="0"/>
            </a:br>
            <a:endParaRPr lang="en-US" dirty="0"/>
          </a:p>
        </p:txBody>
      </p:sp>
      <p:sp>
        <p:nvSpPr>
          <p:cNvPr id="3" name="Content Placeholder 2">
            <a:extLst>
              <a:ext uri="{FF2B5EF4-FFF2-40B4-BE49-F238E27FC236}">
                <a16:creationId xmlns:a16="http://schemas.microsoft.com/office/drawing/2014/main" id="{629B5D3E-AB6B-1CA7-7D1E-36B67813DEC7}"/>
              </a:ext>
            </a:extLst>
          </p:cNvPr>
          <p:cNvSpPr>
            <a:spLocks noGrp="1"/>
          </p:cNvSpPr>
          <p:nvPr>
            <p:ph idx="1"/>
          </p:nvPr>
        </p:nvSpPr>
        <p:spPr/>
        <p:txBody>
          <a:bodyPr/>
          <a:lstStyle/>
          <a:p>
            <a:r>
              <a:rPr lang="en-US" b="1" dirty="0"/>
              <a:t>Relevant Laws and Regulations</a:t>
            </a:r>
          </a:p>
          <a:p>
            <a:pPr lvl="1">
              <a:buFont typeface="Wingdings" panose="05000000000000000000" pitchFamily="2" charset="2"/>
              <a:buChar char="Ø"/>
            </a:pPr>
            <a:r>
              <a:rPr lang="en-US" dirty="0"/>
              <a:t>Constitution of Ghana</a:t>
            </a:r>
          </a:p>
          <a:p>
            <a:pPr lvl="1">
              <a:buFont typeface="Wingdings" panose="05000000000000000000" pitchFamily="2" charset="2"/>
              <a:buChar char="Ø"/>
            </a:pPr>
            <a:r>
              <a:rPr lang="en-US" dirty="0"/>
              <a:t>Public Financial Management Act 2016, Act 921</a:t>
            </a:r>
          </a:p>
          <a:p>
            <a:pPr lvl="1">
              <a:buFont typeface="Wingdings" panose="05000000000000000000" pitchFamily="2" charset="2"/>
              <a:buChar char="Ø"/>
            </a:pPr>
            <a:r>
              <a:rPr lang="en-US" dirty="0"/>
              <a:t>Public Financial Management Regulations 2019, LI 2378</a:t>
            </a:r>
          </a:p>
          <a:p>
            <a:pPr lvl="1">
              <a:buFont typeface="Wingdings" panose="05000000000000000000" pitchFamily="2" charset="2"/>
              <a:buChar char="Ø"/>
            </a:pPr>
            <a:r>
              <a:rPr lang="en-US" dirty="0"/>
              <a:t>Internal Audit Agency Act, 2003 Act 658</a:t>
            </a:r>
          </a:p>
          <a:p>
            <a:pPr lvl="1">
              <a:buFont typeface="Wingdings" panose="05000000000000000000" pitchFamily="2" charset="2"/>
              <a:buChar char="Ø"/>
            </a:pPr>
            <a:r>
              <a:rPr lang="en-US" dirty="0"/>
              <a:t>Internal Audit Regulations, 2011, LI 1994</a:t>
            </a:r>
          </a:p>
          <a:p>
            <a:pPr lvl="1">
              <a:buFont typeface="Wingdings" panose="05000000000000000000" pitchFamily="2" charset="2"/>
              <a:buChar char="Ø"/>
            </a:pPr>
            <a:r>
              <a:rPr lang="en-US" dirty="0"/>
              <a:t>Guidelines for Effective Functioning of Audit Committees, 2017</a:t>
            </a:r>
          </a:p>
          <a:p>
            <a:pPr lvl="1">
              <a:buFont typeface="Wingdings" panose="05000000000000000000" pitchFamily="2" charset="2"/>
              <a:buChar char="Ø"/>
            </a:pPr>
            <a:r>
              <a:rPr lang="en-US" dirty="0"/>
              <a:t>Audit Service Act, 2000 Act 584</a:t>
            </a:r>
          </a:p>
          <a:p>
            <a:pPr lvl="1">
              <a:buFont typeface="Wingdings" panose="05000000000000000000" pitchFamily="2" charset="2"/>
              <a:buChar char="Ø"/>
            </a:pPr>
            <a:r>
              <a:rPr lang="en-US" dirty="0"/>
              <a:t>Public Procurement Act, 2003, Act 663 as amended with Act 914</a:t>
            </a:r>
          </a:p>
          <a:p>
            <a:endParaRPr lang="en-US" dirty="0"/>
          </a:p>
        </p:txBody>
      </p:sp>
      <p:sp>
        <p:nvSpPr>
          <p:cNvPr id="4" name="Footer Placeholder 3">
            <a:extLst>
              <a:ext uri="{FF2B5EF4-FFF2-40B4-BE49-F238E27FC236}">
                <a16:creationId xmlns:a16="http://schemas.microsoft.com/office/drawing/2014/main" id="{549730A9-E83F-C60A-A982-F26BAFD9E45B}"/>
              </a:ext>
            </a:extLst>
          </p:cNvPr>
          <p:cNvSpPr>
            <a:spLocks noGrp="1"/>
          </p:cNvSpPr>
          <p:nvPr>
            <p:ph type="ftr" sz="quarter" idx="11"/>
          </p:nvPr>
        </p:nvSpPr>
        <p:spPr/>
        <p:txBody>
          <a:bodyPr/>
          <a:lstStyle/>
          <a:p>
            <a:r>
              <a:rPr lang="en-GB"/>
              <a:t>LOYALTY, EXCELLENCE, SERVICE</a:t>
            </a:r>
            <a:endParaRPr lang="en-GB" dirty="0"/>
          </a:p>
        </p:txBody>
      </p:sp>
      <p:sp>
        <p:nvSpPr>
          <p:cNvPr id="5" name="Slide Number Placeholder 4">
            <a:extLst>
              <a:ext uri="{FF2B5EF4-FFF2-40B4-BE49-F238E27FC236}">
                <a16:creationId xmlns:a16="http://schemas.microsoft.com/office/drawing/2014/main" id="{264B06D7-3EAD-6680-7FE4-77ED97F7B658}"/>
              </a:ext>
            </a:extLst>
          </p:cNvPr>
          <p:cNvSpPr>
            <a:spLocks noGrp="1"/>
          </p:cNvSpPr>
          <p:nvPr>
            <p:ph type="sldNum" sz="quarter" idx="12"/>
          </p:nvPr>
        </p:nvSpPr>
        <p:spPr/>
        <p:txBody>
          <a:bodyPr/>
          <a:lstStyle/>
          <a:p>
            <a:fld id="{037C017B-6E45-4F53-80CF-E99B137B60F8}" type="slidenum">
              <a:rPr lang="en-GB" smtClean="0"/>
              <a:t>10</a:t>
            </a:fld>
            <a:endParaRPr lang="en-GB"/>
          </a:p>
        </p:txBody>
      </p:sp>
    </p:spTree>
    <p:extLst>
      <p:ext uri="{BB962C8B-B14F-4D97-AF65-F5344CB8AC3E}">
        <p14:creationId xmlns:p14="http://schemas.microsoft.com/office/powerpoint/2010/main" val="1040073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3007F-E83E-B6E3-4CFF-208EDF32D3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0C3205-7748-0E02-1B87-D63382CA74AF}"/>
              </a:ext>
            </a:extLst>
          </p:cNvPr>
          <p:cNvSpPr>
            <a:spLocks noGrp="1"/>
          </p:cNvSpPr>
          <p:nvPr>
            <p:ph type="title"/>
          </p:nvPr>
        </p:nvSpPr>
        <p:spPr>
          <a:xfrm>
            <a:off x="838200" y="869949"/>
            <a:ext cx="10515600" cy="452415"/>
          </a:xfrm>
        </p:spPr>
        <p:txBody>
          <a:bodyPr>
            <a:noAutofit/>
          </a:bodyPr>
          <a:lstStyle/>
          <a:p>
            <a:r>
              <a:rPr lang="en-GB" sz="3600" b="1" dirty="0"/>
              <a:t>INTERNAL AUDITING 101</a:t>
            </a:r>
            <a:endParaRPr lang="en-US" sz="3600" b="1" dirty="0"/>
          </a:p>
        </p:txBody>
      </p:sp>
      <p:sp>
        <p:nvSpPr>
          <p:cNvPr id="4" name="Footer Placeholder 3">
            <a:extLst>
              <a:ext uri="{FF2B5EF4-FFF2-40B4-BE49-F238E27FC236}">
                <a16:creationId xmlns:a16="http://schemas.microsoft.com/office/drawing/2014/main" id="{8DF66114-1ED4-DAB7-E6FA-BB07C90AD04C}"/>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0070A040-65AA-668E-DA4A-C1D6192504D2}"/>
              </a:ext>
            </a:extLst>
          </p:cNvPr>
          <p:cNvSpPr>
            <a:spLocks noGrp="1"/>
          </p:cNvSpPr>
          <p:nvPr>
            <p:ph type="sldNum" sz="quarter" idx="12"/>
          </p:nvPr>
        </p:nvSpPr>
        <p:spPr/>
        <p:txBody>
          <a:bodyPr/>
          <a:lstStyle/>
          <a:p>
            <a:fld id="{037C017B-6E45-4F53-80CF-E99B137B60F8}" type="slidenum">
              <a:rPr lang="en-GB" smtClean="0"/>
              <a:t>11</a:t>
            </a:fld>
            <a:endParaRPr lang="en-GB"/>
          </a:p>
        </p:txBody>
      </p:sp>
      <p:sp>
        <p:nvSpPr>
          <p:cNvPr id="7" name="Content Placeholder 6">
            <a:extLst>
              <a:ext uri="{FF2B5EF4-FFF2-40B4-BE49-F238E27FC236}">
                <a16:creationId xmlns:a16="http://schemas.microsoft.com/office/drawing/2014/main" id="{729849C1-F5CC-AEA5-F3E6-FEFEF290E340}"/>
              </a:ext>
            </a:extLst>
          </p:cNvPr>
          <p:cNvSpPr>
            <a:spLocks noGrp="1"/>
          </p:cNvSpPr>
          <p:nvPr>
            <p:ph idx="1"/>
          </p:nvPr>
        </p:nvSpPr>
        <p:spPr>
          <a:xfrm>
            <a:off x="838200" y="1636712"/>
            <a:ext cx="10515600" cy="4508055"/>
          </a:xfrm>
          <a:solidFill>
            <a:srgbClr val="CCD4CC"/>
          </a:solidFill>
        </p:spPr>
        <p:txBody>
          <a:bodyPr>
            <a:normAutofit/>
          </a:bodyPr>
          <a:lstStyle/>
          <a:p>
            <a:r>
              <a:rPr lang="en-US" b="1" dirty="0"/>
              <a:t>Locus of the Internal Auditor</a:t>
            </a:r>
          </a:p>
          <a:p>
            <a:pPr lvl="1">
              <a:lnSpc>
                <a:spcPct val="150000"/>
              </a:lnSpc>
              <a:buFont typeface="Wingdings" panose="05000000000000000000" pitchFamily="2" charset="2"/>
              <a:buChar char="Ø"/>
            </a:pPr>
            <a:r>
              <a:rPr lang="en-US" sz="2200" b="1" dirty="0"/>
              <a:t>PFM Act, 2016, Section 83. (1) </a:t>
            </a:r>
            <a:r>
              <a:rPr lang="en-US" sz="2200" dirty="0"/>
              <a:t>A covered entity shall have an Internal Audit Unit.</a:t>
            </a:r>
            <a:endParaRPr lang="en-US" sz="600" dirty="0"/>
          </a:p>
          <a:p>
            <a:pPr lvl="1">
              <a:buFont typeface="Wingdings" panose="05000000000000000000" pitchFamily="2" charset="2"/>
              <a:buChar char="Ø"/>
            </a:pPr>
            <a:r>
              <a:rPr lang="en-US" sz="2200" b="1" dirty="0"/>
              <a:t>IAA Act, 2003, Section 16. (1) </a:t>
            </a:r>
            <a:r>
              <a:rPr lang="en-US" sz="2200" dirty="0"/>
              <a:t>There shall be established in each MDA and MMDA, an internal audit unit which shall constitute a part of the MDA or MMDA.</a:t>
            </a:r>
          </a:p>
          <a:p>
            <a:pPr marL="457200" lvl="1" indent="0">
              <a:buNone/>
            </a:pPr>
            <a:endParaRPr lang="en-US" sz="100" dirty="0"/>
          </a:p>
          <a:p>
            <a:pPr lvl="1">
              <a:buFont typeface="Wingdings" panose="05000000000000000000" pitchFamily="2" charset="2"/>
              <a:buChar char="Ø"/>
            </a:pPr>
            <a:r>
              <a:rPr lang="en-US" sz="2200" b="1" dirty="0"/>
              <a:t>IAA Act, 2003, Section 16. (2) </a:t>
            </a:r>
            <a:r>
              <a:rPr lang="en-US" sz="2200" dirty="0"/>
              <a:t>There shall be appointed for each internal audit unit, personnel required to ensure an effective and efficient internal auditing of the MDA or MMDA concerned.</a:t>
            </a:r>
            <a:endParaRPr lang="en-US" dirty="0"/>
          </a:p>
        </p:txBody>
      </p:sp>
    </p:spTree>
    <p:extLst>
      <p:ext uri="{BB962C8B-B14F-4D97-AF65-F5344CB8AC3E}">
        <p14:creationId xmlns:p14="http://schemas.microsoft.com/office/powerpoint/2010/main" val="2294218745"/>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BD8C1-E7BF-0F81-6DB0-8197FF1C90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99BCF7-C310-065A-E88A-5E43AC1737C7}"/>
              </a:ext>
            </a:extLst>
          </p:cNvPr>
          <p:cNvSpPr>
            <a:spLocks noGrp="1"/>
          </p:cNvSpPr>
          <p:nvPr>
            <p:ph type="title"/>
          </p:nvPr>
        </p:nvSpPr>
        <p:spPr>
          <a:xfrm>
            <a:off x="838200" y="869949"/>
            <a:ext cx="10515600" cy="452415"/>
          </a:xfrm>
        </p:spPr>
        <p:txBody>
          <a:bodyPr>
            <a:noAutofit/>
          </a:bodyPr>
          <a:lstStyle/>
          <a:p>
            <a:r>
              <a:rPr lang="en-GB" sz="3600" b="1" dirty="0"/>
              <a:t>INTERNAL AUDITING 101</a:t>
            </a:r>
            <a:endParaRPr lang="en-US" sz="3600" b="1" dirty="0"/>
          </a:p>
        </p:txBody>
      </p:sp>
      <p:sp>
        <p:nvSpPr>
          <p:cNvPr id="4" name="Footer Placeholder 3">
            <a:extLst>
              <a:ext uri="{FF2B5EF4-FFF2-40B4-BE49-F238E27FC236}">
                <a16:creationId xmlns:a16="http://schemas.microsoft.com/office/drawing/2014/main" id="{8F8D9660-1BF3-6F47-EB35-BC6D36AE39C0}"/>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86881B04-1253-1779-CB80-DB5F200DA2E4}"/>
              </a:ext>
            </a:extLst>
          </p:cNvPr>
          <p:cNvSpPr>
            <a:spLocks noGrp="1"/>
          </p:cNvSpPr>
          <p:nvPr>
            <p:ph type="sldNum" sz="quarter" idx="12"/>
          </p:nvPr>
        </p:nvSpPr>
        <p:spPr/>
        <p:txBody>
          <a:bodyPr/>
          <a:lstStyle/>
          <a:p>
            <a:fld id="{037C017B-6E45-4F53-80CF-E99B137B60F8}" type="slidenum">
              <a:rPr lang="en-GB" smtClean="0"/>
              <a:t>12</a:t>
            </a:fld>
            <a:endParaRPr lang="en-GB"/>
          </a:p>
        </p:txBody>
      </p:sp>
      <p:sp>
        <p:nvSpPr>
          <p:cNvPr id="7" name="Content Placeholder 6">
            <a:extLst>
              <a:ext uri="{FF2B5EF4-FFF2-40B4-BE49-F238E27FC236}">
                <a16:creationId xmlns:a16="http://schemas.microsoft.com/office/drawing/2014/main" id="{28F8E348-14DA-7322-C4BA-37617D1886C9}"/>
              </a:ext>
            </a:extLst>
          </p:cNvPr>
          <p:cNvSpPr>
            <a:spLocks noGrp="1"/>
          </p:cNvSpPr>
          <p:nvPr>
            <p:ph idx="1"/>
          </p:nvPr>
        </p:nvSpPr>
        <p:spPr>
          <a:xfrm>
            <a:off x="838200" y="1636712"/>
            <a:ext cx="10515600" cy="4508055"/>
          </a:xfrm>
          <a:solidFill>
            <a:srgbClr val="CCD4CC"/>
          </a:solidFill>
        </p:spPr>
        <p:txBody>
          <a:bodyPr>
            <a:normAutofit/>
          </a:bodyPr>
          <a:lstStyle/>
          <a:p>
            <a:r>
              <a:rPr lang="en-US" b="1" dirty="0"/>
              <a:t>What is the role of the Internal Auditor?</a:t>
            </a:r>
          </a:p>
          <a:p>
            <a:pPr lvl="1">
              <a:lnSpc>
                <a:spcPct val="100000"/>
              </a:lnSpc>
              <a:buFont typeface="Wingdings" panose="05000000000000000000" pitchFamily="2" charset="2"/>
              <a:buChar char="Ø"/>
            </a:pPr>
            <a:r>
              <a:rPr lang="en-US" sz="2200" b="1" dirty="0"/>
              <a:t>PFM Act, 2016, Section 83. (3) - </a:t>
            </a:r>
            <a:r>
              <a:rPr lang="en-IN" dirty="0"/>
              <a:t>An Internal Auditor of the Internal Audit Unit of a covered entity shall</a:t>
            </a:r>
            <a:endParaRPr lang="en-US" sz="2200" dirty="0"/>
          </a:p>
          <a:p>
            <a:pPr marL="914400" lvl="2" indent="0" algn="just">
              <a:buNone/>
            </a:pPr>
            <a:r>
              <a:rPr lang="en-IN" dirty="0"/>
              <a:t>(a) </a:t>
            </a:r>
            <a:r>
              <a:rPr lang="en-IN" dirty="0">
                <a:solidFill>
                  <a:srgbClr val="0070C0"/>
                </a:solidFill>
              </a:rPr>
              <a:t>appraise and report</a:t>
            </a:r>
            <a:r>
              <a:rPr lang="en-IN" dirty="0"/>
              <a:t> on the soundness and application of the system of controls operating in the covered entity;</a:t>
            </a:r>
          </a:p>
          <a:p>
            <a:pPr marL="914400" lvl="2" indent="0" algn="just">
              <a:buNone/>
            </a:pPr>
            <a:r>
              <a:rPr lang="en-IN" dirty="0"/>
              <a:t>(b) evaluate the effectiveness of the </a:t>
            </a:r>
            <a:r>
              <a:rPr lang="en-IN" dirty="0">
                <a:solidFill>
                  <a:srgbClr val="0070C0"/>
                </a:solidFill>
              </a:rPr>
              <a:t>risk management and governance process </a:t>
            </a:r>
            <a:r>
              <a:rPr lang="en-IN" dirty="0"/>
              <a:t>of a covered entity and contribute to the improvement of that risk management and governance process;</a:t>
            </a:r>
          </a:p>
          <a:p>
            <a:pPr marL="914400" lvl="2" indent="0">
              <a:buNone/>
            </a:pPr>
            <a:r>
              <a:rPr lang="en-IN" dirty="0"/>
              <a:t>(c) </a:t>
            </a:r>
            <a:r>
              <a:rPr lang="en-IN" dirty="0">
                <a:solidFill>
                  <a:srgbClr val="0070C0"/>
                </a:solidFill>
              </a:rPr>
              <a:t>provide assurance </a:t>
            </a:r>
            <a:r>
              <a:rPr lang="en-IN" dirty="0"/>
              <a:t>on the efficiency, effectiveness and economy in the administration of the programmes and operations of a covered entity; and</a:t>
            </a:r>
          </a:p>
          <a:p>
            <a:pPr marL="914400" lvl="2" indent="0">
              <a:buNone/>
            </a:pPr>
            <a:r>
              <a:rPr lang="en-IN" dirty="0"/>
              <a:t>(d) </a:t>
            </a:r>
            <a:r>
              <a:rPr lang="en-IN" dirty="0">
                <a:solidFill>
                  <a:srgbClr val="0070C0"/>
                </a:solidFill>
              </a:rPr>
              <a:t>evaluate compliance </a:t>
            </a:r>
            <a:r>
              <a:rPr lang="en-IN" dirty="0"/>
              <a:t>of a covered entity with enactments, policies, standards, systems and procedures.</a:t>
            </a:r>
          </a:p>
        </p:txBody>
      </p:sp>
    </p:spTree>
    <p:extLst>
      <p:ext uri="{BB962C8B-B14F-4D97-AF65-F5344CB8AC3E}">
        <p14:creationId xmlns:p14="http://schemas.microsoft.com/office/powerpoint/2010/main" val="3109137733"/>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85211-6227-D626-EDFE-1CEAE5B9D5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8C8FA-4F74-2647-1685-965821824805}"/>
              </a:ext>
            </a:extLst>
          </p:cNvPr>
          <p:cNvSpPr>
            <a:spLocks noGrp="1"/>
          </p:cNvSpPr>
          <p:nvPr>
            <p:ph type="title"/>
          </p:nvPr>
        </p:nvSpPr>
        <p:spPr>
          <a:xfrm>
            <a:off x="838200" y="869949"/>
            <a:ext cx="10515600" cy="452415"/>
          </a:xfrm>
        </p:spPr>
        <p:txBody>
          <a:bodyPr>
            <a:noAutofit/>
          </a:bodyPr>
          <a:lstStyle/>
          <a:p>
            <a:r>
              <a:rPr lang="en-GB" sz="3600" b="1" dirty="0"/>
              <a:t>INTERNAL AUDITING 101</a:t>
            </a:r>
            <a:endParaRPr lang="en-US" sz="3600" b="1" dirty="0"/>
          </a:p>
        </p:txBody>
      </p:sp>
      <p:sp>
        <p:nvSpPr>
          <p:cNvPr id="4" name="Footer Placeholder 3">
            <a:extLst>
              <a:ext uri="{FF2B5EF4-FFF2-40B4-BE49-F238E27FC236}">
                <a16:creationId xmlns:a16="http://schemas.microsoft.com/office/drawing/2014/main" id="{A94FC437-EA36-BB75-50BB-A88D5E2DBF9C}"/>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CC7CC4D4-9A7B-1371-F3A9-36C7F1B40F39}"/>
              </a:ext>
            </a:extLst>
          </p:cNvPr>
          <p:cNvSpPr>
            <a:spLocks noGrp="1"/>
          </p:cNvSpPr>
          <p:nvPr>
            <p:ph type="sldNum" sz="quarter" idx="12"/>
          </p:nvPr>
        </p:nvSpPr>
        <p:spPr/>
        <p:txBody>
          <a:bodyPr/>
          <a:lstStyle/>
          <a:p>
            <a:fld id="{037C017B-6E45-4F53-80CF-E99B137B60F8}" type="slidenum">
              <a:rPr lang="en-GB" smtClean="0"/>
              <a:t>13</a:t>
            </a:fld>
            <a:endParaRPr lang="en-GB"/>
          </a:p>
        </p:txBody>
      </p:sp>
      <p:sp>
        <p:nvSpPr>
          <p:cNvPr id="7" name="Content Placeholder 6">
            <a:extLst>
              <a:ext uri="{FF2B5EF4-FFF2-40B4-BE49-F238E27FC236}">
                <a16:creationId xmlns:a16="http://schemas.microsoft.com/office/drawing/2014/main" id="{323070F7-BDFD-A07E-2F16-62457A9A2A42}"/>
              </a:ext>
            </a:extLst>
          </p:cNvPr>
          <p:cNvSpPr>
            <a:spLocks noGrp="1"/>
          </p:cNvSpPr>
          <p:nvPr>
            <p:ph idx="1"/>
          </p:nvPr>
        </p:nvSpPr>
        <p:spPr>
          <a:xfrm>
            <a:off x="838200" y="1636712"/>
            <a:ext cx="10515600" cy="4508055"/>
          </a:xfrm>
          <a:solidFill>
            <a:srgbClr val="CCD4CC"/>
          </a:solidFill>
        </p:spPr>
        <p:txBody>
          <a:bodyPr>
            <a:normAutofit/>
          </a:bodyPr>
          <a:lstStyle/>
          <a:p>
            <a:r>
              <a:rPr lang="en-US" b="1" dirty="0"/>
              <a:t>Who Does the Internal Auditor Report To?</a:t>
            </a:r>
            <a:endParaRPr lang="en-US" sz="2200" dirty="0"/>
          </a:p>
          <a:p>
            <a:pPr lvl="1">
              <a:buFont typeface="Wingdings" panose="05000000000000000000" pitchFamily="2" charset="2"/>
              <a:buChar char="Ø"/>
            </a:pPr>
            <a:r>
              <a:rPr lang="en-US" sz="2200" b="1" dirty="0"/>
              <a:t>PFM Act, 2016, Section 83. (2) - </a:t>
            </a:r>
            <a:r>
              <a:rPr lang="en-US" sz="2200" dirty="0"/>
              <a:t>The head of the Internal Audit Unit shall report administratively to the Principal Spending Officer and functionally to the Audit Committee of that covered entity.</a:t>
            </a:r>
          </a:p>
          <a:p>
            <a:pPr marL="457200" lvl="1" indent="0">
              <a:buNone/>
            </a:pPr>
            <a:endParaRPr lang="en-US" sz="1200" dirty="0"/>
          </a:p>
          <a:p>
            <a:pPr marL="457200" lvl="1" indent="0" algn="ctr">
              <a:buNone/>
            </a:pPr>
            <a:r>
              <a:rPr lang="en-US" sz="1600" i="1" dirty="0"/>
              <a:t>“</a:t>
            </a:r>
            <a:r>
              <a:rPr lang="en-US" sz="1800" b="1" i="1" dirty="0">
                <a:solidFill>
                  <a:srgbClr val="0070C0"/>
                </a:solidFill>
              </a:rPr>
              <a:t>Principal Spending Officer</a:t>
            </a:r>
            <a:r>
              <a:rPr lang="en-US" sz="1800" i="1" dirty="0"/>
              <a:t>” in relation to a covered entity, means the Chief Director, Chief Executive or the most senior administrative head responsible for producing outputs;</a:t>
            </a:r>
          </a:p>
          <a:p>
            <a:pPr marL="457200" lvl="1" indent="0">
              <a:buNone/>
            </a:pPr>
            <a:endParaRPr lang="en-US" sz="1400" dirty="0"/>
          </a:p>
          <a:p>
            <a:pPr lvl="1">
              <a:buFont typeface="Wingdings" panose="05000000000000000000" pitchFamily="2" charset="2"/>
              <a:buChar char="Ø"/>
            </a:pPr>
            <a:r>
              <a:rPr lang="en-US" sz="2200" b="1" dirty="0"/>
              <a:t>Internal Audit Regulations LI 1994, 2011, Section 11 - </a:t>
            </a:r>
            <a:r>
              <a:rPr lang="en-US" sz="2200" dirty="0"/>
              <a:t>The head of the Internal Audit Unit in a Ministry or Assembly shall, in the performance of the functions of that office report to the head of that Ministry or Assembly. </a:t>
            </a:r>
            <a:endParaRPr lang="en-US" dirty="0"/>
          </a:p>
        </p:txBody>
      </p:sp>
    </p:spTree>
    <p:extLst>
      <p:ext uri="{BB962C8B-B14F-4D97-AF65-F5344CB8AC3E}">
        <p14:creationId xmlns:p14="http://schemas.microsoft.com/office/powerpoint/2010/main" val="3895926812"/>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193E3-47A2-4477-7612-1C8838BB7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1A413-281F-6EAF-632B-AFEA23C250FD}"/>
              </a:ext>
            </a:extLst>
          </p:cNvPr>
          <p:cNvSpPr>
            <a:spLocks noGrp="1"/>
          </p:cNvSpPr>
          <p:nvPr>
            <p:ph type="title"/>
          </p:nvPr>
        </p:nvSpPr>
        <p:spPr>
          <a:xfrm>
            <a:off x="838200" y="869949"/>
            <a:ext cx="10515600" cy="452415"/>
          </a:xfrm>
        </p:spPr>
        <p:txBody>
          <a:bodyPr>
            <a:noAutofit/>
          </a:bodyPr>
          <a:lstStyle/>
          <a:p>
            <a:r>
              <a:rPr lang="en-GB" sz="3600" b="1" dirty="0"/>
              <a:t>INTERNAL AUDITING 101</a:t>
            </a:r>
            <a:endParaRPr lang="en-US" sz="3600" b="1" dirty="0"/>
          </a:p>
        </p:txBody>
      </p:sp>
      <p:sp>
        <p:nvSpPr>
          <p:cNvPr id="4" name="Footer Placeholder 3">
            <a:extLst>
              <a:ext uri="{FF2B5EF4-FFF2-40B4-BE49-F238E27FC236}">
                <a16:creationId xmlns:a16="http://schemas.microsoft.com/office/drawing/2014/main" id="{F702998A-E592-2FE7-3A9E-28505121AAD0}"/>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D853747D-FAB4-5F8B-8F4B-A45B213C13A5}"/>
              </a:ext>
            </a:extLst>
          </p:cNvPr>
          <p:cNvSpPr>
            <a:spLocks noGrp="1"/>
          </p:cNvSpPr>
          <p:nvPr>
            <p:ph type="sldNum" sz="quarter" idx="12"/>
          </p:nvPr>
        </p:nvSpPr>
        <p:spPr/>
        <p:txBody>
          <a:bodyPr/>
          <a:lstStyle/>
          <a:p>
            <a:fld id="{037C017B-6E45-4F53-80CF-E99B137B60F8}" type="slidenum">
              <a:rPr lang="en-GB" smtClean="0"/>
              <a:t>14</a:t>
            </a:fld>
            <a:endParaRPr lang="en-GB"/>
          </a:p>
        </p:txBody>
      </p:sp>
      <p:sp>
        <p:nvSpPr>
          <p:cNvPr id="7" name="Content Placeholder 6">
            <a:extLst>
              <a:ext uri="{FF2B5EF4-FFF2-40B4-BE49-F238E27FC236}">
                <a16:creationId xmlns:a16="http://schemas.microsoft.com/office/drawing/2014/main" id="{0275326F-14B4-8723-4BCC-D10C31B70B26}"/>
              </a:ext>
            </a:extLst>
          </p:cNvPr>
          <p:cNvSpPr>
            <a:spLocks noGrp="1"/>
          </p:cNvSpPr>
          <p:nvPr>
            <p:ph idx="1"/>
          </p:nvPr>
        </p:nvSpPr>
        <p:spPr>
          <a:xfrm>
            <a:off x="838200" y="1636712"/>
            <a:ext cx="10515600" cy="4508055"/>
          </a:xfrm>
          <a:solidFill>
            <a:srgbClr val="CCD4CC"/>
          </a:solidFill>
        </p:spPr>
        <p:txBody>
          <a:bodyPr>
            <a:normAutofit/>
          </a:bodyPr>
          <a:lstStyle/>
          <a:p>
            <a:r>
              <a:rPr lang="en-US" b="1" dirty="0"/>
              <a:t>Who Does the Internal Auditor Report To?</a:t>
            </a:r>
            <a:endParaRPr lang="en-US" sz="2200" dirty="0"/>
          </a:p>
          <a:p>
            <a:pPr lvl="1">
              <a:buFont typeface="Wingdings" panose="05000000000000000000" pitchFamily="2" charset="2"/>
              <a:buChar char="Ø"/>
            </a:pPr>
            <a:r>
              <a:rPr lang="en-US" sz="2200" b="1" dirty="0"/>
              <a:t>PFM Regulation, LI  2378, 2019, Section 221. (1) - </a:t>
            </a:r>
            <a:r>
              <a:rPr lang="en-US" dirty="0"/>
              <a:t>For the purposes of subsection (2) of section 83 of the Act, “administrative reporting by a head of an Internal Audit Unit” means reporting to the Principal Spending Officer on the</a:t>
            </a:r>
          </a:p>
          <a:p>
            <a:pPr marL="1428750" lvl="2" indent="-514350">
              <a:buFont typeface="+mj-lt"/>
              <a:buAutoNum type="alphaLcPeriod"/>
            </a:pPr>
            <a:r>
              <a:rPr lang="en-US" dirty="0"/>
              <a:t>Budgeting and management of the Internal Audit Unit ;</a:t>
            </a:r>
          </a:p>
          <a:p>
            <a:pPr marL="1428750" lvl="2" indent="-514350">
              <a:buFont typeface="+mj-lt"/>
              <a:buAutoNum type="alphaLcPeriod"/>
            </a:pPr>
            <a:r>
              <a:rPr lang="en-US" dirty="0"/>
              <a:t>Human resource administration including personnel evaluation and compensation;</a:t>
            </a:r>
          </a:p>
          <a:p>
            <a:pPr marL="1428750" lvl="2" indent="-514350">
              <a:buFont typeface="+mj-lt"/>
              <a:buAutoNum type="alphaLcPeriod"/>
            </a:pPr>
            <a:r>
              <a:rPr lang="en-US" dirty="0"/>
              <a:t>Internal communications and information flow; and </a:t>
            </a:r>
          </a:p>
          <a:p>
            <a:pPr marL="1428750" lvl="2" indent="-514350">
              <a:buFont typeface="+mj-lt"/>
              <a:buAutoNum type="alphaLcPeriod"/>
            </a:pPr>
            <a:r>
              <a:rPr lang="en-US" dirty="0"/>
              <a:t>Administration of internal policies</a:t>
            </a:r>
          </a:p>
          <a:p>
            <a:pPr marL="457200" lvl="1" indent="0">
              <a:buNone/>
            </a:pPr>
            <a:endParaRPr lang="en-US" sz="2200" dirty="0"/>
          </a:p>
        </p:txBody>
      </p:sp>
    </p:spTree>
    <p:extLst>
      <p:ext uri="{BB962C8B-B14F-4D97-AF65-F5344CB8AC3E}">
        <p14:creationId xmlns:p14="http://schemas.microsoft.com/office/powerpoint/2010/main" val="1466810355"/>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356A7-A730-1812-70D3-EED04CFED1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51DBAD-278B-B7CC-7D39-D1F16716AD7B}"/>
              </a:ext>
            </a:extLst>
          </p:cNvPr>
          <p:cNvSpPr>
            <a:spLocks noGrp="1"/>
          </p:cNvSpPr>
          <p:nvPr>
            <p:ph type="title"/>
          </p:nvPr>
        </p:nvSpPr>
        <p:spPr>
          <a:xfrm>
            <a:off x="838200" y="869949"/>
            <a:ext cx="10515600" cy="452415"/>
          </a:xfrm>
        </p:spPr>
        <p:txBody>
          <a:bodyPr>
            <a:noAutofit/>
          </a:bodyPr>
          <a:lstStyle/>
          <a:p>
            <a:r>
              <a:rPr lang="en-GB" sz="3600" b="1" dirty="0"/>
              <a:t>INTERNAL AUDITING 101</a:t>
            </a:r>
            <a:endParaRPr lang="en-US" sz="3600" b="1" dirty="0"/>
          </a:p>
        </p:txBody>
      </p:sp>
      <p:sp>
        <p:nvSpPr>
          <p:cNvPr id="4" name="Footer Placeholder 3">
            <a:extLst>
              <a:ext uri="{FF2B5EF4-FFF2-40B4-BE49-F238E27FC236}">
                <a16:creationId xmlns:a16="http://schemas.microsoft.com/office/drawing/2014/main" id="{7E63D586-B528-883C-F72F-BA014AAA376B}"/>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CC405C49-A1B1-C2B0-D594-6CF040063CB6}"/>
              </a:ext>
            </a:extLst>
          </p:cNvPr>
          <p:cNvSpPr>
            <a:spLocks noGrp="1"/>
          </p:cNvSpPr>
          <p:nvPr>
            <p:ph type="sldNum" sz="quarter" idx="12"/>
          </p:nvPr>
        </p:nvSpPr>
        <p:spPr/>
        <p:txBody>
          <a:bodyPr/>
          <a:lstStyle/>
          <a:p>
            <a:fld id="{037C017B-6E45-4F53-80CF-E99B137B60F8}" type="slidenum">
              <a:rPr lang="en-GB" smtClean="0"/>
              <a:t>15</a:t>
            </a:fld>
            <a:endParaRPr lang="en-GB"/>
          </a:p>
        </p:txBody>
      </p:sp>
      <p:sp>
        <p:nvSpPr>
          <p:cNvPr id="7" name="Content Placeholder 6">
            <a:extLst>
              <a:ext uri="{FF2B5EF4-FFF2-40B4-BE49-F238E27FC236}">
                <a16:creationId xmlns:a16="http://schemas.microsoft.com/office/drawing/2014/main" id="{4DFE7F65-510C-1F91-5C0A-DA4D0DDB293F}"/>
              </a:ext>
            </a:extLst>
          </p:cNvPr>
          <p:cNvSpPr>
            <a:spLocks noGrp="1"/>
          </p:cNvSpPr>
          <p:nvPr>
            <p:ph idx="1"/>
          </p:nvPr>
        </p:nvSpPr>
        <p:spPr>
          <a:xfrm>
            <a:off x="838200" y="1636712"/>
            <a:ext cx="10515600" cy="4508055"/>
          </a:xfrm>
          <a:solidFill>
            <a:srgbClr val="CCD4CC"/>
          </a:solidFill>
        </p:spPr>
        <p:txBody>
          <a:bodyPr>
            <a:normAutofit lnSpcReduction="10000"/>
          </a:bodyPr>
          <a:lstStyle/>
          <a:p>
            <a:r>
              <a:rPr lang="en-US" b="1" dirty="0"/>
              <a:t>Who Does the Internal Auditor Report To?</a:t>
            </a:r>
            <a:endParaRPr lang="en-US" sz="2200" dirty="0"/>
          </a:p>
          <a:p>
            <a:pPr lvl="1">
              <a:buFont typeface="Wingdings" panose="05000000000000000000" pitchFamily="2" charset="2"/>
              <a:buChar char="Ø"/>
            </a:pPr>
            <a:r>
              <a:rPr lang="en-US" sz="2200" b="1" dirty="0"/>
              <a:t>PFM Regulation, LI  2378, 2019, Section 221. (2) - </a:t>
            </a:r>
            <a:r>
              <a:rPr lang="en-US" dirty="0"/>
              <a:t>For the purpose of </a:t>
            </a:r>
            <a:r>
              <a:rPr lang="en-GB" dirty="0"/>
              <a:t>subsection (2) of section 83 of the Act, “functional reporting by a head of an Internal Audit Unit” means reporting to the Audit Committee on the</a:t>
            </a:r>
            <a:endParaRPr lang="en-US" dirty="0"/>
          </a:p>
          <a:p>
            <a:pPr marL="1428750" lvl="2" indent="-514350">
              <a:buFont typeface="+mj-lt"/>
              <a:buAutoNum type="alphaLcPeriod"/>
            </a:pPr>
            <a:r>
              <a:rPr lang="en-US" sz="2200" dirty="0"/>
              <a:t>Internal Audit Charter;</a:t>
            </a:r>
          </a:p>
          <a:p>
            <a:pPr marL="1428750" lvl="2" indent="-514350">
              <a:buFont typeface="+mj-lt"/>
              <a:buAutoNum type="alphaLcPeriod"/>
            </a:pPr>
            <a:r>
              <a:rPr lang="en-US" sz="2200" dirty="0"/>
              <a:t>Quarterly Internal Audit Report;</a:t>
            </a:r>
          </a:p>
          <a:p>
            <a:pPr marL="1428750" lvl="2" indent="-514350">
              <a:buFont typeface="+mj-lt"/>
              <a:buAutoNum type="alphaLcPeriod"/>
            </a:pPr>
            <a:r>
              <a:rPr lang="en-US" sz="2200" dirty="0"/>
              <a:t>Internal Risk Assessment and related risk-based Audit Plan;</a:t>
            </a:r>
          </a:p>
          <a:p>
            <a:pPr marL="1428750" lvl="2" indent="-514350">
              <a:buFont typeface="+mj-lt"/>
              <a:buAutoNum type="alphaLcPeriod"/>
            </a:pPr>
            <a:r>
              <a:rPr lang="en-US" sz="2200" dirty="0"/>
              <a:t>Internal Audit Resource Plan;</a:t>
            </a:r>
          </a:p>
          <a:p>
            <a:pPr marL="1428750" lvl="2" indent="-514350">
              <a:buFont typeface="+mj-lt"/>
              <a:buAutoNum type="alphaLcPeriod"/>
            </a:pPr>
            <a:r>
              <a:rPr lang="en-US" sz="2200" dirty="0"/>
              <a:t>Performance of the Internal Audit Unit in relation to the plans of the Unit and other matters; and</a:t>
            </a:r>
          </a:p>
          <a:p>
            <a:pPr marL="1428750" lvl="2" indent="-514350">
              <a:buFont typeface="+mj-lt"/>
              <a:buAutoNum type="alphaLcPeriod"/>
            </a:pPr>
            <a:r>
              <a:rPr lang="en-US" sz="2200" dirty="0"/>
              <a:t>Inquiries of management and the Internal Audit Unit, to determine whether there in an audit scope or resource limitations that impede the ability of the Internal Audit Unit to perform its functions.</a:t>
            </a:r>
          </a:p>
          <a:p>
            <a:pPr marL="1428750" lvl="2" indent="-514350">
              <a:buFont typeface="+mj-lt"/>
              <a:buAutoNum type="alphaLcPeriod"/>
            </a:pPr>
            <a:endParaRPr lang="en-US" dirty="0"/>
          </a:p>
        </p:txBody>
      </p:sp>
    </p:spTree>
    <p:extLst>
      <p:ext uri="{BB962C8B-B14F-4D97-AF65-F5344CB8AC3E}">
        <p14:creationId xmlns:p14="http://schemas.microsoft.com/office/powerpoint/2010/main" val="4227584019"/>
      </p:ext>
    </p:ext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44043-751F-098A-EAEC-05D0163A1E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028FC2-470E-41D0-B1A0-C55227557665}"/>
              </a:ext>
            </a:extLst>
          </p:cNvPr>
          <p:cNvSpPr>
            <a:spLocks noGrp="1"/>
          </p:cNvSpPr>
          <p:nvPr>
            <p:ph type="title"/>
          </p:nvPr>
        </p:nvSpPr>
        <p:spPr>
          <a:xfrm>
            <a:off x="838200" y="972714"/>
            <a:ext cx="10515600" cy="452415"/>
          </a:xfrm>
        </p:spPr>
        <p:txBody>
          <a:bodyPr>
            <a:noAutofit/>
          </a:bodyPr>
          <a:lstStyle/>
          <a:p>
            <a:r>
              <a:rPr lang="en-US" sz="3600" b="1" dirty="0"/>
              <a:t>THE END………..</a:t>
            </a:r>
          </a:p>
        </p:txBody>
      </p:sp>
      <p:sp>
        <p:nvSpPr>
          <p:cNvPr id="4" name="Footer Placeholder 3">
            <a:extLst>
              <a:ext uri="{FF2B5EF4-FFF2-40B4-BE49-F238E27FC236}">
                <a16:creationId xmlns:a16="http://schemas.microsoft.com/office/drawing/2014/main" id="{FAC524CB-E78B-7176-AF0B-F90A4FE5AB2F}"/>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D2EE7918-33CF-0948-0280-DC1568E6D89D}"/>
              </a:ext>
            </a:extLst>
          </p:cNvPr>
          <p:cNvSpPr>
            <a:spLocks noGrp="1"/>
          </p:cNvSpPr>
          <p:nvPr>
            <p:ph type="sldNum" sz="quarter" idx="12"/>
          </p:nvPr>
        </p:nvSpPr>
        <p:spPr/>
        <p:txBody>
          <a:bodyPr/>
          <a:lstStyle/>
          <a:p>
            <a:fld id="{037C017B-6E45-4F53-80CF-E99B137B60F8}" type="slidenum">
              <a:rPr lang="en-GB" smtClean="0"/>
              <a:t>16</a:t>
            </a:fld>
            <a:endParaRPr lang="en-GB"/>
          </a:p>
        </p:txBody>
      </p:sp>
      <p:sp>
        <p:nvSpPr>
          <p:cNvPr id="7" name="Content Placeholder 6">
            <a:extLst>
              <a:ext uri="{FF2B5EF4-FFF2-40B4-BE49-F238E27FC236}">
                <a16:creationId xmlns:a16="http://schemas.microsoft.com/office/drawing/2014/main" id="{5F5FAE7E-7C08-F6D6-5185-03EDDCABB062}"/>
              </a:ext>
            </a:extLst>
          </p:cNvPr>
          <p:cNvSpPr>
            <a:spLocks noGrp="1"/>
          </p:cNvSpPr>
          <p:nvPr>
            <p:ph idx="1"/>
          </p:nvPr>
        </p:nvSpPr>
        <p:spPr>
          <a:xfrm>
            <a:off x="838200" y="1636712"/>
            <a:ext cx="10515600" cy="4508055"/>
          </a:xfrm>
          <a:solidFill>
            <a:srgbClr val="CCD4CC"/>
          </a:solidFill>
        </p:spPr>
        <p:txBody>
          <a:bodyPr>
            <a:normAutofit/>
          </a:bodyPr>
          <a:lstStyle/>
          <a:p>
            <a:pPr marL="0" indent="0" algn="ctr">
              <a:buNone/>
            </a:pPr>
            <a:endParaRPr lang="en-GB" sz="6000" b="1" dirty="0"/>
          </a:p>
          <a:p>
            <a:pPr marL="0" indent="0" algn="ctr">
              <a:buNone/>
            </a:pPr>
            <a:r>
              <a:rPr lang="en-GB" sz="19900" b="1" dirty="0"/>
              <a:t>Q &amp; A </a:t>
            </a:r>
            <a:endParaRPr lang="en-US" sz="19900" dirty="0"/>
          </a:p>
        </p:txBody>
      </p:sp>
    </p:spTree>
    <p:extLst>
      <p:ext uri="{BB962C8B-B14F-4D97-AF65-F5344CB8AC3E}">
        <p14:creationId xmlns:p14="http://schemas.microsoft.com/office/powerpoint/2010/main" val="41455870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B2575-AC4E-E5B1-3A41-ACAE4456A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5B310E-5B9C-8E51-82CA-3BBC7174C778}"/>
              </a:ext>
            </a:extLst>
          </p:cNvPr>
          <p:cNvSpPr>
            <a:spLocks noGrp="1"/>
          </p:cNvSpPr>
          <p:nvPr>
            <p:ph type="title"/>
          </p:nvPr>
        </p:nvSpPr>
        <p:spPr>
          <a:xfrm>
            <a:off x="838200" y="972714"/>
            <a:ext cx="10515600" cy="452415"/>
          </a:xfrm>
        </p:spPr>
        <p:txBody>
          <a:bodyPr>
            <a:noAutofit/>
          </a:bodyPr>
          <a:lstStyle/>
          <a:p>
            <a:r>
              <a:rPr lang="en-US" sz="3600" b="1" dirty="0"/>
              <a:t>THE END………..</a:t>
            </a:r>
          </a:p>
        </p:txBody>
      </p:sp>
      <p:sp>
        <p:nvSpPr>
          <p:cNvPr id="4" name="Footer Placeholder 3">
            <a:extLst>
              <a:ext uri="{FF2B5EF4-FFF2-40B4-BE49-F238E27FC236}">
                <a16:creationId xmlns:a16="http://schemas.microsoft.com/office/drawing/2014/main" id="{78D1CE55-56CB-7715-249E-ED6E85A44D77}"/>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30E5B201-BB00-F3A6-FB25-74CE6C4972A1}"/>
              </a:ext>
            </a:extLst>
          </p:cNvPr>
          <p:cNvSpPr>
            <a:spLocks noGrp="1"/>
          </p:cNvSpPr>
          <p:nvPr>
            <p:ph type="sldNum" sz="quarter" idx="12"/>
          </p:nvPr>
        </p:nvSpPr>
        <p:spPr/>
        <p:txBody>
          <a:bodyPr/>
          <a:lstStyle/>
          <a:p>
            <a:fld id="{037C017B-6E45-4F53-80CF-E99B137B60F8}" type="slidenum">
              <a:rPr lang="en-GB" smtClean="0"/>
              <a:t>17</a:t>
            </a:fld>
            <a:endParaRPr lang="en-GB"/>
          </a:p>
        </p:txBody>
      </p:sp>
      <p:sp>
        <p:nvSpPr>
          <p:cNvPr id="7" name="Content Placeholder 6">
            <a:extLst>
              <a:ext uri="{FF2B5EF4-FFF2-40B4-BE49-F238E27FC236}">
                <a16:creationId xmlns:a16="http://schemas.microsoft.com/office/drawing/2014/main" id="{BABEF0FD-0752-23EA-14D6-55515C3AE23B}"/>
              </a:ext>
            </a:extLst>
          </p:cNvPr>
          <p:cNvSpPr>
            <a:spLocks noGrp="1"/>
          </p:cNvSpPr>
          <p:nvPr>
            <p:ph idx="1"/>
          </p:nvPr>
        </p:nvSpPr>
        <p:spPr>
          <a:xfrm>
            <a:off x="838200" y="1636712"/>
            <a:ext cx="10515600" cy="4508055"/>
          </a:xfrm>
          <a:solidFill>
            <a:srgbClr val="CCD4CC"/>
          </a:solidFill>
        </p:spPr>
        <p:txBody>
          <a:bodyPr>
            <a:normAutofit/>
          </a:bodyPr>
          <a:lstStyle/>
          <a:p>
            <a:pPr marL="0" indent="0" algn="ctr">
              <a:buNone/>
            </a:pPr>
            <a:endParaRPr lang="en-GB" sz="6000" b="1" dirty="0"/>
          </a:p>
          <a:p>
            <a:pPr marL="0" indent="0" algn="ctr">
              <a:buNone/>
            </a:pPr>
            <a:r>
              <a:rPr lang="en-GB" sz="9600" b="1" dirty="0"/>
              <a:t>THANK YOU</a:t>
            </a:r>
          </a:p>
          <a:p>
            <a:pPr marL="0" indent="0" algn="ctr">
              <a:buNone/>
            </a:pPr>
            <a:endParaRPr lang="en-GB" sz="6000" b="1"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ptos" panose="02110004020202020204"/>
                <a:ea typeface="+mn-ea"/>
                <a:cs typeface="+mn-cs"/>
              </a:rPr>
              <a:t>Solomon </a:t>
            </a:r>
            <a:r>
              <a:rPr kumimoji="0" lang="en-GB" sz="2400" b="1" i="0" u="none" strike="noStrike" kern="1200" cap="none" spc="0" normalizeH="0" baseline="0" noProof="0" dirty="0" err="1">
                <a:ln>
                  <a:noFill/>
                </a:ln>
                <a:solidFill>
                  <a:prstClr val="black"/>
                </a:solidFill>
                <a:effectLst/>
                <a:uLnTx/>
                <a:uFillTx/>
                <a:latin typeface="Aptos" panose="02110004020202020204"/>
                <a:ea typeface="+mn-ea"/>
                <a:cs typeface="+mn-cs"/>
              </a:rPr>
              <a:t>Wemegah</a:t>
            </a:r>
            <a:endParaRPr kumimoji="0" lang="en-GB" sz="24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ptos" panose="02110004020202020204"/>
                <a:ea typeface="+mn-ea"/>
                <a:cs typeface="+mn-cs"/>
              </a:rPr>
              <a:t>Director, Internal Audit Department, OHCS.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hlinkClick r:id="rId2"/>
              </a:rPr>
              <a:t>Solomon.Wemegah@ohcs.gov.gh</a:t>
            </a:r>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266602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1D15C-7EEE-D7F5-3671-44C1FBE573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B3330F-69DD-E2B2-745E-E77C07C9B2C7}"/>
              </a:ext>
            </a:extLst>
          </p:cNvPr>
          <p:cNvSpPr>
            <a:spLocks noGrp="1"/>
          </p:cNvSpPr>
          <p:nvPr>
            <p:ph type="title"/>
          </p:nvPr>
        </p:nvSpPr>
        <p:spPr>
          <a:xfrm>
            <a:off x="791064" y="968933"/>
            <a:ext cx="9716515" cy="257277"/>
          </a:xfrm>
        </p:spPr>
        <p:txBody>
          <a:bodyPr>
            <a:noAutofit/>
          </a:bodyPr>
          <a:lstStyle/>
          <a:p>
            <a:r>
              <a:rPr lang="en-GB" sz="2800" b="1" dirty="0"/>
              <a:t>AGENDA…………..</a:t>
            </a:r>
          </a:p>
        </p:txBody>
      </p:sp>
      <p:sp>
        <p:nvSpPr>
          <p:cNvPr id="4" name="Footer Placeholder 3">
            <a:extLst>
              <a:ext uri="{FF2B5EF4-FFF2-40B4-BE49-F238E27FC236}">
                <a16:creationId xmlns:a16="http://schemas.microsoft.com/office/drawing/2014/main" id="{7974BF9D-1794-86DE-13AF-E1E20976E521}"/>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7F42BDCD-EB42-D255-CEA9-16871DB03066}"/>
              </a:ext>
            </a:extLst>
          </p:cNvPr>
          <p:cNvSpPr>
            <a:spLocks noGrp="1"/>
          </p:cNvSpPr>
          <p:nvPr>
            <p:ph type="sldNum" sz="quarter" idx="12"/>
          </p:nvPr>
        </p:nvSpPr>
        <p:spPr/>
        <p:txBody>
          <a:bodyPr/>
          <a:lstStyle/>
          <a:p>
            <a:fld id="{037C017B-6E45-4F53-80CF-E99B137B60F8}" type="slidenum">
              <a:rPr lang="en-GB" smtClean="0"/>
              <a:t>2</a:t>
            </a:fld>
            <a:endParaRPr lang="en-GB"/>
          </a:p>
        </p:txBody>
      </p:sp>
      <p:sp>
        <p:nvSpPr>
          <p:cNvPr id="6" name="Content Placeholder 5">
            <a:extLst>
              <a:ext uri="{FF2B5EF4-FFF2-40B4-BE49-F238E27FC236}">
                <a16:creationId xmlns:a16="http://schemas.microsoft.com/office/drawing/2014/main" id="{A58E2F36-15E8-7903-59EB-C0D1DD3BC810}"/>
              </a:ext>
            </a:extLst>
          </p:cNvPr>
          <p:cNvSpPr>
            <a:spLocks noGrp="1"/>
          </p:cNvSpPr>
          <p:nvPr>
            <p:ph idx="1"/>
          </p:nvPr>
        </p:nvSpPr>
        <p:spPr>
          <a:xfrm>
            <a:off x="838200" y="1458790"/>
            <a:ext cx="10515600" cy="4351338"/>
          </a:xfrm>
          <a:solidFill>
            <a:srgbClr val="CCD4CC"/>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a:normAutofit/>
          </a:bodyPr>
          <a:lstStyle/>
          <a:p>
            <a:r>
              <a:rPr lang="en-US" sz="2400" b="1" dirty="0"/>
              <a:t>Overview of the Internal Audit Department</a:t>
            </a:r>
          </a:p>
          <a:p>
            <a:pPr lvl="1"/>
            <a:r>
              <a:rPr lang="en-US" sz="1800" dirty="0"/>
              <a:t>Background</a:t>
            </a:r>
          </a:p>
          <a:p>
            <a:pPr lvl="1"/>
            <a:r>
              <a:rPr lang="en-US" sz="1800" dirty="0"/>
              <a:t>Vision</a:t>
            </a:r>
          </a:p>
          <a:p>
            <a:pPr lvl="1"/>
            <a:r>
              <a:rPr lang="en-US" sz="1800" dirty="0"/>
              <a:t>Mission</a:t>
            </a:r>
          </a:p>
          <a:p>
            <a:pPr lvl="1"/>
            <a:r>
              <a:rPr lang="en-US" sz="1800" dirty="0"/>
              <a:t>Functions</a:t>
            </a:r>
          </a:p>
          <a:p>
            <a:pPr lvl="1"/>
            <a:r>
              <a:rPr lang="en-US" sz="1800" dirty="0"/>
              <a:t>The Internal Audit Class</a:t>
            </a:r>
          </a:p>
          <a:p>
            <a:r>
              <a:rPr lang="en-US" sz="2400" b="1" dirty="0"/>
              <a:t>Internal Auditing 101</a:t>
            </a:r>
          </a:p>
          <a:p>
            <a:pPr lvl="1"/>
            <a:r>
              <a:rPr lang="en-US" sz="1800" dirty="0"/>
              <a:t>Introduction</a:t>
            </a:r>
          </a:p>
          <a:p>
            <a:pPr lvl="1"/>
            <a:r>
              <a:rPr lang="en-US" sz="1800" dirty="0"/>
              <a:t>Definition of Internal Auditing</a:t>
            </a:r>
          </a:p>
          <a:p>
            <a:pPr lvl="1"/>
            <a:r>
              <a:rPr lang="en-US" sz="1800" dirty="0"/>
              <a:t>Regulatory framework of Internal Auditing in Ghana’s public services</a:t>
            </a:r>
          </a:p>
          <a:p>
            <a:pPr lvl="1"/>
            <a:r>
              <a:rPr lang="en-US" sz="1800" dirty="0"/>
              <a:t>Locus of the Internal Auditor </a:t>
            </a:r>
          </a:p>
          <a:p>
            <a:pPr lvl="1"/>
            <a:r>
              <a:rPr lang="en-US" sz="1800" dirty="0"/>
              <a:t>What is the Role of the Internal Auditor?</a:t>
            </a:r>
          </a:p>
          <a:p>
            <a:pPr lvl="1"/>
            <a:r>
              <a:rPr lang="en-US" sz="1800" dirty="0"/>
              <a:t>Who Does the Internal Auditor Report to?</a:t>
            </a:r>
          </a:p>
        </p:txBody>
      </p:sp>
    </p:spTree>
    <p:extLst>
      <p:ext uri="{BB962C8B-B14F-4D97-AF65-F5344CB8AC3E}">
        <p14:creationId xmlns:p14="http://schemas.microsoft.com/office/powerpoint/2010/main" val="13845655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23896-5160-EBBC-C9C4-08BD936D897E}"/>
              </a:ext>
            </a:extLst>
          </p:cNvPr>
          <p:cNvSpPr>
            <a:spLocks noGrp="1"/>
          </p:cNvSpPr>
          <p:nvPr>
            <p:ph type="title"/>
          </p:nvPr>
        </p:nvSpPr>
        <p:spPr>
          <a:xfrm>
            <a:off x="791064" y="968933"/>
            <a:ext cx="9716515" cy="257277"/>
          </a:xfrm>
        </p:spPr>
        <p:txBody>
          <a:bodyPr>
            <a:noAutofit/>
          </a:bodyPr>
          <a:lstStyle/>
          <a:p>
            <a:r>
              <a:rPr lang="en-GB" sz="2800" b="1" dirty="0"/>
              <a:t>OVERVIEW OF THE INTERNAL AUDIT DEPARTMENT</a:t>
            </a:r>
          </a:p>
        </p:txBody>
      </p:sp>
      <p:sp>
        <p:nvSpPr>
          <p:cNvPr id="4" name="Footer Placeholder 3">
            <a:extLst>
              <a:ext uri="{FF2B5EF4-FFF2-40B4-BE49-F238E27FC236}">
                <a16:creationId xmlns:a16="http://schemas.microsoft.com/office/drawing/2014/main" id="{5B1A3EE0-DE03-875C-7807-BE7D88F70764}"/>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06821B6A-5F20-A164-40D3-6E53E637E632}"/>
              </a:ext>
            </a:extLst>
          </p:cNvPr>
          <p:cNvSpPr>
            <a:spLocks noGrp="1"/>
          </p:cNvSpPr>
          <p:nvPr>
            <p:ph type="sldNum" sz="quarter" idx="12"/>
          </p:nvPr>
        </p:nvSpPr>
        <p:spPr/>
        <p:txBody>
          <a:bodyPr/>
          <a:lstStyle/>
          <a:p>
            <a:fld id="{037C017B-6E45-4F53-80CF-E99B137B60F8}" type="slidenum">
              <a:rPr lang="en-GB" smtClean="0"/>
              <a:t>3</a:t>
            </a:fld>
            <a:endParaRPr lang="en-GB"/>
          </a:p>
        </p:txBody>
      </p:sp>
      <p:sp>
        <p:nvSpPr>
          <p:cNvPr id="6" name="Content Placeholder 5">
            <a:extLst>
              <a:ext uri="{FF2B5EF4-FFF2-40B4-BE49-F238E27FC236}">
                <a16:creationId xmlns:a16="http://schemas.microsoft.com/office/drawing/2014/main" id="{35427015-193F-102D-0F6F-F66C7DAB9F89}"/>
              </a:ext>
            </a:extLst>
          </p:cNvPr>
          <p:cNvSpPr>
            <a:spLocks noGrp="1"/>
          </p:cNvSpPr>
          <p:nvPr>
            <p:ph idx="1"/>
          </p:nvPr>
        </p:nvSpPr>
        <p:spPr>
          <a:xfrm>
            <a:off x="838200" y="1458790"/>
            <a:ext cx="10515600" cy="4351338"/>
          </a:xfrm>
          <a:solidFill>
            <a:srgbClr val="CCD4CC"/>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a:normAutofit fontScale="92500" lnSpcReduction="10000"/>
          </a:bodyPr>
          <a:lstStyle/>
          <a:p>
            <a:pPr marL="0" indent="0">
              <a:buNone/>
            </a:pPr>
            <a:r>
              <a:rPr lang="en-US" b="1" dirty="0"/>
              <a:t>BACKGROUND:</a:t>
            </a:r>
          </a:p>
          <a:p>
            <a:r>
              <a:rPr lang="en-US" dirty="0"/>
              <a:t>In 2018, the Head of the Civil Service recognized the need for a dedicated department to independently manage the activities of the </a:t>
            </a:r>
            <a:r>
              <a:rPr lang="en-US" b="1" dirty="0">
                <a:solidFill>
                  <a:srgbClr val="0070C0"/>
                </a:solidFill>
              </a:rPr>
              <a:t>Internal Audit class</a:t>
            </a:r>
            <a:r>
              <a:rPr lang="en-US" dirty="0"/>
              <a:t> within the Ministries, Departments, and Agencies (MDAs). </a:t>
            </a:r>
          </a:p>
          <a:p>
            <a:r>
              <a:rPr lang="en-US" dirty="0"/>
              <a:t>This ensures that the needs of Internal Audit staff and the Internal Audit Units of the MDAs are adequately addressed.</a:t>
            </a:r>
          </a:p>
          <a:p>
            <a:r>
              <a:rPr lang="en-US" dirty="0"/>
              <a:t>Section 16 of the Internal Audit Agency Act, 2003 (Act 658) provides for the establishment of Internal Audit Units in each MDA/MMDA, which shall constitute a part of the MDA/MMDA and also for the appointment of the requisite personnel for each Internal Audit Unit. </a:t>
            </a:r>
            <a:endParaRPr lang="en-GB" dirty="0"/>
          </a:p>
          <a:p>
            <a:endParaRPr lang="en-GB" dirty="0"/>
          </a:p>
        </p:txBody>
      </p:sp>
    </p:spTree>
    <p:extLst>
      <p:ext uri="{BB962C8B-B14F-4D97-AF65-F5344CB8AC3E}">
        <p14:creationId xmlns:p14="http://schemas.microsoft.com/office/powerpoint/2010/main" val="2396872414"/>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65551-E605-5365-049B-69A85E8E43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F2C810-323A-52A1-FE3B-B5904DBA8DF5}"/>
              </a:ext>
            </a:extLst>
          </p:cNvPr>
          <p:cNvSpPr>
            <a:spLocks noGrp="1"/>
          </p:cNvSpPr>
          <p:nvPr>
            <p:ph type="title"/>
          </p:nvPr>
        </p:nvSpPr>
        <p:spPr>
          <a:xfrm>
            <a:off x="791064" y="968933"/>
            <a:ext cx="9716515" cy="257277"/>
          </a:xfrm>
        </p:spPr>
        <p:txBody>
          <a:bodyPr>
            <a:noAutofit/>
          </a:bodyPr>
          <a:lstStyle/>
          <a:p>
            <a:r>
              <a:rPr lang="en-GB" sz="2800" b="1" dirty="0"/>
              <a:t>OVERVIEW OF THE INTERNAL AUDIT DEPARTMENT</a:t>
            </a:r>
          </a:p>
        </p:txBody>
      </p:sp>
      <p:sp>
        <p:nvSpPr>
          <p:cNvPr id="4" name="Footer Placeholder 3">
            <a:extLst>
              <a:ext uri="{FF2B5EF4-FFF2-40B4-BE49-F238E27FC236}">
                <a16:creationId xmlns:a16="http://schemas.microsoft.com/office/drawing/2014/main" id="{F2B2199E-7D72-D83B-E989-97BF93E2FFAF}"/>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5CECDE22-0E13-CE7F-5009-8BBED3DAE158}"/>
              </a:ext>
            </a:extLst>
          </p:cNvPr>
          <p:cNvSpPr>
            <a:spLocks noGrp="1"/>
          </p:cNvSpPr>
          <p:nvPr>
            <p:ph type="sldNum" sz="quarter" idx="12"/>
          </p:nvPr>
        </p:nvSpPr>
        <p:spPr/>
        <p:txBody>
          <a:bodyPr/>
          <a:lstStyle/>
          <a:p>
            <a:fld id="{037C017B-6E45-4F53-80CF-E99B137B60F8}" type="slidenum">
              <a:rPr lang="en-GB" smtClean="0"/>
              <a:t>4</a:t>
            </a:fld>
            <a:endParaRPr lang="en-GB"/>
          </a:p>
        </p:txBody>
      </p:sp>
      <p:sp>
        <p:nvSpPr>
          <p:cNvPr id="6" name="Content Placeholder 5">
            <a:extLst>
              <a:ext uri="{FF2B5EF4-FFF2-40B4-BE49-F238E27FC236}">
                <a16:creationId xmlns:a16="http://schemas.microsoft.com/office/drawing/2014/main" id="{379635C0-CFB7-9B7F-C456-61C9752B19FA}"/>
              </a:ext>
            </a:extLst>
          </p:cNvPr>
          <p:cNvSpPr>
            <a:spLocks noGrp="1"/>
          </p:cNvSpPr>
          <p:nvPr>
            <p:ph idx="1"/>
          </p:nvPr>
        </p:nvSpPr>
        <p:spPr>
          <a:xfrm>
            <a:off x="838200" y="1458790"/>
            <a:ext cx="10515600" cy="4351338"/>
          </a:xfrm>
          <a:solidFill>
            <a:srgbClr val="CCD4CC"/>
          </a:solidFill>
        </p:spPr>
        <p:txBody>
          <a:bodyPr>
            <a:normAutofit/>
          </a:bodyPr>
          <a:lstStyle/>
          <a:p>
            <a:pPr marL="0" indent="0">
              <a:buNone/>
            </a:pPr>
            <a:r>
              <a:rPr lang="en-US" b="1" dirty="0"/>
              <a:t>VISION:</a:t>
            </a:r>
          </a:p>
          <a:p>
            <a:pPr algn="just"/>
            <a:r>
              <a:rPr lang="en-US" dirty="0"/>
              <a:t>To ensure the equitable distribution, continuous development, and effective management of Internal Audit Staff.</a:t>
            </a:r>
          </a:p>
          <a:p>
            <a:pPr marL="0" indent="0">
              <a:buNone/>
            </a:pPr>
            <a:endParaRPr lang="en-GB" dirty="0"/>
          </a:p>
          <a:p>
            <a:pPr marL="0" indent="0">
              <a:buNone/>
            </a:pPr>
            <a:r>
              <a:rPr lang="en-US" b="1" dirty="0"/>
              <a:t>MISSION:</a:t>
            </a:r>
          </a:p>
          <a:p>
            <a:pPr algn="just"/>
            <a:r>
              <a:rPr lang="en-US" dirty="0"/>
              <a:t>The Internal Audit Department exists to support the effective operations of the Internal Audit Units within Ministries, Departments, and Agencies by addressing staffing needs and movements, as well as implementing requisite needs.</a:t>
            </a:r>
            <a:endParaRPr lang="en-GB" dirty="0"/>
          </a:p>
          <a:p>
            <a:endParaRPr lang="en-GB" dirty="0"/>
          </a:p>
        </p:txBody>
      </p:sp>
    </p:spTree>
    <p:extLst>
      <p:ext uri="{BB962C8B-B14F-4D97-AF65-F5344CB8AC3E}">
        <p14:creationId xmlns:p14="http://schemas.microsoft.com/office/powerpoint/2010/main" val="1182645005"/>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A75FB-09B7-4804-BE5B-C92FFAC829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9C356C-CA32-4B0E-9171-C4B392D105AB}"/>
              </a:ext>
            </a:extLst>
          </p:cNvPr>
          <p:cNvSpPr>
            <a:spLocks noGrp="1"/>
          </p:cNvSpPr>
          <p:nvPr>
            <p:ph type="title"/>
          </p:nvPr>
        </p:nvSpPr>
        <p:spPr>
          <a:xfrm>
            <a:off x="791064" y="968933"/>
            <a:ext cx="9716515" cy="257277"/>
          </a:xfrm>
        </p:spPr>
        <p:txBody>
          <a:bodyPr>
            <a:noAutofit/>
          </a:bodyPr>
          <a:lstStyle/>
          <a:p>
            <a:r>
              <a:rPr lang="en-GB" sz="2800" b="1" dirty="0"/>
              <a:t>OVERVIEW OF THE INTERNAL AUDIT DEPARTMENT</a:t>
            </a:r>
          </a:p>
        </p:txBody>
      </p:sp>
      <p:sp>
        <p:nvSpPr>
          <p:cNvPr id="4" name="Footer Placeholder 3">
            <a:extLst>
              <a:ext uri="{FF2B5EF4-FFF2-40B4-BE49-F238E27FC236}">
                <a16:creationId xmlns:a16="http://schemas.microsoft.com/office/drawing/2014/main" id="{EF97159A-4031-09F2-EDAB-7A3E358DFC85}"/>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06D17C21-1164-BCC4-91E3-3221D0705B8C}"/>
              </a:ext>
            </a:extLst>
          </p:cNvPr>
          <p:cNvSpPr>
            <a:spLocks noGrp="1"/>
          </p:cNvSpPr>
          <p:nvPr>
            <p:ph type="sldNum" sz="quarter" idx="12"/>
          </p:nvPr>
        </p:nvSpPr>
        <p:spPr/>
        <p:txBody>
          <a:bodyPr/>
          <a:lstStyle/>
          <a:p>
            <a:fld id="{037C017B-6E45-4F53-80CF-E99B137B60F8}" type="slidenum">
              <a:rPr lang="en-GB" smtClean="0"/>
              <a:t>5</a:t>
            </a:fld>
            <a:endParaRPr lang="en-GB"/>
          </a:p>
        </p:txBody>
      </p:sp>
      <p:sp>
        <p:nvSpPr>
          <p:cNvPr id="6" name="Content Placeholder 5">
            <a:extLst>
              <a:ext uri="{FF2B5EF4-FFF2-40B4-BE49-F238E27FC236}">
                <a16:creationId xmlns:a16="http://schemas.microsoft.com/office/drawing/2014/main" id="{CAE94C2B-10A2-EF47-B2B3-CAB84C24EF44}"/>
              </a:ext>
            </a:extLst>
          </p:cNvPr>
          <p:cNvSpPr>
            <a:spLocks noGrp="1"/>
          </p:cNvSpPr>
          <p:nvPr>
            <p:ph idx="1"/>
          </p:nvPr>
        </p:nvSpPr>
        <p:spPr>
          <a:xfrm>
            <a:off x="838200" y="1458789"/>
            <a:ext cx="10515600" cy="4654627"/>
          </a:xfrm>
          <a:solidFill>
            <a:srgbClr val="CCD4CC"/>
          </a:solidFill>
        </p:spPr>
        <p:txBody>
          <a:bodyPr>
            <a:normAutofit/>
          </a:bodyPr>
          <a:lstStyle/>
          <a:p>
            <a:pPr marL="0" indent="0">
              <a:buNone/>
            </a:pPr>
            <a:r>
              <a:rPr lang="en-US" b="1" dirty="0"/>
              <a:t>FUNCTIONS:</a:t>
            </a:r>
            <a:endParaRPr lang="en-US" sz="2600" b="1" dirty="0"/>
          </a:p>
          <a:p>
            <a:r>
              <a:rPr lang="en-US" b="1" dirty="0"/>
              <a:t>Staff Movement: </a:t>
            </a:r>
            <a:endParaRPr lang="en-GB" dirty="0"/>
          </a:p>
          <a:p>
            <a:pPr marL="914400" lvl="1" indent="-457200">
              <a:buFont typeface="+mj-lt"/>
              <a:buAutoNum type="arabicPeriod"/>
            </a:pPr>
            <a:r>
              <a:rPr lang="en-US" dirty="0"/>
              <a:t>Ensure the equitable distribution of Internal Audit Staff in the MDAs through </a:t>
            </a:r>
            <a:r>
              <a:rPr lang="en-US" b="1" dirty="0"/>
              <a:t>postings</a:t>
            </a:r>
            <a:r>
              <a:rPr lang="en-US" dirty="0"/>
              <a:t> and </a:t>
            </a:r>
            <a:r>
              <a:rPr lang="en-US" b="1" dirty="0"/>
              <a:t>secondments</a:t>
            </a:r>
            <a:endParaRPr lang="en-GB" b="1" dirty="0"/>
          </a:p>
          <a:p>
            <a:r>
              <a:rPr lang="en-US" b="1" dirty="0"/>
              <a:t>Training:</a:t>
            </a:r>
          </a:p>
          <a:p>
            <a:pPr marL="914400" lvl="1" indent="-457200">
              <a:buFont typeface="+mj-lt"/>
              <a:buAutoNum type="arabicPeriod" startAt="2"/>
            </a:pPr>
            <a:r>
              <a:rPr lang="en-US" dirty="0"/>
              <a:t>To train newly recruited Internal Auditors at the OHCS before they are posted to their respective institutions</a:t>
            </a:r>
            <a:endParaRPr lang="en-GB" dirty="0"/>
          </a:p>
          <a:p>
            <a:pPr marL="914400" lvl="1" indent="-457200">
              <a:buFont typeface="+mj-lt"/>
              <a:buAutoNum type="arabicPeriod" startAt="2"/>
            </a:pPr>
            <a:r>
              <a:rPr lang="en-US" dirty="0"/>
              <a:t>To train Internal Audit staff to equip them with the requisite professional and technical skills needed in their work </a:t>
            </a:r>
            <a:endParaRPr lang="en-GB" dirty="0"/>
          </a:p>
          <a:p>
            <a:endParaRPr lang="en-GB" dirty="0"/>
          </a:p>
        </p:txBody>
      </p:sp>
    </p:spTree>
    <p:extLst>
      <p:ext uri="{BB962C8B-B14F-4D97-AF65-F5344CB8AC3E}">
        <p14:creationId xmlns:p14="http://schemas.microsoft.com/office/powerpoint/2010/main" val="1823475770"/>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DCFF6-D01A-0205-34B6-4E875EC317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A13DED-122F-63B9-066A-DBC29B23F883}"/>
              </a:ext>
            </a:extLst>
          </p:cNvPr>
          <p:cNvSpPr>
            <a:spLocks noGrp="1"/>
          </p:cNvSpPr>
          <p:nvPr>
            <p:ph type="title"/>
          </p:nvPr>
        </p:nvSpPr>
        <p:spPr>
          <a:xfrm>
            <a:off x="791064" y="968933"/>
            <a:ext cx="9716515" cy="257277"/>
          </a:xfrm>
        </p:spPr>
        <p:txBody>
          <a:bodyPr>
            <a:noAutofit/>
          </a:bodyPr>
          <a:lstStyle/>
          <a:p>
            <a:r>
              <a:rPr lang="en-GB" sz="2800" b="1" dirty="0"/>
              <a:t>OVERVIEW OF THE INTERNAL AUDIT DEPARTMENT</a:t>
            </a:r>
          </a:p>
        </p:txBody>
      </p:sp>
      <p:sp>
        <p:nvSpPr>
          <p:cNvPr id="4" name="Footer Placeholder 3">
            <a:extLst>
              <a:ext uri="{FF2B5EF4-FFF2-40B4-BE49-F238E27FC236}">
                <a16:creationId xmlns:a16="http://schemas.microsoft.com/office/drawing/2014/main" id="{0993B150-0131-71B2-142E-2DBEE2B40D8C}"/>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243FD9B9-8075-36C5-49B7-767EBE96A0F8}"/>
              </a:ext>
            </a:extLst>
          </p:cNvPr>
          <p:cNvSpPr>
            <a:spLocks noGrp="1"/>
          </p:cNvSpPr>
          <p:nvPr>
            <p:ph type="sldNum" sz="quarter" idx="12"/>
          </p:nvPr>
        </p:nvSpPr>
        <p:spPr/>
        <p:txBody>
          <a:bodyPr/>
          <a:lstStyle/>
          <a:p>
            <a:fld id="{037C017B-6E45-4F53-80CF-E99B137B60F8}" type="slidenum">
              <a:rPr lang="en-GB" smtClean="0"/>
              <a:t>6</a:t>
            </a:fld>
            <a:endParaRPr lang="en-GB"/>
          </a:p>
        </p:txBody>
      </p:sp>
      <p:sp>
        <p:nvSpPr>
          <p:cNvPr id="6" name="Content Placeholder 5">
            <a:extLst>
              <a:ext uri="{FF2B5EF4-FFF2-40B4-BE49-F238E27FC236}">
                <a16:creationId xmlns:a16="http://schemas.microsoft.com/office/drawing/2014/main" id="{B28603C4-010F-CD42-268A-8C97C7DCD503}"/>
              </a:ext>
            </a:extLst>
          </p:cNvPr>
          <p:cNvSpPr>
            <a:spLocks noGrp="1"/>
          </p:cNvSpPr>
          <p:nvPr>
            <p:ph idx="1"/>
          </p:nvPr>
        </p:nvSpPr>
        <p:spPr>
          <a:xfrm>
            <a:off x="838200" y="1458789"/>
            <a:ext cx="10515600" cy="4654627"/>
          </a:xfrm>
          <a:solidFill>
            <a:srgbClr val="CCD4CC"/>
          </a:solidFill>
        </p:spPr>
        <p:txBody>
          <a:bodyPr>
            <a:normAutofit/>
          </a:bodyPr>
          <a:lstStyle/>
          <a:p>
            <a:pPr marL="0" indent="0">
              <a:buNone/>
            </a:pPr>
            <a:r>
              <a:rPr lang="en-US" b="1" dirty="0"/>
              <a:t>FUNCTIONS:</a:t>
            </a:r>
            <a:endParaRPr lang="en-US" sz="2600" b="1" dirty="0"/>
          </a:p>
          <a:p>
            <a:r>
              <a:rPr lang="en-US" b="1" dirty="0"/>
              <a:t>Promotion:</a:t>
            </a:r>
          </a:p>
          <a:p>
            <a:pPr marL="914400" lvl="1" indent="-457200">
              <a:buFont typeface="+mj-lt"/>
              <a:buAutoNum type="arabicPeriod" startAt="4"/>
            </a:pPr>
            <a:r>
              <a:rPr lang="en-US" dirty="0"/>
              <a:t>To facilitate the promotional activities of Internal Auditors </a:t>
            </a:r>
            <a:r>
              <a:rPr lang="en-US" dirty="0" err="1"/>
              <a:t>e.g</a:t>
            </a:r>
            <a:r>
              <a:rPr lang="en-US" dirty="0"/>
              <a:t>; document collection, vetting and submission</a:t>
            </a:r>
            <a:endParaRPr lang="en-GB" dirty="0"/>
          </a:p>
          <a:p>
            <a:pPr marL="914400" lvl="1" indent="-457200">
              <a:buFont typeface="+mj-lt"/>
              <a:buAutoNum type="arabicPeriod" startAt="4"/>
            </a:pPr>
            <a:r>
              <a:rPr lang="en-US" dirty="0"/>
              <a:t>Workshop for Chiefs Internal Auditors due for promotion to Director grade.</a:t>
            </a:r>
            <a:endParaRPr lang="en-GB" b="1" dirty="0"/>
          </a:p>
          <a:p>
            <a:r>
              <a:rPr lang="en-US" b="1" dirty="0"/>
              <a:t>Monitoring:</a:t>
            </a:r>
          </a:p>
          <a:p>
            <a:pPr marL="914400" lvl="1" indent="-457200">
              <a:buFont typeface="+mj-lt"/>
              <a:buAutoNum type="arabicPeriod" startAt="6"/>
            </a:pPr>
            <a:r>
              <a:rPr lang="en-US" dirty="0"/>
              <a:t>Monitor the activities of the Internal Audit Units of MDAs to ascertain compliance with working laws</a:t>
            </a:r>
          </a:p>
          <a:p>
            <a:pPr marL="914400" lvl="1" indent="-457200">
              <a:buFont typeface="+mj-lt"/>
              <a:buAutoNum type="arabicPeriod" startAt="6"/>
            </a:pPr>
            <a:r>
              <a:rPr lang="en-US" dirty="0"/>
              <a:t>Follow-up on recommendations made in previous monitoring exercise</a:t>
            </a:r>
          </a:p>
          <a:p>
            <a:pPr marL="0" indent="0">
              <a:buNone/>
            </a:pPr>
            <a:endParaRPr lang="en-GB" dirty="0"/>
          </a:p>
        </p:txBody>
      </p:sp>
    </p:spTree>
    <p:extLst>
      <p:ext uri="{BB962C8B-B14F-4D97-AF65-F5344CB8AC3E}">
        <p14:creationId xmlns:p14="http://schemas.microsoft.com/office/powerpoint/2010/main" val="4053250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2F5F3-70AB-A475-CC5D-FDBD13213D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4964F-AFFA-B953-8FEE-5D9A2C9737F1}"/>
              </a:ext>
            </a:extLst>
          </p:cNvPr>
          <p:cNvSpPr>
            <a:spLocks noGrp="1"/>
          </p:cNvSpPr>
          <p:nvPr>
            <p:ph type="title"/>
          </p:nvPr>
        </p:nvSpPr>
        <p:spPr>
          <a:xfrm>
            <a:off x="791064" y="968933"/>
            <a:ext cx="9716515" cy="257277"/>
          </a:xfrm>
        </p:spPr>
        <p:txBody>
          <a:bodyPr>
            <a:noAutofit/>
          </a:bodyPr>
          <a:lstStyle/>
          <a:p>
            <a:r>
              <a:rPr lang="en-GB" sz="2800" b="1" dirty="0"/>
              <a:t>OVERVIEW OF THE INTERNAL AUDIT DEPARTMENT</a:t>
            </a:r>
          </a:p>
        </p:txBody>
      </p:sp>
      <p:sp>
        <p:nvSpPr>
          <p:cNvPr id="4" name="Footer Placeholder 3">
            <a:extLst>
              <a:ext uri="{FF2B5EF4-FFF2-40B4-BE49-F238E27FC236}">
                <a16:creationId xmlns:a16="http://schemas.microsoft.com/office/drawing/2014/main" id="{CE2B76F3-D698-BA9B-7F2D-766A8F47B663}"/>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B115C874-688B-C0D3-60E0-64E906E8DFE6}"/>
              </a:ext>
            </a:extLst>
          </p:cNvPr>
          <p:cNvSpPr>
            <a:spLocks noGrp="1"/>
          </p:cNvSpPr>
          <p:nvPr>
            <p:ph type="sldNum" sz="quarter" idx="12"/>
          </p:nvPr>
        </p:nvSpPr>
        <p:spPr/>
        <p:txBody>
          <a:bodyPr/>
          <a:lstStyle/>
          <a:p>
            <a:fld id="{037C017B-6E45-4F53-80CF-E99B137B60F8}" type="slidenum">
              <a:rPr lang="en-GB" smtClean="0"/>
              <a:t>7</a:t>
            </a:fld>
            <a:endParaRPr lang="en-GB"/>
          </a:p>
        </p:txBody>
      </p:sp>
      <p:sp>
        <p:nvSpPr>
          <p:cNvPr id="6" name="Content Placeholder 5">
            <a:extLst>
              <a:ext uri="{FF2B5EF4-FFF2-40B4-BE49-F238E27FC236}">
                <a16:creationId xmlns:a16="http://schemas.microsoft.com/office/drawing/2014/main" id="{0CE12947-1C86-8505-98C4-9F4FBD66DC19}"/>
              </a:ext>
            </a:extLst>
          </p:cNvPr>
          <p:cNvSpPr>
            <a:spLocks noGrp="1"/>
          </p:cNvSpPr>
          <p:nvPr>
            <p:ph idx="1"/>
          </p:nvPr>
        </p:nvSpPr>
        <p:spPr>
          <a:xfrm>
            <a:off x="838200" y="1458789"/>
            <a:ext cx="10515600" cy="4654627"/>
          </a:xfrm>
          <a:solidFill>
            <a:srgbClr val="CCD4CC"/>
          </a:solidFill>
        </p:spPr>
        <p:txBody>
          <a:bodyPr>
            <a:normAutofit/>
          </a:bodyPr>
          <a:lstStyle/>
          <a:p>
            <a:pPr marL="0" indent="0">
              <a:buNone/>
            </a:pPr>
            <a:r>
              <a:rPr lang="en-US" b="1" dirty="0"/>
              <a:t>FUNCTIONS:</a:t>
            </a:r>
            <a:endParaRPr lang="en-US" sz="2600" b="1" dirty="0"/>
          </a:p>
          <a:p>
            <a:r>
              <a:rPr lang="en-US" b="1" dirty="0"/>
              <a:t>Others:</a:t>
            </a:r>
          </a:p>
          <a:p>
            <a:pPr marL="914400" lvl="1" indent="-457200">
              <a:buFont typeface="+mj-lt"/>
              <a:buAutoNum type="arabicPeriod" startAt="8"/>
            </a:pPr>
            <a:r>
              <a:rPr lang="en-US" dirty="0"/>
              <a:t>Liaise with Internal Audit Agency to plan and implement staffing policies for MDAs</a:t>
            </a:r>
          </a:p>
          <a:p>
            <a:pPr marL="914400" lvl="1" indent="-457200">
              <a:buFont typeface="+mj-lt"/>
              <a:buAutoNum type="arabicPeriod" startAt="8"/>
            </a:pPr>
            <a:r>
              <a:rPr lang="en-US" dirty="0"/>
              <a:t>Offer counselling and consultancy services on issues affecting Internal Auditors in the MDAs.</a:t>
            </a:r>
            <a:endParaRPr lang="en-GB" dirty="0"/>
          </a:p>
        </p:txBody>
      </p:sp>
    </p:spTree>
    <p:extLst>
      <p:ext uri="{BB962C8B-B14F-4D97-AF65-F5344CB8AC3E}">
        <p14:creationId xmlns:p14="http://schemas.microsoft.com/office/powerpoint/2010/main" val="18369511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BB08E-4484-E6A5-7574-46B91E6D5E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85A927-EF50-FCB4-69D1-C23E29A70782}"/>
              </a:ext>
            </a:extLst>
          </p:cNvPr>
          <p:cNvSpPr>
            <a:spLocks noGrp="1"/>
          </p:cNvSpPr>
          <p:nvPr>
            <p:ph type="title"/>
          </p:nvPr>
        </p:nvSpPr>
        <p:spPr>
          <a:xfrm>
            <a:off x="791064" y="968933"/>
            <a:ext cx="9716515" cy="257277"/>
          </a:xfrm>
        </p:spPr>
        <p:txBody>
          <a:bodyPr>
            <a:noAutofit/>
          </a:bodyPr>
          <a:lstStyle/>
          <a:p>
            <a:r>
              <a:rPr lang="en-GB" sz="2800" b="1" dirty="0"/>
              <a:t>OVERVIEW OF THE INTERNAL AUDIT DEPARTMENT</a:t>
            </a:r>
          </a:p>
        </p:txBody>
      </p:sp>
      <p:sp>
        <p:nvSpPr>
          <p:cNvPr id="4" name="Footer Placeholder 3">
            <a:extLst>
              <a:ext uri="{FF2B5EF4-FFF2-40B4-BE49-F238E27FC236}">
                <a16:creationId xmlns:a16="http://schemas.microsoft.com/office/drawing/2014/main" id="{94FAB655-A4C0-C8BE-38DA-F00C4D6AA98B}"/>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DE991D79-38B0-E85E-5969-B597596D2546}"/>
              </a:ext>
            </a:extLst>
          </p:cNvPr>
          <p:cNvSpPr>
            <a:spLocks noGrp="1"/>
          </p:cNvSpPr>
          <p:nvPr>
            <p:ph type="sldNum" sz="quarter" idx="12"/>
          </p:nvPr>
        </p:nvSpPr>
        <p:spPr/>
        <p:txBody>
          <a:bodyPr/>
          <a:lstStyle/>
          <a:p>
            <a:fld id="{037C017B-6E45-4F53-80CF-E99B137B60F8}" type="slidenum">
              <a:rPr lang="en-GB" smtClean="0"/>
              <a:t>8</a:t>
            </a:fld>
            <a:endParaRPr lang="en-GB"/>
          </a:p>
        </p:txBody>
      </p:sp>
      <p:sp>
        <p:nvSpPr>
          <p:cNvPr id="6" name="Content Placeholder 5">
            <a:extLst>
              <a:ext uri="{FF2B5EF4-FFF2-40B4-BE49-F238E27FC236}">
                <a16:creationId xmlns:a16="http://schemas.microsoft.com/office/drawing/2014/main" id="{5C378076-5D9C-75BA-0F15-6FB10A6A51A9}"/>
              </a:ext>
            </a:extLst>
          </p:cNvPr>
          <p:cNvSpPr>
            <a:spLocks noGrp="1"/>
          </p:cNvSpPr>
          <p:nvPr>
            <p:ph idx="1"/>
          </p:nvPr>
        </p:nvSpPr>
        <p:spPr>
          <a:xfrm>
            <a:off x="916203" y="1382579"/>
            <a:ext cx="10975848" cy="4761036"/>
          </a:xfrm>
          <a:solidFill>
            <a:srgbClr val="CCD4CC"/>
          </a:solidFill>
        </p:spPr>
        <p:txBody>
          <a:bodyPr>
            <a:normAutofit/>
          </a:bodyPr>
          <a:lstStyle/>
          <a:p>
            <a:pPr marL="0" indent="0">
              <a:buNone/>
            </a:pPr>
            <a:r>
              <a:rPr lang="en-US" b="1" dirty="0"/>
              <a:t>THE INTERNAL AUDIT CLASS:</a:t>
            </a:r>
          </a:p>
          <a:p>
            <a:r>
              <a:rPr lang="en-US" sz="2000" b="1" dirty="0"/>
              <a:t>ELIGIBILITY:</a:t>
            </a:r>
          </a:p>
          <a:p>
            <a:pPr lvl="1">
              <a:buFont typeface="Wingdings" panose="05000000000000000000" pitchFamily="2" charset="2"/>
              <a:buChar char="ü"/>
            </a:pPr>
            <a:r>
              <a:rPr lang="en-US" sz="1400" b="1" dirty="0"/>
              <a:t>A Bachelor’s degree in a related field of study qualifies one to enter the Internal Audit Class as an Assistant Internal Auditor.</a:t>
            </a:r>
          </a:p>
          <a:p>
            <a:pPr lvl="1">
              <a:buFont typeface="Wingdings" panose="05000000000000000000" pitchFamily="2" charset="2"/>
              <a:buChar char="ü"/>
            </a:pPr>
            <a:r>
              <a:rPr lang="en-US" sz="1400" b="1" dirty="0"/>
              <a:t>Promotion to the higher grades as outlined below requires serving for three (3) years on each grade and passing a promotional interview. </a:t>
            </a:r>
          </a:p>
          <a:p>
            <a:pPr lvl="1">
              <a:buFont typeface="Wingdings" panose="05000000000000000000" pitchFamily="2" charset="2"/>
              <a:buChar char="ü"/>
            </a:pPr>
            <a:r>
              <a:rPr lang="en-US" sz="1400" b="1" dirty="0"/>
              <a:t>The progression from </a:t>
            </a:r>
            <a:r>
              <a:rPr lang="en-US" sz="1400" b="1" dirty="0">
                <a:solidFill>
                  <a:srgbClr val="0070C0"/>
                </a:solidFill>
              </a:rPr>
              <a:t>Chief Internal Auditor</a:t>
            </a:r>
            <a:r>
              <a:rPr lang="en-US" sz="1400" b="1" dirty="0"/>
              <a:t> to </a:t>
            </a:r>
            <a:r>
              <a:rPr lang="en-US" sz="1400" b="1" dirty="0">
                <a:solidFill>
                  <a:srgbClr val="0070C0"/>
                </a:solidFill>
              </a:rPr>
              <a:t>Director of Internal Audit </a:t>
            </a:r>
            <a:r>
              <a:rPr lang="en-US" sz="1400" b="1" dirty="0"/>
              <a:t>Grade requires the following:</a:t>
            </a:r>
          </a:p>
          <a:p>
            <a:pPr lvl="2">
              <a:buFont typeface="Wingdings" panose="05000000000000000000" pitchFamily="2" charset="2"/>
              <a:buChar char="Ø"/>
            </a:pPr>
            <a:r>
              <a:rPr lang="en-US" sz="1200" dirty="0"/>
              <a:t>A five (5) year service on the grade of Chief Internal Auditor.</a:t>
            </a:r>
          </a:p>
          <a:p>
            <a:pPr lvl="2">
              <a:buFont typeface="Wingdings" panose="05000000000000000000" pitchFamily="2" charset="2"/>
              <a:buChar char="Ø"/>
            </a:pPr>
            <a:r>
              <a:rPr lang="en-US" sz="1200" dirty="0"/>
              <a:t>Acquisition of the Chartered Accountant qualification or the Certified Internal Auditor Qualification.</a:t>
            </a:r>
          </a:p>
          <a:p>
            <a:pPr lvl="2">
              <a:buFont typeface="Wingdings" panose="05000000000000000000" pitchFamily="2" charset="2"/>
              <a:buChar char="Ø"/>
            </a:pPr>
            <a:r>
              <a:rPr lang="en-US" sz="1200" dirty="0"/>
              <a:t> A Master’s degree relevant to the role.</a:t>
            </a:r>
          </a:p>
          <a:p>
            <a:pPr marL="0" indent="0">
              <a:buNone/>
            </a:pPr>
            <a:endParaRPr lang="en-US" sz="1000" b="1" dirty="0"/>
          </a:p>
        </p:txBody>
      </p:sp>
      <p:graphicFrame>
        <p:nvGraphicFramePr>
          <p:cNvPr id="3" name="Diagram 2">
            <a:extLst>
              <a:ext uri="{FF2B5EF4-FFF2-40B4-BE49-F238E27FC236}">
                <a16:creationId xmlns:a16="http://schemas.microsoft.com/office/drawing/2014/main" id="{FF98FDB8-B1D2-DEFB-1A53-30B22FAD9F27}"/>
              </a:ext>
            </a:extLst>
          </p:cNvPr>
          <p:cNvGraphicFramePr/>
          <p:nvPr>
            <p:extLst>
              <p:ext uri="{D42A27DB-BD31-4B8C-83A1-F6EECF244321}">
                <p14:modId xmlns:p14="http://schemas.microsoft.com/office/powerpoint/2010/main" val="439542093"/>
              </p:ext>
            </p:extLst>
          </p:nvPr>
        </p:nvGraphicFramePr>
        <p:xfrm>
          <a:off x="3683616" y="2405810"/>
          <a:ext cx="7917072" cy="41331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AutoShape 2">
            <a:extLst>
              <a:ext uri="{FF2B5EF4-FFF2-40B4-BE49-F238E27FC236}">
                <a16:creationId xmlns:a16="http://schemas.microsoft.com/office/drawing/2014/main" id="{3EA7C7C1-E184-4148-C805-ACD3811B05DE}"/>
              </a:ext>
            </a:extLst>
          </p:cNvPr>
          <p:cNvCxnSpPr>
            <a:cxnSpLocks noChangeShapeType="1"/>
          </p:cNvCxnSpPr>
          <p:nvPr/>
        </p:nvCxnSpPr>
        <p:spPr bwMode="auto">
          <a:xfrm flipV="1">
            <a:off x="4276258" y="4114800"/>
            <a:ext cx="6714830" cy="1814671"/>
          </a:xfrm>
          <a:prstGeom prst="straightConnector1">
            <a:avLst/>
          </a:prstGeom>
          <a:noFill/>
          <a:ln w="317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68686"/>
                  </a:outerShdw>
                </a:effectLst>
              </a14:hiddenEffects>
            </a:ext>
          </a:extLst>
        </p:spPr>
      </p:cxnSp>
      <p:sp>
        <p:nvSpPr>
          <p:cNvPr id="11" name="TextBox 10">
            <a:extLst>
              <a:ext uri="{FF2B5EF4-FFF2-40B4-BE49-F238E27FC236}">
                <a16:creationId xmlns:a16="http://schemas.microsoft.com/office/drawing/2014/main" id="{16A2E5DE-6BD8-BF5F-8A21-1A9F1C500E1E}"/>
              </a:ext>
            </a:extLst>
          </p:cNvPr>
          <p:cNvSpPr txBox="1"/>
          <p:nvPr/>
        </p:nvSpPr>
        <p:spPr>
          <a:xfrm>
            <a:off x="6773278" y="5612623"/>
            <a:ext cx="2251850" cy="369332"/>
          </a:xfrm>
          <a:prstGeom prst="rect">
            <a:avLst/>
          </a:prstGeom>
          <a:noFill/>
        </p:spPr>
        <p:txBody>
          <a:bodyPr wrap="square" rtlCol="0">
            <a:spAutoFit/>
          </a:bodyPr>
          <a:lstStyle/>
          <a:p>
            <a:r>
              <a:rPr lang="en-US" b="1" dirty="0"/>
              <a:t>Career Progression</a:t>
            </a:r>
            <a:endParaRPr lang="en-GH" b="1" dirty="0"/>
          </a:p>
        </p:txBody>
      </p:sp>
    </p:spTree>
    <p:extLst>
      <p:ext uri="{BB962C8B-B14F-4D97-AF65-F5344CB8AC3E}">
        <p14:creationId xmlns:p14="http://schemas.microsoft.com/office/powerpoint/2010/main" val="299982523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454AD-A77B-C6EB-D7AB-CDA092B60F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20BCA-7448-B9FE-C4CF-62A8F657557C}"/>
              </a:ext>
            </a:extLst>
          </p:cNvPr>
          <p:cNvSpPr>
            <a:spLocks noGrp="1"/>
          </p:cNvSpPr>
          <p:nvPr>
            <p:ph type="title"/>
          </p:nvPr>
        </p:nvSpPr>
        <p:spPr>
          <a:xfrm>
            <a:off x="838200" y="869949"/>
            <a:ext cx="10515600" cy="452415"/>
          </a:xfrm>
        </p:spPr>
        <p:txBody>
          <a:bodyPr>
            <a:noAutofit/>
          </a:bodyPr>
          <a:lstStyle/>
          <a:p>
            <a:r>
              <a:rPr lang="en-GB" sz="3600" b="1" dirty="0"/>
              <a:t>INTERNAL AUDITING 101</a:t>
            </a:r>
            <a:endParaRPr lang="en-US" sz="3600" b="1" dirty="0"/>
          </a:p>
        </p:txBody>
      </p:sp>
      <p:sp>
        <p:nvSpPr>
          <p:cNvPr id="4" name="Footer Placeholder 3">
            <a:extLst>
              <a:ext uri="{FF2B5EF4-FFF2-40B4-BE49-F238E27FC236}">
                <a16:creationId xmlns:a16="http://schemas.microsoft.com/office/drawing/2014/main" id="{0FEBDD2B-3832-D128-55C9-1B5ACAD0C201}"/>
              </a:ext>
            </a:extLst>
          </p:cNvPr>
          <p:cNvSpPr>
            <a:spLocks noGrp="1"/>
          </p:cNvSpPr>
          <p:nvPr>
            <p:ph type="ftr" sz="quarter" idx="11"/>
          </p:nvPr>
        </p:nvSpPr>
        <p:spPr/>
        <p:txBody>
          <a:bodyPr/>
          <a:lstStyle/>
          <a:p>
            <a:r>
              <a:rPr lang="en-GB" dirty="0"/>
              <a:t>LOYALTY, EXCELLENCE, SERVICE</a:t>
            </a:r>
          </a:p>
        </p:txBody>
      </p:sp>
      <p:sp>
        <p:nvSpPr>
          <p:cNvPr id="5" name="Slide Number Placeholder 4">
            <a:extLst>
              <a:ext uri="{FF2B5EF4-FFF2-40B4-BE49-F238E27FC236}">
                <a16:creationId xmlns:a16="http://schemas.microsoft.com/office/drawing/2014/main" id="{D747E3AD-6081-D9C9-9ECF-42E39832AE64}"/>
              </a:ext>
            </a:extLst>
          </p:cNvPr>
          <p:cNvSpPr>
            <a:spLocks noGrp="1"/>
          </p:cNvSpPr>
          <p:nvPr>
            <p:ph type="sldNum" sz="quarter" idx="12"/>
          </p:nvPr>
        </p:nvSpPr>
        <p:spPr/>
        <p:txBody>
          <a:bodyPr/>
          <a:lstStyle/>
          <a:p>
            <a:fld id="{037C017B-6E45-4F53-80CF-E99B137B60F8}" type="slidenum">
              <a:rPr lang="en-GB" smtClean="0"/>
              <a:t>9</a:t>
            </a:fld>
            <a:endParaRPr lang="en-GB"/>
          </a:p>
        </p:txBody>
      </p:sp>
      <p:sp>
        <p:nvSpPr>
          <p:cNvPr id="7" name="Content Placeholder 6">
            <a:extLst>
              <a:ext uri="{FF2B5EF4-FFF2-40B4-BE49-F238E27FC236}">
                <a16:creationId xmlns:a16="http://schemas.microsoft.com/office/drawing/2014/main" id="{769C8224-94BF-1E12-F7EE-DE8D9FBE6755}"/>
              </a:ext>
            </a:extLst>
          </p:cNvPr>
          <p:cNvSpPr>
            <a:spLocks noGrp="1"/>
          </p:cNvSpPr>
          <p:nvPr>
            <p:ph idx="1"/>
          </p:nvPr>
        </p:nvSpPr>
        <p:spPr>
          <a:xfrm>
            <a:off x="838200" y="1557147"/>
            <a:ext cx="10515600" cy="4508055"/>
          </a:xfrm>
          <a:solidFill>
            <a:srgbClr val="CCD4CC"/>
          </a:solidFill>
        </p:spPr>
        <p:txBody>
          <a:bodyPr>
            <a:normAutofit/>
          </a:bodyPr>
          <a:lstStyle/>
          <a:p>
            <a:r>
              <a:rPr lang="en-US" b="1" dirty="0"/>
              <a:t>Definition of Internal Auditing</a:t>
            </a:r>
          </a:p>
          <a:p>
            <a:pPr marL="0" indent="0">
              <a:buNone/>
            </a:pPr>
            <a:r>
              <a:rPr lang="en-US" sz="2600" dirty="0"/>
              <a:t>It is an </a:t>
            </a:r>
            <a:r>
              <a:rPr lang="en-US" sz="2600" b="1" dirty="0"/>
              <a:t>independent, objective assurance </a:t>
            </a:r>
            <a:r>
              <a:rPr lang="en-US" sz="2600" dirty="0"/>
              <a:t>and </a:t>
            </a:r>
            <a:r>
              <a:rPr lang="en-US" sz="2600" b="1" dirty="0"/>
              <a:t>advisory service </a:t>
            </a:r>
            <a:r>
              <a:rPr lang="en-US" sz="2600" dirty="0"/>
              <a:t>designed to add value and improve </a:t>
            </a:r>
            <a:r>
              <a:rPr lang="en-US" sz="2600" dirty="0" err="1"/>
              <a:t>organisations</a:t>
            </a:r>
            <a:r>
              <a:rPr lang="en-US" sz="2300" dirty="0"/>
              <a:t>.</a:t>
            </a:r>
          </a:p>
          <a:p>
            <a:r>
              <a:rPr lang="en-US" sz="2300" dirty="0"/>
              <a:t>Independent – free from conflict of interest.</a:t>
            </a:r>
          </a:p>
          <a:p>
            <a:r>
              <a:rPr lang="en-US" sz="2300" dirty="0"/>
              <a:t>Objective assurance – free from bias, not influence.</a:t>
            </a:r>
          </a:p>
          <a:p>
            <a:r>
              <a:rPr lang="en-US" sz="2300" dirty="0"/>
              <a:t>Assurance – controls are effective</a:t>
            </a:r>
          </a:p>
          <a:p>
            <a:r>
              <a:rPr lang="en-US" sz="2300" dirty="0"/>
              <a:t>Consulting – give insight on what was consulted on</a:t>
            </a:r>
          </a:p>
          <a:p>
            <a:pPr marL="0" indent="0">
              <a:buNone/>
            </a:pPr>
            <a:endParaRPr lang="en-US" sz="2600" dirty="0"/>
          </a:p>
          <a:p>
            <a:pPr marL="0" indent="0">
              <a:buNone/>
            </a:pPr>
            <a:endParaRPr lang="en-US" dirty="0"/>
          </a:p>
          <a:p>
            <a:pPr marL="0" indent="0">
              <a:buNone/>
            </a:pPr>
            <a:endParaRPr lang="en-GB" dirty="0"/>
          </a:p>
        </p:txBody>
      </p:sp>
    </p:spTree>
    <p:extLst>
      <p:ext uri="{BB962C8B-B14F-4D97-AF65-F5344CB8AC3E}">
        <p14:creationId xmlns:p14="http://schemas.microsoft.com/office/powerpoint/2010/main" val="8756745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5338</TotalTime>
  <Words>1447</Words>
  <Application>Microsoft Office PowerPoint</Application>
  <PresentationFormat>Widescreen</PresentationFormat>
  <Paragraphs>165</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Aptos Display</vt:lpstr>
      <vt:lpstr>Arial</vt:lpstr>
      <vt:lpstr>Wingdings</vt:lpstr>
      <vt:lpstr>Office Theme</vt:lpstr>
      <vt:lpstr> PRESENTATION ON THE INTERNAL AUDIT DEPARTMENT (IAD) AND  INTERNAL AUDITING IN GHANA’S PUBLIC SERVICE </vt:lpstr>
      <vt:lpstr>AGENDA…………..</vt:lpstr>
      <vt:lpstr>OVERVIEW OF THE INTERNAL AUDIT DEPARTMENT</vt:lpstr>
      <vt:lpstr>OVERVIEW OF THE INTERNAL AUDIT DEPARTMENT</vt:lpstr>
      <vt:lpstr>OVERVIEW OF THE INTERNAL AUDIT DEPARTMENT</vt:lpstr>
      <vt:lpstr>OVERVIEW OF THE INTERNAL AUDIT DEPARTMENT</vt:lpstr>
      <vt:lpstr>OVERVIEW OF THE INTERNAL AUDIT DEPARTMENT</vt:lpstr>
      <vt:lpstr>OVERVIEW OF THE INTERNAL AUDIT DEPARTMENT</vt:lpstr>
      <vt:lpstr>INTERNAL AUDITING 101</vt:lpstr>
      <vt:lpstr> Relevant Laws and Regulations </vt:lpstr>
      <vt:lpstr>INTERNAL AUDITING 101</vt:lpstr>
      <vt:lpstr>INTERNAL AUDITING 101</vt:lpstr>
      <vt:lpstr>INTERNAL AUDITING 101</vt:lpstr>
      <vt:lpstr>INTERNAL AUDITING 101</vt:lpstr>
      <vt:lpstr>INTERNAL AUDITING 101</vt:lpstr>
      <vt:lpstr>THE END………..</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Solomon Wemegah</dc:creator>
  <cp:lastModifiedBy>Solomon Wemegah</cp:lastModifiedBy>
  <cp:revision>52</cp:revision>
  <dcterms:created xsi:type="dcterms:W3CDTF">2024-06-18T13:40:44Z</dcterms:created>
  <dcterms:modified xsi:type="dcterms:W3CDTF">2025-06-27T10:46:37Z</dcterms:modified>
</cp:coreProperties>
</file>