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7" r:id="rId1"/>
  </p:sldMasterIdLst>
  <p:notesMasterIdLst>
    <p:notesMasterId r:id="rId24"/>
  </p:notesMasterIdLst>
  <p:sldIdLst>
    <p:sldId id="309" r:id="rId2"/>
    <p:sldId id="305" r:id="rId3"/>
    <p:sldId id="315" r:id="rId4"/>
    <p:sldId id="306" r:id="rId5"/>
    <p:sldId id="332" r:id="rId6"/>
    <p:sldId id="265" r:id="rId7"/>
    <p:sldId id="328" r:id="rId8"/>
    <p:sldId id="307" r:id="rId9"/>
    <p:sldId id="310" r:id="rId10"/>
    <p:sldId id="312" r:id="rId11"/>
    <p:sldId id="268" r:id="rId12"/>
    <p:sldId id="330" r:id="rId13"/>
    <p:sldId id="329" r:id="rId14"/>
    <p:sldId id="317" r:id="rId15"/>
    <p:sldId id="320" r:id="rId16"/>
    <p:sldId id="323" r:id="rId17"/>
    <p:sldId id="318" r:id="rId18"/>
    <p:sldId id="325" r:id="rId19"/>
    <p:sldId id="327" r:id="rId20"/>
    <p:sldId id="333" r:id="rId21"/>
    <p:sldId id="316" r:id="rId22"/>
    <p:sldId id="30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DE7796-ACFC-1E27-7153-FA9364DF5E1A}" name="xuchengwei1985@gmail.com" initials="x" userId="8d1943cf83f1962c" providerId="Windows Live"/>
  <p188:author id="{7E9949DE-EED7-2680-40C9-10B3365F36F2}" name="Maxwell Lamptey" initials="ML" userId="470419fa2719e16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D8F3B"/>
    <a:srgbClr val="78AC4F"/>
    <a:srgbClr val="5D8D3C"/>
    <a:srgbClr val="B6A7A1"/>
    <a:srgbClr val="8B8388"/>
    <a:srgbClr val="C9B3A0"/>
    <a:srgbClr val="717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61" autoAdjust="0"/>
    <p:restoredTop sz="89781" autoAdjust="0"/>
  </p:normalViewPr>
  <p:slideViewPr>
    <p:cSldViewPr snapToGrid="0" snapToObjects="1">
      <p:cViewPr varScale="1">
        <p:scale>
          <a:sx n="59" d="100"/>
          <a:sy n="59" d="100"/>
        </p:scale>
        <p:origin x="10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ac Kumi" userId="94b752c5f19e6a16" providerId="LiveId" clId="{94B4A186-D48E-4DDA-9E6E-FF297C06C8D5}"/>
    <pc:docChg chg="custSel modSld">
      <pc:chgData name="Isaac Kumi" userId="94b752c5f19e6a16" providerId="LiveId" clId="{94B4A186-D48E-4DDA-9E6E-FF297C06C8D5}" dt="2025-03-26T09:34:00.866" v="16" actId="27636"/>
      <pc:docMkLst>
        <pc:docMk/>
      </pc:docMkLst>
      <pc:sldChg chg="modNotesTx">
        <pc:chgData name="Isaac Kumi" userId="94b752c5f19e6a16" providerId="LiveId" clId="{94B4A186-D48E-4DDA-9E6E-FF297C06C8D5}" dt="2025-03-26T09:22:46.933" v="6" actId="6549"/>
        <pc:sldMkLst>
          <pc:docMk/>
          <pc:sldMk cId="1019020814" sldId="268"/>
        </pc:sldMkLst>
      </pc:sldChg>
      <pc:sldChg chg="modSp mod modNotesTx">
        <pc:chgData name="Isaac Kumi" userId="94b752c5f19e6a16" providerId="LiveId" clId="{94B4A186-D48E-4DDA-9E6E-FF297C06C8D5}" dt="2025-03-26T09:34:00.866" v="16" actId="27636"/>
        <pc:sldMkLst>
          <pc:docMk/>
          <pc:sldMk cId="3361994859" sldId="306"/>
        </pc:sldMkLst>
        <pc:spChg chg="mod">
          <ac:chgData name="Isaac Kumi" userId="94b752c5f19e6a16" providerId="LiveId" clId="{94B4A186-D48E-4DDA-9E6E-FF297C06C8D5}" dt="2025-03-26T09:34:00.866" v="16" actId="27636"/>
          <ac:spMkLst>
            <pc:docMk/>
            <pc:sldMk cId="3361994859" sldId="306"/>
            <ac:spMk id="3" creationId="{7DD60E40-F877-25FE-2788-68F373247631}"/>
          </ac:spMkLst>
        </pc:spChg>
      </pc:sldChg>
      <pc:sldChg chg="modNotesTx">
        <pc:chgData name="Isaac Kumi" userId="94b752c5f19e6a16" providerId="LiveId" clId="{94B4A186-D48E-4DDA-9E6E-FF297C06C8D5}" dt="2025-03-26T09:24:36.250" v="14" actId="6549"/>
        <pc:sldMkLst>
          <pc:docMk/>
          <pc:sldMk cId="3968686185" sldId="308"/>
        </pc:sldMkLst>
      </pc:sldChg>
      <pc:sldChg chg="modNotesTx">
        <pc:chgData name="Isaac Kumi" userId="94b752c5f19e6a16" providerId="LiveId" clId="{94B4A186-D48E-4DDA-9E6E-FF297C06C8D5}" dt="2025-03-26T09:22:01.345" v="0" actId="6549"/>
        <pc:sldMkLst>
          <pc:docMk/>
          <pc:sldMk cId="1262184667" sldId="309"/>
        </pc:sldMkLst>
      </pc:sldChg>
      <pc:sldChg chg="modNotesTx">
        <pc:chgData name="Isaac Kumi" userId="94b752c5f19e6a16" providerId="LiveId" clId="{94B4A186-D48E-4DDA-9E6E-FF297C06C8D5}" dt="2025-03-26T09:22:31.548" v="4" actId="6549"/>
        <pc:sldMkLst>
          <pc:docMk/>
          <pc:sldMk cId="2782421223" sldId="310"/>
        </pc:sldMkLst>
      </pc:sldChg>
      <pc:sldChg chg="modNotesTx">
        <pc:chgData name="Isaac Kumi" userId="94b752c5f19e6a16" providerId="LiveId" clId="{94B4A186-D48E-4DDA-9E6E-FF297C06C8D5}" dt="2025-03-26T09:22:38.343" v="5" actId="6549"/>
        <pc:sldMkLst>
          <pc:docMk/>
          <pc:sldMk cId="1207111682" sldId="312"/>
        </pc:sldMkLst>
      </pc:sldChg>
      <pc:sldChg chg="modNotesTx">
        <pc:chgData name="Isaac Kumi" userId="94b752c5f19e6a16" providerId="LiveId" clId="{94B4A186-D48E-4DDA-9E6E-FF297C06C8D5}" dt="2025-03-26T09:22:09.119" v="1" actId="6549"/>
        <pc:sldMkLst>
          <pc:docMk/>
          <pc:sldMk cId="3229278731" sldId="315"/>
        </pc:sldMkLst>
      </pc:sldChg>
      <pc:sldChg chg="modNotesTx">
        <pc:chgData name="Isaac Kumi" userId="94b752c5f19e6a16" providerId="LiveId" clId="{94B4A186-D48E-4DDA-9E6E-FF297C06C8D5}" dt="2025-03-26T09:23:03.682" v="8" actId="6549"/>
        <pc:sldMkLst>
          <pc:docMk/>
          <pc:sldMk cId="1220299481" sldId="317"/>
        </pc:sldMkLst>
      </pc:sldChg>
      <pc:sldChg chg="modNotesTx">
        <pc:chgData name="Isaac Kumi" userId="94b752c5f19e6a16" providerId="LiveId" clId="{94B4A186-D48E-4DDA-9E6E-FF297C06C8D5}" dt="2025-03-26T09:23:07.973" v="9" actId="6549"/>
        <pc:sldMkLst>
          <pc:docMk/>
          <pc:sldMk cId="815985135" sldId="320"/>
        </pc:sldMkLst>
      </pc:sldChg>
      <pc:sldChg chg="modNotesTx">
        <pc:chgData name="Isaac Kumi" userId="94b752c5f19e6a16" providerId="LiveId" clId="{94B4A186-D48E-4DDA-9E6E-FF297C06C8D5}" dt="2025-03-26T09:23:16.609" v="10" actId="6549"/>
        <pc:sldMkLst>
          <pc:docMk/>
          <pc:sldMk cId="3312584793" sldId="323"/>
        </pc:sldMkLst>
      </pc:sldChg>
      <pc:sldChg chg="modNotesTx">
        <pc:chgData name="Isaac Kumi" userId="94b752c5f19e6a16" providerId="LiveId" clId="{94B4A186-D48E-4DDA-9E6E-FF297C06C8D5}" dt="2025-03-26T09:23:23.897" v="11" actId="6549"/>
        <pc:sldMkLst>
          <pc:docMk/>
          <pc:sldMk cId="1392743986" sldId="325"/>
        </pc:sldMkLst>
      </pc:sldChg>
      <pc:sldChg chg="modNotesTx">
        <pc:chgData name="Isaac Kumi" userId="94b752c5f19e6a16" providerId="LiveId" clId="{94B4A186-D48E-4DDA-9E6E-FF297C06C8D5}" dt="2025-03-26T09:24:22.329" v="12" actId="6549"/>
        <pc:sldMkLst>
          <pc:docMk/>
          <pc:sldMk cId="1509561849" sldId="327"/>
        </pc:sldMkLst>
      </pc:sldChg>
      <pc:sldChg chg="modNotesTx">
        <pc:chgData name="Isaac Kumi" userId="94b752c5f19e6a16" providerId="LiveId" clId="{94B4A186-D48E-4DDA-9E6E-FF297C06C8D5}" dt="2025-03-26T09:22:51.841" v="7" actId="6549"/>
        <pc:sldMkLst>
          <pc:docMk/>
          <pc:sldMk cId="290362227" sldId="330"/>
        </pc:sldMkLst>
      </pc:sldChg>
      <pc:sldChg chg="modNotesTx">
        <pc:chgData name="Isaac Kumi" userId="94b752c5f19e6a16" providerId="LiveId" clId="{94B4A186-D48E-4DDA-9E6E-FF297C06C8D5}" dt="2025-03-26T09:22:19.337" v="3" actId="6549"/>
        <pc:sldMkLst>
          <pc:docMk/>
          <pc:sldMk cId="3001378001" sldId="332"/>
        </pc:sldMkLst>
      </pc:sldChg>
      <pc:sldChg chg="modNotesTx">
        <pc:chgData name="Isaac Kumi" userId="94b752c5f19e6a16" providerId="LiveId" clId="{94B4A186-D48E-4DDA-9E6E-FF297C06C8D5}" dt="2025-03-26T09:24:27.948" v="13" actId="6549"/>
        <pc:sldMkLst>
          <pc:docMk/>
          <pc:sldMk cId="681101588" sldId="33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9866CD-54C1-4BA5-8A6C-39F494777F26}" type="datetimeFigureOut">
              <a:rPr lang="en-GB" smtClean="0"/>
              <a:t>24/03/2025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6AF94F-9654-4F59-871D-6808C1CD9BC5}" type="slidenum">
              <a:rPr lang="en-GB" smtClean="0"/>
              <a:t>‹#›</a:t>
            </a:fld>
            <a:endParaRPr lang="en-GB"/>
          </a:p>
        </p:txBody>
      </p:sp>
    </p:spTree>
    <p:extLst>
      <p:ext uri="{BB962C8B-B14F-4D97-AF65-F5344CB8AC3E}">
        <p14:creationId xmlns:p14="http://schemas.microsoft.com/office/powerpoint/2010/main" val="1005639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96AF94F-9654-4F59-871D-6808C1CD9BC5}" type="slidenum">
              <a:rPr lang="en-GB" smtClean="0"/>
              <a:t>1</a:t>
            </a:fld>
            <a:endParaRPr lang="en-GB"/>
          </a:p>
        </p:txBody>
      </p:sp>
    </p:spTree>
    <p:extLst>
      <p:ext uri="{BB962C8B-B14F-4D97-AF65-F5344CB8AC3E}">
        <p14:creationId xmlns:p14="http://schemas.microsoft.com/office/powerpoint/2010/main" val="1869759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96AF94F-9654-4F59-871D-6808C1CD9BC5}" type="slidenum">
              <a:rPr lang="en-GB" smtClean="0"/>
              <a:t>14</a:t>
            </a:fld>
            <a:endParaRPr lang="en-GB"/>
          </a:p>
        </p:txBody>
      </p:sp>
    </p:spTree>
    <p:extLst>
      <p:ext uri="{BB962C8B-B14F-4D97-AF65-F5344CB8AC3E}">
        <p14:creationId xmlns:p14="http://schemas.microsoft.com/office/powerpoint/2010/main" val="2953263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96AF94F-9654-4F59-871D-6808C1CD9BC5}" type="slidenum">
              <a:rPr lang="en-GB" smtClean="0"/>
              <a:t>15</a:t>
            </a:fld>
            <a:endParaRPr lang="en-GB"/>
          </a:p>
        </p:txBody>
      </p:sp>
    </p:spTree>
    <p:extLst>
      <p:ext uri="{BB962C8B-B14F-4D97-AF65-F5344CB8AC3E}">
        <p14:creationId xmlns:p14="http://schemas.microsoft.com/office/powerpoint/2010/main" val="3054974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b="1" dirty="0"/>
          </a:p>
          <a:p>
            <a:endParaRPr kumimoji="1" lang="ja-JP" altLang="en-US" dirty="0"/>
          </a:p>
        </p:txBody>
      </p:sp>
      <p:sp>
        <p:nvSpPr>
          <p:cNvPr id="4" name="Slide Number Placeholder 3"/>
          <p:cNvSpPr>
            <a:spLocks noGrp="1"/>
          </p:cNvSpPr>
          <p:nvPr>
            <p:ph type="sldNum" sz="quarter" idx="5"/>
          </p:nvPr>
        </p:nvSpPr>
        <p:spPr/>
        <p:txBody>
          <a:bodyPr/>
          <a:lstStyle/>
          <a:p>
            <a:fld id="{296AF94F-9654-4F59-871D-6808C1CD9BC5}" type="slidenum">
              <a:rPr lang="en-GB" smtClean="0"/>
              <a:t>16</a:t>
            </a:fld>
            <a:endParaRPr lang="en-GB"/>
          </a:p>
        </p:txBody>
      </p:sp>
    </p:spTree>
    <p:extLst>
      <p:ext uri="{BB962C8B-B14F-4D97-AF65-F5344CB8AC3E}">
        <p14:creationId xmlns:p14="http://schemas.microsoft.com/office/powerpoint/2010/main" val="2788543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96AF94F-9654-4F59-871D-6808C1CD9BC5}" type="slidenum">
              <a:rPr lang="en-GB" smtClean="0"/>
              <a:t>17</a:t>
            </a:fld>
            <a:endParaRPr lang="en-GB"/>
          </a:p>
        </p:txBody>
      </p:sp>
    </p:spTree>
    <p:extLst>
      <p:ext uri="{BB962C8B-B14F-4D97-AF65-F5344CB8AC3E}">
        <p14:creationId xmlns:p14="http://schemas.microsoft.com/office/powerpoint/2010/main" val="575169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endParaRPr kumimoji="1" lang="ja-JP" altLang="en-US" dirty="0"/>
          </a:p>
        </p:txBody>
      </p:sp>
      <p:sp>
        <p:nvSpPr>
          <p:cNvPr id="4" name="Slide Number Placeholder 3"/>
          <p:cNvSpPr>
            <a:spLocks noGrp="1"/>
          </p:cNvSpPr>
          <p:nvPr>
            <p:ph type="sldNum" sz="quarter" idx="5"/>
          </p:nvPr>
        </p:nvSpPr>
        <p:spPr/>
        <p:txBody>
          <a:bodyPr/>
          <a:lstStyle/>
          <a:p>
            <a:fld id="{296AF94F-9654-4F59-871D-6808C1CD9BC5}" type="slidenum">
              <a:rPr lang="en-GB" smtClean="0"/>
              <a:t>18</a:t>
            </a:fld>
            <a:endParaRPr lang="en-GB"/>
          </a:p>
        </p:txBody>
      </p:sp>
    </p:spTree>
    <p:extLst>
      <p:ext uri="{BB962C8B-B14F-4D97-AF65-F5344CB8AC3E}">
        <p14:creationId xmlns:p14="http://schemas.microsoft.com/office/powerpoint/2010/main" val="239777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96AF94F-9654-4F59-871D-6808C1CD9BC5}" type="slidenum">
              <a:rPr lang="en-GB" smtClean="0"/>
              <a:t>19</a:t>
            </a:fld>
            <a:endParaRPr lang="en-GB"/>
          </a:p>
        </p:txBody>
      </p:sp>
    </p:spTree>
    <p:extLst>
      <p:ext uri="{BB962C8B-B14F-4D97-AF65-F5344CB8AC3E}">
        <p14:creationId xmlns:p14="http://schemas.microsoft.com/office/powerpoint/2010/main" val="1451871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kumimoji="1" lang="ja-JP" altLang="en-US" dirty="0"/>
          </a:p>
        </p:txBody>
      </p:sp>
      <p:sp>
        <p:nvSpPr>
          <p:cNvPr id="4" name="Slide Number Placeholder 3"/>
          <p:cNvSpPr>
            <a:spLocks noGrp="1"/>
          </p:cNvSpPr>
          <p:nvPr>
            <p:ph type="sldNum" sz="quarter" idx="5"/>
          </p:nvPr>
        </p:nvSpPr>
        <p:spPr/>
        <p:txBody>
          <a:bodyPr/>
          <a:lstStyle/>
          <a:p>
            <a:fld id="{296AF94F-9654-4F59-871D-6808C1CD9BC5}" type="slidenum">
              <a:rPr lang="en-GB" smtClean="0"/>
              <a:t>20</a:t>
            </a:fld>
            <a:endParaRPr lang="en-GB"/>
          </a:p>
        </p:txBody>
      </p:sp>
    </p:spTree>
    <p:extLst>
      <p:ext uri="{BB962C8B-B14F-4D97-AF65-F5344CB8AC3E}">
        <p14:creationId xmlns:p14="http://schemas.microsoft.com/office/powerpoint/2010/main" val="118218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96AF94F-9654-4F59-871D-6808C1CD9BC5}" type="slidenum">
              <a:rPr lang="en-GB" smtClean="0"/>
              <a:t>21</a:t>
            </a:fld>
            <a:endParaRPr lang="en-GB"/>
          </a:p>
        </p:txBody>
      </p:sp>
    </p:spTree>
    <p:extLst>
      <p:ext uri="{BB962C8B-B14F-4D97-AF65-F5344CB8AC3E}">
        <p14:creationId xmlns:p14="http://schemas.microsoft.com/office/powerpoint/2010/main" val="1993580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96AF94F-9654-4F59-871D-6808C1CD9BC5}" type="slidenum">
              <a:rPr lang="en-GB" smtClean="0"/>
              <a:t>22</a:t>
            </a:fld>
            <a:endParaRPr lang="en-GB"/>
          </a:p>
        </p:txBody>
      </p:sp>
    </p:spTree>
    <p:extLst>
      <p:ext uri="{BB962C8B-B14F-4D97-AF65-F5344CB8AC3E}">
        <p14:creationId xmlns:p14="http://schemas.microsoft.com/office/powerpoint/2010/main" val="338876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96AF94F-9654-4F59-871D-6808C1CD9BC5}" type="slidenum">
              <a:rPr lang="en-GB" smtClean="0"/>
              <a:t>3</a:t>
            </a:fld>
            <a:endParaRPr lang="en-GB"/>
          </a:p>
        </p:txBody>
      </p:sp>
    </p:spTree>
    <p:extLst>
      <p:ext uri="{BB962C8B-B14F-4D97-AF65-F5344CB8AC3E}">
        <p14:creationId xmlns:p14="http://schemas.microsoft.com/office/powerpoint/2010/main" val="277366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96AF94F-9654-4F59-871D-6808C1CD9BC5}" type="slidenum">
              <a:rPr lang="en-GB" smtClean="0"/>
              <a:t>4</a:t>
            </a:fld>
            <a:endParaRPr lang="en-GB"/>
          </a:p>
        </p:txBody>
      </p:sp>
    </p:spTree>
    <p:extLst>
      <p:ext uri="{BB962C8B-B14F-4D97-AF65-F5344CB8AC3E}">
        <p14:creationId xmlns:p14="http://schemas.microsoft.com/office/powerpoint/2010/main" val="3337359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96AF94F-9654-4F59-871D-6808C1CD9BC5}" type="slidenum">
              <a:rPr lang="en-GB" smtClean="0"/>
              <a:t>5</a:t>
            </a:fld>
            <a:endParaRPr lang="en-GB"/>
          </a:p>
        </p:txBody>
      </p:sp>
    </p:spTree>
    <p:extLst>
      <p:ext uri="{BB962C8B-B14F-4D97-AF65-F5344CB8AC3E}">
        <p14:creationId xmlns:p14="http://schemas.microsoft.com/office/powerpoint/2010/main" val="3625186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96AF94F-9654-4F59-871D-6808C1CD9BC5}" type="slidenum">
              <a:rPr lang="en-GB" smtClean="0"/>
              <a:t>7</a:t>
            </a:fld>
            <a:endParaRPr lang="en-GB"/>
          </a:p>
        </p:txBody>
      </p:sp>
    </p:spTree>
    <p:extLst>
      <p:ext uri="{BB962C8B-B14F-4D97-AF65-F5344CB8AC3E}">
        <p14:creationId xmlns:p14="http://schemas.microsoft.com/office/powerpoint/2010/main" val="974203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b="1" dirty="0"/>
          </a:p>
        </p:txBody>
      </p:sp>
      <p:sp>
        <p:nvSpPr>
          <p:cNvPr id="4" name="Slide Number Placeholder 3"/>
          <p:cNvSpPr>
            <a:spLocks noGrp="1"/>
          </p:cNvSpPr>
          <p:nvPr>
            <p:ph type="sldNum" sz="quarter" idx="5"/>
          </p:nvPr>
        </p:nvSpPr>
        <p:spPr/>
        <p:txBody>
          <a:bodyPr/>
          <a:lstStyle/>
          <a:p>
            <a:fld id="{296AF94F-9654-4F59-871D-6808C1CD9BC5}" type="slidenum">
              <a:rPr lang="en-GB" smtClean="0"/>
              <a:t>9</a:t>
            </a:fld>
            <a:endParaRPr lang="en-GB"/>
          </a:p>
        </p:txBody>
      </p:sp>
    </p:spTree>
    <p:extLst>
      <p:ext uri="{BB962C8B-B14F-4D97-AF65-F5344CB8AC3E}">
        <p14:creationId xmlns:p14="http://schemas.microsoft.com/office/powerpoint/2010/main" val="2562932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96AF94F-9654-4F59-871D-6808C1CD9BC5}" type="slidenum">
              <a:rPr lang="en-GB" smtClean="0"/>
              <a:t>10</a:t>
            </a:fld>
            <a:endParaRPr lang="en-GB"/>
          </a:p>
        </p:txBody>
      </p:sp>
    </p:spTree>
    <p:extLst>
      <p:ext uri="{BB962C8B-B14F-4D97-AF65-F5344CB8AC3E}">
        <p14:creationId xmlns:p14="http://schemas.microsoft.com/office/powerpoint/2010/main" val="2551001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Slide Number Placeholder 3"/>
          <p:cNvSpPr>
            <a:spLocks noGrp="1"/>
          </p:cNvSpPr>
          <p:nvPr>
            <p:ph type="sldNum" sz="quarter" idx="5"/>
          </p:nvPr>
        </p:nvSpPr>
        <p:spPr/>
        <p:txBody>
          <a:bodyPr/>
          <a:lstStyle/>
          <a:p>
            <a:fld id="{296AF94F-9654-4F59-871D-6808C1CD9BC5}" type="slidenum">
              <a:rPr lang="en-GB" smtClean="0"/>
              <a:t>11</a:t>
            </a:fld>
            <a:endParaRPr lang="en-GB"/>
          </a:p>
        </p:txBody>
      </p:sp>
    </p:spTree>
    <p:extLst>
      <p:ext uri="{BB962C8B-B14F-4D97-AF65-F5344CB8AC3E}">
        <p14:creationId xmlns:p14="http://schemas.microsoft.com/office/powerpoint/2010/main" val="2854754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altLang="ja-JP" dirty="0"/>
          </a:p>
        </p:txBody>
      </p:sp>
      <p:sp>
        <p:nvSpPr>
          <p:cNvPr id="4" name="Slide Number Placeholder 3"/>
          <p:cNvSpPr>
            <a:spLocks noGrp="1"/>
          </p:cNvSpPr>
          <p:nvPr>
            <p:ph type="sldNum" sz="quarter" idx="5"/>
          </p:nvPr>
        </p:nvSpPr>
        <p:spPr/>
        <p:txBody>
          <a:bodyPr/>
          <a:lstStyle/>
          <a:p>
            <a:fld id="{296AF94F-9654-4F59-871D-6808C1CD9BC5}" type="slidenum">
              <a:rPr lang="en-GB" smtClean="0"/>
              <a:t>12</a:t>
            </a:fld>
            <a:endParaRPr lang="en-GB"/>
          </a:p>
        </p:txBody>
      </p:sp>
    </p:spTree>
    <p:extLst>
      <p:ext uri="{BB962C8B-B14F-4D97-AF65-F5344CB8AC3E}">
        <p14:creationId xmlns:p14="http://schemas.microsoft.com/office/powerpoint/2010/main" val="753487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ltLang="ja-JP"/>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D6E9DEC-419B-4CC5-A080-3B06BD5A8291}" type="datetimeFigureOut">
              <a:rPr lang="en-US" smtClean="0"/>
              <a:t>3/24/2025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632168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ltLang="ja-JP"/>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ja-JP"/>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a:t>Click to 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3/24/2025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8187883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ltLang="ja-JP"/>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65284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ltLang="ja-JP"/>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ltLang="ja-JP"/>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411400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ltLang="ja-JP"/>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9093140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ltLang="ja-JP"/>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706299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ltLang="ja-JP"/>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083676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ltLang="ja-JP"/>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10"/>
          </p:nvPr>
        </p:nvSpPr>
        <p:spPr/>
        <p:txBody>
          <a:bodyPr/>
          <a:lstStyle/>
          <a:p>
            <a:fld id="{9D6E9DEC-419B-4CC5-A080-3B06BD5A8291}" type="datetimeFigureOut">
              <a:rPr lang="en-US" smtClean="0"/>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279603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ltLang="ja-JP"/>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10"/>
          </p:nvPr>
        </p:nvSpPr>
        <p:spPr/>
        <p:txBody>
          <a:bodyPr/>
          <a:lstStyle/>
          <a:p>
            <a:fld id="{9D6E9DEC-419B-4CC5-A080-3B06BD5A8291}" type="datetimeFigureOut">
              <a:rPr lang="en-US" smtClean="0"/>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597918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ltLang="ja-JP"/>
              <a:t>Click to edit Master title style</a:t>
            </a:r>
            <a:endParaRPr lang="en-US" dirty="0"/>
          </a:p>
        </p:txBody>
      </p:sp>
      <p:sp>
        <p:nvSpPr>
          <p:cNvPr id="3" name="Content Placeholder 2"/>
          <p:cNvSpPr>
            <a:spLocks noGrp="1"/>
          </p:cNvSpPr>
          <p:nvPr>
            <p:ph idx="1"/>
          </p:nvPr>
        </p:nvSpPr>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10"/>
          </p:nvPr>
        </p:nvSpPr>
        <p:spPr/>
        <p:txBody>
          <a:bodyPr/>
          <a:lstStyle/>
          <a:p>
            <a:fld id="{9D6E9DEC-419B-4CC5-A080-3B06BD5A8291}" type="datetimeFigureOut">
              <a:rPr lang="en-US" smtClean="0"/>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9122326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ltLang="ja-JP"/>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ja-JP"/>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3/24/2025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5772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ltLang="ja-JP"/>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Date Placeholder 4"/>
          <p:cNvSpPr>
            <a:spLocks noGrp="1"/>
          </p:cNvSpPr>
          <p:nvPr>
            <p:ph type="dt" sz="half" idx="10"/>
          </p:nvPr>
        </p:nvSpPr>
        <p:spPr/>
        <p:txBody>
          <a:bodyPr/>
          <a:lstStyle/>
          <a:p>
            <a:fld id="{9D6E9DEC-419B-4CC5-A080-3B06BD5A8291}" type="datetimeFigureOut">
              <a:rPr lang="en-US" smtClean="0"/>
              <a:t>3/24/2025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8337666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ja-JP"/>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7" name="Date Placeholder 6"/>
          <p:cNvSpPr>
            <a:spLocks noGrp="1"/>
          </p:cNvSpPr>
          <p:nvPr>
            <p:ph type="dt" sz="half" idx="10"/>
          </p:nvPr>
        </p:nvSpPr>
        <p:spPr/>
        <p:txBody>
          <a:bodyPr/>
          <a:lstStyle/>
          <a:p>
            <a:fld id="{9D6E9DEC-419B-4CC5-A080-3B06BD5A8291}" type="datetimeFigureOut">
              <a:rPr lang="en-US" smtClean="0"/>
              <a:t>3/24/2025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8785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en-US" dirty="0"/>
          </a:p>
        </p:txBody>
      </p:sp>
      <p:sp>
        <p:nvSpPr>
          <p:cNvPr id="3" name="Date Placeholder 2"/>
          <p:cNvSpPr>
            <a:spLocks noGrp="1"/>
          </p:cNvSpPr>
          <p:nvPr>
            <p:ph type="dt" sz="half" idx="10"/>
          </p:nvPr>
        </p:nvSpPr>
        <p:spPr/>
        <p:txBody>
          <a:bodyPr/>
          <a:lstStyle/>
          <a:p>
            <a:fld id="{9D6E9DEC-419B-4CC5-A080-3B06BD5A8291}" type="datetimeFigureOut">
              <a:rPr lang="en-US" smtClean="0"/>
              <a:t>3/24/2025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98967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E9DEC-419B-4CC5-A080-3B06BD5A8291}" type="datetimeFigureOut">
              <a:rPr lang="en-US" smtClean="0"/>
              <a:t>3/24/2025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8399701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ltLang="ja-JP"/>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a:t>Click to 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3/24/2025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405030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ltLang="ja-JP"/>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ja-JP"/>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ja-JP"/>
              <a:t>Click to 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3/24/2025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3863666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ltLang="ja-JP"/>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6E9DEC-419B-4CC5-A080-3B06BD5A8291}" type="datetimeFigureOut">
              <a:rPr lang="en-US" smtClean="0"/>
              <a:t>3/24/2025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4923419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Lst>
  <p:hf sldNum="0" hdr="0" ftr="0" dt="0"/>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065813-DCC1-8518-A7DF-807797997E33}"/>
              </a:ext>
            </a:extLst>
          </p:cNvPr>
          <p:cNvSpPr>
            <a:spLocks noGrp="1"/>
          </p:cNvSpPr>
          <p:nvPr>
            <p:ph type="title"/>
          </p:nvPr>
        </p:nvSpPr>
        <p:spPr>
          <a:xfrm>
            <a:off x="1033145" y="2671220"/>
            <a:ext cx="10260462" cy="1515559"/>
          </a:xfrm>
        </p:spPr>
        <p:txBody>
          <a:bodyPr>
            <a:noAutofit/>
          </a:bodyPr>
          <a:lstStyle/>
          <a:p>
            <a:pPr algn="ctr"/>
            <a:r>
              <a:rPr lang="en-GB" altLang="ja-JP" sz="3200" b="1" dirty="0">
                <a:latin typeface="Times New Roman" panose="02020603050405020304" pitchFamily="18" charset="0"/>
                <a:cs typeface="Times New Roman" panose="02020603050405020304" pitchFamily="18" charset="0"/>
              </a:rPr>
              <a:t>EFFECTS OF SUCCESSION PLANNING  ON PUBLIC EMPLOYEES’ JOB SATISFACTION AND PUBLIC SERVICE MOTIVATION IN THE  GHANA CIVIL SERVICE</a:t>
            </a:r>
            <a:endParaRPr lang="ja-JP" altLang="en-US" sz="3200" b="1" dirty="0">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D8AF271B-2323-2F79-6342-BA8AA26F47E6}"/>
              </a:ext>
            </a:extLst>
          </p:cNvPr>
          <p:cNvSpPr>
            <a:spLocks noGrp="1"/>
          </p:cNvSpPr>
          <p:nvPr>
            <p:ph type="body" idx="1"/>
          </p:nvPr>
        </p:nvSpPr>
        <p:spPr>
          <a:xfrm>
            <a:off x="1338013" y="4209252"/>
            <a:ext cx="9955594" cy="2101214"/>
          </a:xfrm>
        </p:spPr>
        <p:txBody>
          <a:bodyPr>
            <a:normAutofit fontScale="70000" lnSpcReduction="20000"/>
          </a:bodyPr>
          <a:lstStyle/>
          <a:p>
            <a:pPr marL="0" indent="0" algn="ctr">
              <a:buNone/>
            </a:pPr>
            <a:r>
              <a:rPr lang="en-US" altLang="ja-JP" sz="2000" dirty="0">
                <a:latin typeface="Times New Roman" panose="02020603050405020304" pitchFamily="18" charset="0"/>
                <a:cs typeface="Times New Roman" panose="02020603050405020304" pitchFamily="18" charset="0"/>
              </a:rPr>
              <a:t>by </a:t>
            </a:r>
          </a:p>
          <a:p>
            <a:pPr marL="0" indent="0" algn="ctr">
              <a:buNone/>
            </a:pPr>
            <a:r>
              <a:rPr lang="en-US" altLang="ja-JP" sz="2000" b="1" dirty="0">
                <a:latin typeface="Times New Roman" panose="02020603050405020304" pitchFamily="18" charset="0"/>
                <a:cs typeface="Times New Roman" panose="02020603050405020304" pitchFamily="18" charset="0"/>
              </a:rPr>
              <a:t>ISAAC KUMI DWAMENA</a:t>
            </a:r>
          </a:p>
          <a:p>
            <a:pPr marL="0" indent="0" algn="ctr">
              <a:buNone/>
            </a:pPr>
            <a:r>
              <a:rPr lang="en-US" altLang="ja-JP" sz="2000" b="1" dirty="0">
                <a:latin typeface="Times New Roman" panose="02020603050405020304" pitchFamily="18" charset="0"/>
                <a:cs typeface="Times New Roman" panose="02020603050405020304" pitchFamily="18" charset="0"/>
              </a:rPr>
              <a:t>  DEPUTY DIRECTOR, PBMED, OHCS</a:t>
            </a:r>
          </a:p>
          <a:p>
            <a:pPr marL="0" indent="0" algn="ctr">
              <a:buNone/>
            </a:pPr>
            <a:endParaRPr lang="en-US" altLang="ja-JP" sz="2000" dirty="0">
              <a:latin typeface="Times New Roman" panose="02020603050405020304" pitchFamily="18" charset="0"/>
              <a:cs typeface="Times New Roman" panose="02020603050405020304" pitchFamily="18" charset="0"/>
            </a:endParaRPr>
          </a:p>
          <a:p>
            <a:pPr marL="0" indent="0" algn="ctr">
              <a:buNone/>
            </a:pPr>
            <a:r>
              <a:rPr lang="en-US" altLang="ja-JP" sz="2000" b="1" dirty="0">
                <a:latin typeface="Times New Roman" panose="02020603050405020304" pitchFamily="18" charset="0"/>
                <a:cs typeface="Times New Roman" panose="02020603050405020304" pitchFamily="18" charset="0"/>
              </a:rPr>
              <a:t>MASTER OF PUBLIC MANAGEMENT </a:t>
            </a:r>
          </a:p>
          <a:p>
            <a:pPr marL="0" indent="0" algn="ctr">
              <a:buNone/>
            </a:pPr>
            <a:r>
              <a:rPr lang="en-US" altLang="ja-JP" sz="2000" dirty="0">
                <a:latin typeface="Times New Roman" panose="02020603050405020304" pitchFamily="18" charset="0"/>
                <a:cs typeface="Times New Roman" panose="02020603050405020304" pitchFamily="18" charset="0"/>
              </a:rPr>
              <a:t>  INTERNATIONAL UNIVERSITY OF JAPAN</a:t>
            </a:r>
          </a:p>
          <a:p>
            <a:pPr marL="0" indent="0" algn="ctr">
              <a:buNone/>
            </a:pPr>
            <a:r>
              <a:rPr lang="en-US" altLang="ja-JP" sz="2000" dirty="0">
                <a:latin typeface="Times New Roman" panose="02020603050405020304" pitchFamily="18" charset="0"/>
                <a:cs typeface="Times New Roman" panose="02020603050405020304" pitchFamily="18" charset="0"/>
              </a:rPr>
              <a:t>   SEPTEMBER 2022-JUNE 2024</a:t>
            </a:r>
          </a:p>
          <a:p>
            <a:endParaRPr lang="ja-JP" altLang="en-US" dirty="0"/>
          </a:p>
        </p:txBody>
      </p:sp>
      <p:sp>
        <p:nvSpPr>
          <p:cNvPr id="8" name="Title 4">
            <a:extLst>
              <a:ext uri="{FF2B5EF4-FFF2-40B4-BE49-F238E27FC236}">
                <a16:creationId xmlns:a16="http://schemas.microsoft.com/office/drawing/2014/main" id="{84C8DC33-4161-7BB3-17DB-0ED6FECB2B6E}"/>
              </a:ext>
            </a:extLst>
          </p:cNvPr>
          <p:cNvSpPr txBox="1">
            <a:spLocks/>
          </p:cNvSpPr>
          <p:nvPr/>
        </p:nvSpPr>
        <p:spPr>
          <a:xfrm>
            <a:off x="2975843" y="777591"/>
            <a:ext cx="6679933" cy="731717"/>
          </a:xfrm>
          <a:prstGeom prst="rect">
            <a:avLst/>
          </a:prstGeom>
        </p:spPr>
        <p:txBody>
          <a:bodyPr vert="horz" lIns="91440" tIns="45720" rIns="91440" bIns="45720" rtlCol="0" anchor="ctr">
            <a:normAutofit fontScale="90000" lnSpcReduction="10000"/>
          </a:bodyPr>
          <a:lstStyle>
            <a:lvl1pPr algn="r" defTabSz="914400" rtl="0" eaLnBrk="1" latinLnBrk="0" hangingPunct="1">
              <a:lnSpc>
                <a:spcPct val="90000"/>
              </a:lnSpc>
              <a:spcBef>
                <a:spcPct val="0"/>
              </a:spcBef>
              <a:buNone/>
              <a:defRPr kumimoji="1" sz="3600" kern="1200">
                <a:solidFill>
                  <a:schemeClr val="tx1"/>
                </a:solidFill>
                <a:latin typeface="+mj-lt"/>
                <a:ea typeface="+mj-ea"/>
                <a:cs typeface="+mj-cs"/>
              </a:defRPr>
            </a:lvl1pPr>
          </a:lstStyle>
          <a:p>
            <a:pPr algn="ctr"/>
            <a:r>
              <a:rPr lang="en-US" altLang="ja-JP" sz="2800" b="1" dirty="0">
                <a:latin typeface="Times New Roman" panose="02020603050405020304" pitchFamily="18" charset="0"/>
                <a:cs typeface="Times New Roman" panose="02020603050405020304" pitchFamily="18" charset="0"/>
              </a:rPr>
              <a:t>-KNOWLEDGE SHARING:</a:t>
            </a:r>
          </a:p>
          <a:p>
            <a:pPr algn="ctr"/>
            <a:r>
              <a:rPr lang="en-US" altLang="ja-JP" sz="2800" dirty="0">
                <a:latin typeface="Times New Roman" panose="02020603050405020304" pitchFamily="18" charset="0"/>
                <a:cs typeface="Times New Roman" panose="02020603050405020304" pitchFamily="18" charset="0"/>
              </a:rPr>
              <a:t> PRESENTATION-</a:t>
            </a:r>
            <a:endParaRPr lang="ja-JP" altLang="en-US" sz="2800" dirty="0"/>
          </a:p>
        </p:txBody>
      </p:sp>
    </p:spTree>
    <p:extLst>
      <p:ext uri="{BB962C8B-B14F-4D97-AF65-F5344CB8AC3E}">
        <p14:creationId xmlns:p14="http://schemas.microsoft.com/office/powerpoint/2010/main" val="1262184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7DE0F-FF0F-3F80-97C7-4668C3B7C648}"/>
              </a:ext>
            </a:extLst>
          </p:cNvPr>
          <p:cNvSpPr>
            <a:spLocks noGrp="1"/>
          </p:cNvSpPr>
          <p:nvPr>
            <p:ph type="title"/>
          </p:nvPr>
        </p:nvSpPr>
        <p:spPr>
          <a:xfrm>
            <a:off x="301917" y="279289"/>
            <a:ext cx="11588165" cy="1001276"/>
          </a:xfrm>
        </p:spPr>
        <p:txBody>
          <a:bodyPr>
            <a:normAutofit/>
          </a:bodyPr>
          <a:lstStyle/>
          <a:p>
            <a:r>
              <a:rPr kumimoji="1" lang="en-US" altLang="ja-JP" sz="3600" b="1" dirty="0">
                <a:latin typeface="Times New Roman" panose="02020603050405020304" pitchFamily="18" charset="0"/>
                <a:cs typeface="Times New Roman" panose="02020603050405020304" pitchFamily="18" charset="0"/>
              </a:rPr>
              <a:t>Succession </a:t>
            </a:r>
            <a:r>
              <a:rPr lang="en-US" altLang="ja-JP" sz="3600" b="1" dirty="0">
                <a:latin typeface="Times New Roman" panose="02020603050405020304" pitchFamily="18" charset="0"/>
                <a:cs typeface="Times New Roman" panose="02020603050405020304" pitchFamily="18" charset="0"/>
              </a:rPr>
              <a:t>P</a:t>
            </a:r>
            <a:r>
              <a:rPr kumimoji="1" lang="en-US" altLang="ja-JP" sz="3600" b="1" dirty="0">
                <a:latin typeface="Times New Roman" panose="02020603050405020304" pitchFamily="18" charset="0"/>
                <a:cs typeface="Times New Roman" panose="02020603050405020304" pitchFamily="18" charset="0"/>
              </a:rPr>
              <a:t>lanning  and Public Service </a:t>
            </a:r>
            <a:r>
              <a:rPr lang="en-US" altLang="ja-JP" sz="3600" b="1" dirty="0">
                <a:latin typeface="Times New Roman" panose="02020603050405020304" pitchFamily="18" charset="0"/>
                <a:cs typeface="Times New Roman" panose="02020603050405020304" pitchFamily="18" charset="0"/>
              </a:rPr>
              <a:t>M</a:t>
            </a:r>
            <a:r>
              <a:rPr kumimoji="1" lang="en-US" altLang="ja-JP" sz="3600" b="1" dirty="0">
                <a:latin typeface="Times New Roman" panose="02020603050405020304" pitchFamily="18" charset="0"/>
                <a:cs typeface="Times New Roman" panose="02020603050405020304" pitchFamily="18" charset="0"/>
              </a:rPr>
              <a:t>otivation</a:t>
            </a:r>
            <a:endParaRPr kumimoji="1" lang="ja-JP" alt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7BEDF6C-0D9D-4D43-2D64-0A57C46E4DBC}"/>
              </a:ext>
            </a:extLst>
          </p:cNvPr>
          <p:cNvSpPr>
            <a:spLocks noGrp="1"/>
          </p:cNvSpPr>
          <p:nvPr>
            <p:ph idx="1"/>
          </p:nvPr>
        </p:nvSpPr>
        <p:spPr>
          <a:xfrm>
            <a:off x="729343" y="1371234"/>
            <a:ext cx="10689771" cy="4724766"/>
          </a:xfrm>
        </p:spPr>
        <p:txBody>
          <a:bodyPr>
            <a:normAutofit fontScale="92500"/>
          </a:bodyPr>
          <a:lstStyle/>
          <a:p>
            <a:pPr marL="0" indent="0" algn="just">
              <a:buNone/>
            </a:pPr>
            <a:r>
              <a:rPr kumimoji="1" lang="en-GB" altLang="ja-JP" sz="2200" b="1" dirty="0">
                <a:latin typeface="Times New Roman" panose="02020603050405020304" pitchFamily="18" charset="0"/>
                <a:cs typeface="Times New Roman" panose="02020603050405020304" pitchFamily="18" charset="0"/>
              </a:rPr>
              <a:t>PSM</a:t>
            </a:r>
            <a:r>
              <a:rPr kumimoji="1" lang="en-GB" altLang="ja-JP" sz="2200" dirty="0">
                <a:latin typeface="Times New Roman" panose="02020603050405020304" pitchFamily="18" charset="0"/>
                <a:cs typeface="Times New Roman" panose="02020603050405020304" pitchFamily="18" charset="0"/>
              </a:rPr>
              <a:t>. </a:t>
            </a:r>
            <a:r>
              <a:rPr lang="en-US" altLang="ja-JP" sz="2200" b="0" i="0" dirty="0">
                <a:solidFill>
                  <a:srgbClr val="0D0D0D"/>
                </a:solidFill>
                <a:effectLst/>
                <a:latin typeface="Times New Roman" panose="02020603050405020304" pitchFamily="18" charset="0"/>
                <a:cs typeface="Times New Roman" panose="02020603050405020304" pitchFamily="18" charset="0"/>
              </a:rPr>
              <a:t>refers to the </a:t>
            </a:r>
            <a:r>
              <a:rPr lang="en-US" altLang="ja-JP" sz="2200" b="1" i="0" dirty="0">
                <a:solidFill>
                  <a:srgbClr val="0D0D0D"/>
                </a:solidFill>
                <a:effectLst/>
                <a:latin typeface="Times New Roman" panose="02020603050405020304" pitchFamily="18" charset="0"/>
                <a:cs typeface="Times New Roman" panose="02020603050405020304" pitchFamily="18" charset="0"/>
              </a:rPr>
              <a:t>intrinsic desire or motivation </a:t>
            </a:r>
            <a:r>
              <a:rPr lang="en-US" altLang="ja-JP" sz="2200" b="0" i="0" dirty="0">
                <a:solidFill>
                  <a:srgbClr val="0D0D0D"/>
                </a:solidFill>
                <a:effectLst/>
                <a:latin typeface="Times New Roman" panose="02020603050405020304" pitchFamily="18" charset="0"/>
                <a:cs typeface="Times New Roman" panose="02020603050405020304" pitchFamily="18" charset="0"/>
              </a:rPr>
              <a:t>that individuals have to do a certain type of work (that is, </a:t>
            </a:r>
            <a:r>
              <a:rPr lang="en-US" altLang="ja-JP" sz="2200" b="1" i="0" dirty="0">
                <a:solidFill>
                  <a:srgbClr val="0D0D0D"/>
                </a:solidFill>
                <a:effectLst/>
                <a:latin typeface="Times New Roman" panose="02020603050405020304" pitchFamily="18" charset="0"/>
                <a:cs typeface="Times New Roman" panose="02020603050405020304" pitchFamily="18" charset="0"/>
              </a:rPr>
              <a:t>serve the public good</a:t>
            </a:r>
            <a:r>
              <a:rPr lang="en-US" altLang="ja-JP" sz="2200" b="0" i="0" dirty="0">
                <a:solidFill>
                  <a:srgbClr val="0D0D0D"/>
                </a:solidFill>
                <a:effectLst/>
                <a:latin typeface="Times New Roman" panose="02020603050405020304" pitchFamily="18" charset="0"/>
                <a:cs typeface="Times New Roman" panose="02020603050405020304" pitchFamily="18" charset="0"/>
              </a:rPr>
              <a:t>) or serve the </a:t>
            </a:r>
            <a:r>
              <a:rPr lang="en-US" altLang="ja-JP" sz="2200" b="1" i="0" dirty="0">
                <a:solidFill>
                  <a:srgbClr val="0D0D0D"/>
                </a:solidFill>
                <a:effectLst/>
                <a:latin typeface="Times New Roman" panose="02020603050405020304" pitchFamily="18" charset="0"/>
                <a:cs typeface="Times New Roman" panose="02020603050405020304" pitchFamily="18" charset="0"/>
              </a:rPr>
              <a:t>public interest</a:t>
            </a:r>
            <a:r>
              <a:rPr lang="en-US" altLang="ja-JP" sz="2200" b="0" i="0" dirty="0">
                <a:solidFill>
                  <a:srgbClr val="0D0D0D"/>
                </a:solidFill>
                <a:effectLst/>
                <a:latin typeface="Times New Roman" panose="02020603050405020304" pitchFamily="18" charset="0"/>
                <a:cs typeface="Times New Roman" panose="02020603050405020304" pitchFamily="18" charset="0"/>
              </a:rPr>
              <a:t>.</a:t>
            </a:r>
          </a:p>
          <a:p>
            <a:pPr marL="0" indent="0" algn="just">
              <a:buNone/>
            </a:pPr>
            <a:r>
              <a:rPr kumimoji="1" lang="en-US" altLang="ja-JP"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Public service motivation (PSM) is the feeling of an individual to act on motivations(intrinsic) primarily related to public institutions (Perry, 1996).</a:t>
            </a:r>
          </a:p>
          <a:p>
            <a:pPr marL="0" indent="0" algn="just">
              <a:buNone/>
            </a:pPr>
            <a:r>
              <a:rPr lang="en-US"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PSM could be utilized in succession planning as a process of identifying people with leadership potential for future leadership,</a:t>
            </a:r>
            <a:r>
              <a:rPr lang="en-US" altLang="ja-JP" sz="2200" kern="0" dirty="0">
                <a:effectLst/>
                <a:latin typeface="Times New Roman" panose="02020603050405020304" pitchFamily="18" charset="0"/>
                <a:ea typeface="ＭＳ Ｐゴシック" panose="020B0600070205080204" pitchFamily="50" charset="-128"/>
                <a:cs typeface="Times New Roman" panose="02020603050405020304" pitchFamily="18" charset="0"/>
              </a:rPr>
              <a:t> </a:t>
            </a:r>
            <a:r>
              <a:rPr lang="en-US"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the traits that connect with effective leadership are those that are associated with PSM, such as service, integrity, and trust (</a:t>
            </a:r>
            <a:r>
              <a:rPr lang="en-US" altLang="ja-JP" sz="2200" dirty="0" err="1">
                <a:effectLst/>
                <a:latin typeface="Times New Roman" panose="02020603050405020304" pitchFamily="18" charset="0"/>
                <a:ea typeface="ＭＳ 明朝" panose="02020609040205080304" pitchFamily="17" charset="-128"/>
                <a:cs typeface="Times New Roman" panose="02020603050405020304" pitchFamily="18" charset="0"/>
              </a:rPr>
              <a:t>Battaglio</a:t>
            </a:r>
            <a:r>
              <a:rPr lang="en-US" altLang="ja-JP" sz="2200" dirty="0">
                <a:effectLst/>
                <a:latin typeface="Times New Roman" panose="02020603050405020304" pitchFamily="18" charset="0"/>
                <a:ea typeface="ＭＳ 明朝" panose="02020609040205080304" pitchFamily="17" charset="-128"/>
                <a:cs typeface="Times New Roman" panose="02020603050405020304" pitchFamily="18" charset="0"/>
              </a:rPr>
              <a:t> Jr., 2015)</a:t>
            </a:r>
            <a:endParaRPr lang="en-US" sz="2200" dirty="0">
              <a:latin typeface="Times New Roman" panose="02020603050405020304" pitchFamily="18" charset="0"/>
              <a:ea typeface="ＭＳ 明朝" panose="02020609040205080304" pitchFamily="17" charset="-128"/>
              <a:cs typeface="Times New Roman" panose="02020603050405020304" pitchFamily="18" charset="0"/>
            </a:endParaRPr>
          </a:p>
          <a:p>
            <a:pPr marL="0" indent="0" algn="just">
              <a:buNone/>
            </a:pPr>
            <a:r>
              <a:rPr lang="ja-JP" altLang="ja-JP"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ja-JP" sz="2200" dirty="0">
                <a:effectLst/>
                <a:latin typeface="Times New Roman" panose="02020603050405020304" pitchFamily="18" charset="0"/>
                <a:ea typeface="Times New Roman" panose="02020603050405020304" pitchFamily="18" charset="0"/>
                <a:cs typeface="Times New Roman" panose="02020603050405020304" pitchFamily="18" charset="0"/>
              </a:rPr>
              <a:t>Individuals' intrinsic motivations, including their sense of duty, desire to contribute to society, and dedication to the public good, are strengthened when succession plan initiatives are formulated and executed to foster career advancement and progression.</a:t>
            </a:r>
            <a:endParaRPr lang="en-US" sz="2200" dirty="0"/>
          </a:p>
          <a:p>
            <a:pPr marL="0" indent="0" algn="just">
              <a:buNone/>
            </a:pPr>
            <a:endParaRPr lang="en-US" altLang="ja-JP" b="1" dirty="0">
              <a:solidFill>
                <a:schemeClr val="bg1"/>
              </a:solidFill>
              <a:highlight>
                <a:srgbClr val="000000"/>
              </a:highlight>
              <a:latin typeface="Times New Roman" panose="02020603050405020304" pitchFamily="18" charset="0"/>
              <a:cs typeface="Times New Roman" panose="02020603050405020304" pitchFamily="18" charset="0"/>
            </a:endParaRPr>
          </a:p>
          <a:p>
            <a:pPr marL="0" indent="0" algn="just">
              <a:buNone/>
            </a:pPr>
            <a:r>
              <a:rPr lang="en-US" altLang="ja-JP" b="1" dirty="0">
                <a:solidFill>
                  <a:schemeClr val="bg1"/>
                </a:solidFill>
                <a:highlight>
                  <a:srgbClr val="000000"/>
                </a:highlight>
                <a:latin typeface="Times New Roman" panose="02020603050405020304" pitchFamily="18" charset="0"/>
                <a:cs typeface="Times New Roman" panose="02020603050405020304" pitchFamily="18" charset="0"/>
              </a:rPr>
              <a:t>Hypothesis 2. Succession Planning is positively associated with public service motivation</a:t>
            </a:r>
            <a:r>
              <a:rPr lang="en-US" altLang="ja-JP" b="1" dirty="0">
                <a:latin typeface="Times New Roman" panose="02020603050405020304" pitchFamily="18" charset="0"/>
                <a:cs typeface="Times New Roman" panose="02020603050405020304" pitchFamily="18" charset="0"/>
              </a:rPr>
              <a:t>. </a:t>
            </a:r>
          </a:p>
        </p:txBody>
      </p:sp>
      <p:sp>
        <p:nvSpPr>
          <p:cNvPr id="4" name="Google Shape;169;p16">
            <a:extLst>
              <a:ext uri="{FF2B5EF4-FFF2-40B4-BE49-F238E27FC236}">
                <a16:creationId xmlns:a16="http://schemas.microsoft.com/office/drawing/2014/main" id="{F297D3DF-84BE-847D-A933-D40A6EEE31D8}"/>
              </a:ext>
            </a:extLst>
          </p:cNvPr>
          <p:cNvSpPr txBox="1">
            <a:spLocks noGrp="1"/>
          </p:cNvSpPr>
          <p:nvPr>
            <p:ph type="sldNum" sz="quarter" idx="12"/>
          </p:nvPr>
        </p:nvSpPr>
        <p:spPr>
          <a:xfrm>
            <a:off x="11138010" y="-121950"/>
            <a:ext cx="1053990" cy="90187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800"/>
              <a:t>10</a:t>
            </a:fld>
            <a:endParaRPr sz="2800" dirty="0"/>
          </a:p>
        </p:txBody>
      </p:sp>
    </p:spTree>
    <p:extLst>
      <p:ext uri="{BB962C8B-B14F-4D97-AF65-F5344CB8AC3E}">
        <p14:creationId xmlns:p14="http://schemas.microsoft.com/office/powerpoint/2010/main" val="1207111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232E7-1123-42D8-9605-13C721639483}"/>
              </a:ext>
            </a:extLst>
          </p:cNvPr>
          <p:cNvSpPr>
            <a:spLocks noGrp="1"/>
          </p:cNvSpPr>
          <p:nvPr>
            <p:ph type="title"/>
          </p:nvPr>
        </p:nvSpPr>
        <p:spPr>
          <a:xfrm>
            <a:off x="782844" y="1002924"/>
            <a:ext cx="3089709" cy="714201"/>
          </a:xfrm>
        </p:spPr>
        <p:txBody>
          <a:bodyPr>
            <a:normAutofit fontScale="90000"/>
          </a:bodyPr>
          <a:lstStyle/>
          <a:p>
            <a:pPr algn="ctr"/>
            <a:r>
              <a:rPr lang="en-GB" altLang="ja-JP" sz="4400" dirty="0">
                <a:latin typeface="Yu Gothic UI Semibold" panose="020B0700000000000000" pitchFamily="50" charset="-128"/>
                <a:ea typeface="Yu Gothic UI Semibold" panose="020B0700000000000000" pitchFamily="50" charset="-128"/>
              </a:rPr>
              <a:t> </a:t>
            </a:r>
            <a:r>
              <a:rPr lang="en-GB" sz="4400" dirty="0">
                <a:latin typeface="Times New Roman" panose="02020603050405020304" pitchFamily="18" charset="0"/>
                <a:ea typeface="Yu Gothic UI Semibold" panose="020B0700000000000000" pitchFamily="50" charset="-128"/>
                <a:cs typeface="Times New Roman" panose="02020603050405020304" pitchFamily="18" charset="0"/>
              </a:rPr>
              <a:t>Method</a:t>
            </a:r>
            <a:r>
              <a:rPr lang="en-GB" sz="4400" dirty="0">
                <a:latin typeface="Yu Gothic UI Semibold" panose="020B0700000000000000" pitchFamily="50" charset="-128"/>
                <a:ea typeface="Yu Gothic UI Semibold" panose="020B0700000000000000" pitchFamily="50" charset="-128"/>
              </a:rPr>
              <a:t> </a:t>
            </a:r>
          </a:p>
        </p:txBody>
      </p:sp>
      <p:sp>
        <p:nvSpPr>
          <p:cNvPr id="3" name="Google Shape;169;p16">
            <a:extLst>
              <a:ext uri="{FF2B5EF4-FFF2-40B4-BE49-F238E27FC236}">
                <a16:creationId xmlns:a16="http://schemas.microsoft.com/office/drawing/2014/main" id="{61E39FE6-A831-4A7A-C360-5F4794B3F71E}"/>
              </a:ext>
            </a:extLst>
          </p:cNvPr>
          <p:cNvSpPr txBox="1">
            <a:spLocks noGrp="1"/>
          </p:cNvSpPr>
          <p:nvPr>
            <p:ph type="sldNum" sz="quarter" idx="12"/>
          </p:nvPr>
        </p:nvSpPr>
        <p:spPr>
          <a:xfrm>
            <a:off x="10654162" y="427622"/>
            <a:ext cx="1053990" cy="90187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800"/>
              <a:t>11</a:t>
            </a:fld>
            <a:endParaRPr sz="2800" dirty="0"/>
          </a:p>
        </p:txBody>
      </p:sp>
      <p:graphicFrame>
        <p:nvGraphicFramePr>
          <p:cNvPr id="4" name="Table 3">
            <a:extLst>
              <a:ext uri="{FF2B5EF4-FFF2-40B4-BE49-F238E27FC236}">
                <a16:creationId xmlns:a16="http://schemas.microsoft.com/office/drawing/2014/main" id="{37CB7E44-F22E-5258-06AD-A2941117F2A7}"/>
              </a:ext>
            </a:extLst>
          </p:cNvPr>
          <p:cNvGraphicFramePr>
            <a:graphicFrameLocks noGrp="1"/>
          </p:cNvGraphicFramePr>
          <p:nvPr>
            <p:extLst>
              <p:ext uri="{D42A27DB-BD31-4B8C-83A1-F6EECF244321}">
                <p14:modId xmlns:p14="http://schemas.microsoft.com/office/powerpoint/2010/main" val="3112791952"/>
              </p:ext>
            </p:extLst>
          </p:nvPr>
        </p:nvGraphicFramePr>
        <p:xfrm>
          <a:off x="7417942" y="2681554"/>
          <a:ext cx="3899509" cy="3339103"/>
        </p:xfrm>
        <a:graphic>
          <a:graphicData uri="http://schemas.openxmlformats.org/drawingml/2006/table">
            <a:tbl>
              <a:tblPr>
                <a:tableStyleId>{5940675A-B579-460E-94D1-54222C63F5DA}</a:tableStyleId>
              </a:tblPr>
              <a:tblGrid>
                <a:gridCol w="2609636">
                  <a:extLst>
                    <a:ext uri="{9D8B030D-6E8A-4147-A177-3AD203B41FA5}">
                      <a16:colId xmlns:a16="http://schemas.microsoft.com/office/drawing/2014/main" val="1941445538"/>
                    </a:ext>
                  </a:extLst>
                </a:gridCol>
                <a:gridCol w="1289873">
                  <a:extLst>
                    <a:ext uri="{9D8B030D-6E8A-4147-A177-3AD203B41FA5}">
                      <a16:colId xmlns:a16="http://schemas.microsoft.com/office/drawing/2014/main" val="1615231200"/>
                    </a:ext>
                  </a:extLst>
                </a:gridCol>
              </a:tblGrid>
              <a:tr h="2139811">
                <a:tc>
                  <a:txBody>
                    <a:bodyPr/>
                    <a:lstStyle/>
                    <a:p>
                      <a:pPr algn="just" fontAlgn="ctr"/>
                      <a:r>
                        <a:rPr lang="en-GB" sz="1600" b="1" u="none" strike="noStrike" dirty="0">
                          <a:solidFill>
                            <a:srgbClr val="000000"/>
                          </a:solidFill>
                          <a:effectLst/>
                        </a:rPr>
                        <a:t>  C</a:t>
                      </a:r>
                      <a:r>
                        <a:rPr lang="en-US" sz="1600" b="1" u="none" strike="noStrike" dirty="0">
                          <a:solidFill>
                            <a:srgbClr val="000000"/>
                          </a:solidFill>
                          <a:effectLst/>
                        </a:rPr>
                        <a:t>ivil Service Institution</a:t>
                      </a:r>
                      <a:endParaRPr lang="en-US" sz="1600" b="1" i="0" u="none" strike="noStrike" dirty="0">
                        <a:solidFill>
                          <a:srgbClr val="000000"/>
                        </a:solidFill>
                        <a:effectLst/>
                        <a:latin typeface="Times New Roman" panose="02020603050405020304" pitchFamily="18" charset="0"/>
                      </a:endParaRPr>
                    </a:p>
                  </a:txBody>
                  <a:tcPr marL="4763" marR="4763" marT="4763" marB="0" anchor="ctr">
                    <a:solidFill>
                      <a:schemeClr val="bg1">
                        <a:lumMod val="95000"/>
                      </a:schemeClr>
                    </a:solidFill>
                  </a:tcPr>
                </a:tc>
                <a:tc>
                  <a:txBody>
                    <a:bodyPr/>
                    <a:lstStyle/>
                    <a:p>
                      <a:pPr algn="just" fontAlgn="ctr"/>
                      <a:r>
                        <a:rPr lang="en-US" sz="1600" b="1" u="none" strike="noStrike" dirty="0">
                          <a:effectLst/>
                        </a:rPr>
                        <a:t>    Number</a:t>
                      </a:r>
                      <a:endParaRPr lang="en-US" sz="1600" b="1" i="0" u="none" strike="noStrike" dirty="0">
                        <a:solidFill>
                          <a:srgbClr val="000000"/>
                        </a:solidFill>
                        <a:effectLst/>
                        <a:latin typeface="Times New Roman" panose="02020603050405020304" pitchFamily="18" charset="0"/>
                      </a:endParaRPr>
                    </a:p>
                  </a:txBody>
                  <a:tcPr marL="4763" marR="4763" marT="4763" marB="0" anchor="ctr">
                    <a:solidFill>
                      <a:schemeClr val="bg1">
                        <a:lumMod val="95000"/>
                      </a:schemeClr>
                    </a:solidFill>
                  </a:tcPr>
                </a:tc>
                <a:extLst>
                  <a:ext uri="{0D108BD9-81ED-4DB2-BD59-A6C34878D82A}">
                    <a16:rowId xmlns:a16="http://schemas.microsoft.com/office/drawing/2014/main" val="696815098"/>
                  </a:ext>
                </a:extLst>
              </a:tr>
              <a:tr h="599646">
                <a:tc>
                  <a:txBody>
                    <a:bodyPr/>
                    <a:lstStyle/>
                    <a:p>
                      <a:pPr algn="just" fontAlgn="ctr"/>
                      <a:r>
                        <a:rPr lang="en-GB" sz="1600" b="0" u="none" strike="noStrike" dirty="0">
                          <a:solidFill>
                            <a:srgbClr val="000000"/>
                          </a:solidFill>
                          <a:effectLst/>
                        </a:rPr>
                        <a:t>M</a:t>
                      </a:r>
                      <a:r>
                        <a:rPr lang="en-US" sz="1600" b="0" u="none" strike="noStrike" dirty="0">
                          <a:solidFill>
                            <a:srgbClr val="000000"/>
                          </a:solidFill>
                          <a:effectLst/>
                        </a:rPr>
                        <a:t>inistries </a:t>
                      </a:r>
                      <a:endParaRPr lang="en-US" sz="1600" b="0" i="0" u="none" strike="noStrike" dirty="0">
                        <a:solidFill>
                          <a:srgbClr val="000000"/>
                        </a:solidFill>
                        <a:effectLst/>
                        <a:latin typeface="Times New Roman" panose="02020603050405020304" pitchFamily="18" charset="0"/>
                      </a:endParaRPr>
                    </a:p>
                  </a:txBody>
                  <a:tcPr marL="4763" marR="4763" marT="4763" marB="0" anchor="ctr">
                    <a:solidFill>
                      <a:schemeClr val="bg1">
                        <a:lumMod val="95000"/>
                      </a:schemeClr>
                    </a:solidFill>
                  </a:tcPr>
                </a:tc>
                <a:tc>
                  <a:txBody>
                    <a:bodyPr/>
                    <a:lstStyle/>
                    <a:p>
                      <a:pPr algn="just" fontAlgn="ctr"/>
                      <a:r>
                        <a:rPr lang="en-GB" sz="1600" b="0" u="none" strike="noStrike" dirty="0">
                          <a:solidFill>
                            <a:srgbClr val="000000"/>
                          </a:solidFill>
                          <a:effectLst/>
                        </a:rPr>
                        <a:t>       2</a:t>
                      </a:r>
                      <a:r>
                        <a:rPr lang="en-US" sz="1600" b="0" u="none" strike="noStrike" dirty="0">
                          <a:solidFill>
                            <a:srgbClr val="000000"/>
                          </a:solidFill>
                          <a:effectLst/>
                        </a:rPr>
                        <a:t>7</a:t>
                      </a:r>
                      <a:endParaRPr lang="en-US" sz="1600" b="0" i="0" u="none" strike="noStrike" dirty="0">
                        <a:solidFill>
                          <a:srgbClr val="000000"/>
                        </a:solidFill>
                        <a:effectLst/>
                        <a:latin typeface="Times New Roman" panose="02020603050405020304" pitchFamily="18" charset="0"/>
                      </a:endParaRPr>
                    </a:p>
                  </a:txBody>
                  <a:tcPr marL="4763" marR="4763" marT="4763" marB="0" anchor="ctr">
                    <a:solidFill>
                      <a:schemeClr val="bg1">
                        <a:lumMod val="95000"/>
                      </a:schemeClr>
                    </a:solidFill>
                  </a:tcPr>
                </a:tc>
                <a:extLst>
                  <a:ext uri="{0D108BD9-81ED-4DB2-BD59-A6C34878D82A}">
                    <a16:rowId xmlns:a16="http://schemas.microsoft.com/office/drawing/2014/main" val="4008667513"/>
                  </a:ext>
                </a:extLst>
              </a:tr>
              <a:tr h="599646">
                <a:tc>
                  <a:txBody>
                    <a:bodyPr/>
                    <a:lstStyle/>
                    <a:p>
                      <a:pPr algn="just" fontAlgn="ctr"/>
                      <a:r>
                        <a:rPr lang="en-GB" sz="1600" b="0" u="none" strike="noStrike" dirty="0">
                          <a:solidFill>
                            <a:srgbClr val="000000"/>
                          </a:solidFill>
                          <a:effectLst/>
                        </a:rPr>
                        <a:t>D</a:t>
                      </a:r>
                      <a:r>
                        <a:rPr lang="en-US" sz="1600" b="0" u="none" strike="noStrike" dirty="0">
                          <a:solidFill>
                            <a:srgbClr val="000000"/>
                          </a:solidFill>
                          <a:effectLst/>
                        </a:rPr>
                        <a:t>epartments</a:t>
                      </a:r>
                    </a:p>
                  </a:txBody>
                  <a:tcPr marL="4763" marR="4763" marT="4763" marB="0" anchor="ctr">
                    <a:solidFill>
                      <a:schemeClr val="bg1">
                        <a:lumMod val="95000"/>
                      </a:schemeClr>
                    </a:solidFill>
                  </a:tcPr>
                </a:tc>
                <a:tc>
                  <a:txBody>
                    <a:bodyPr/>
                    <a:lstStyle/>
                    <a:p>
                      <a:pPr algn="just" fontAlgn="ctr"/>
                      <a:r>
                        <a:rPr lang="en-GB" sz="1600" b="0" u="none" strike="noStrike">
                          <a:solidFill>
                            <a:srgbClr val="000000"/>
                          </a:solidFill>
                          <a:effectLst/>
                        </a:rPr>
                        <a:t>      2</a:t>
                      </a:r>
                      <a:r>
                        <a:rPr lang="en-US" sz="1600" b="0" u="none" strike="noStrike">
                          <a:solidFill>
                            <a:srgbClr val="000000"/>
                          </a:solidFill>
                          <a:effectLst/>
                        </a:rPr>
                        <a:t>4</a:t>
                      </a:r>
                      <a:endParaRPr lang="en-US" sz="1600" b="0" i="0" u="none" strike="noStrike" dirty="0">
                        <a:solidFill>
                          <a:srgbClr val="000000"/>
                        </a:solidFill>
                        <a:effectLst/>
                        <a:latin typeface="Times New Roman" panose="02020603050405020304" pitchFamily="18" charset="0"/>
                      </a:endParaRPr>
                    </a:p>
                  </a:txBody>
                  <a:tcPr marL="4763" marR="4763" marT="4763" marB="0" anchor="ctr">
                    <a:solidFill>
                      <a:schemeClr val="bg1">
                        <a:lumMod val="95000"/>
                      </a:schemeClr>
                    </a:solidFill>
                  </a:tcPr>
                </a:tc>
                <a:extLst>
                  <a:ext uri="{0D108BD9-81ED-4DB2-BD59-A6C34878D82A}">
                    <a16:rowId xmlns:a16="http://schemas.microsoft.com/office/drawing/2014/main" val="3020670921"/>
                  </a:ext>
                </a:extLst>
              </a:tr>
            </a:tbl>
          </a:graphicData>
        </a:graphic>
      </p:graphicFrame>
      <p:sp>
        <p:nvSpPr>
          <p:cNvPr id="7" name="TextBox 6">
            <a:extLst>
              <a:ext uri="{FF2B5EF4-FFF2-40B4-BE49-F238E27FC236}">
                <a16:creationId xmlns:a16="http://schemas.microsoft.com/office/drawing/2014/main" id="{F226BE02-FFEE-3678-BDD7-0FF34FAB75F8}"/>
              </a:ext>
            </a:extLst>
          </p:cNvPr>
          <p:cNvSpPr txBox="1"/>
          <p:nvPr/>
        </p:nvSpPr>
        <p:spPr>
          <a:xfrm>
            <a:off x="874548" y="2539300"/>
            <a:ext cx="6420104" cy="646331"/>
          </a:xfrm>
          <a:prstGeom prst="rect">
            <a:avLst/>
          </a:prstGeom>
          <a:noFill/>
        </p:spPr>
        <p:txBody>
          <a:bodyPr wrap="square">
            <a:spAutoFit/>
          </a:bodyPr>
          <a:lstStyle/>
          <a:p>
            <a:pPr marL="342900" lvl="1" indent="-342900" algn="l" defTabSz="533400">
              <a:lnSpc>
                <a:spcPct val="90000"/>
              </a:lnSpc>
              <a:spcBef>
                <a:spcPct val="0"/>
              </a:spcBef>
              <a:spcAft>
                <a:spcPct val="15000"/>
              </a:spcAft>
              <a:buFont typeface="Arial" panose="020B0604020202020204" pitchFamily="34" charset="0"/>
              <a:buChar char="•"/>
            </a:pPr>
            <a:r>
              <a:rPr kumimoji="1" lang="en-US" altLang="en-US" sz="2000" kern="1200" dirty="0">
                <a:latin typeface="Times New Roman" panose="02020603050405020304" pitchFamily="18" charset="0"/>
                <a:cs typeface="Times New Roman" panose="02020603050405020304" pitchFamily="18" charset="0"/>
              </a:rPr>
              <a:t>The research</a:t>
            </a:r>
            <a:r>
              <a:rPr kumimoji="1" lang="en-US" altLang="en-US" sz="2000" dirty="0">
                <a:latin typeface="Times New Roman" panose="02020603050405020304" pitchFamily="18" charset="0"/>
                <a:cs typeface="Times New Roman" panose="02020603050405020304" pitchFamily="18" charset="0"/>
              </a:rPr>
              <a:t> was carried out using </a:t>
            </a:r>
            <a:r>
              <a:rPr kumimoji="1" lang="en-GB" altLang="en-US" sz="2000" dirty="0">
                <a:latin typeface="Times New Roman" panose="02020603050405020304" pitchFamily="18" charset="0"/>
                <a:cs typeface="Times New Roman" panose="02020603050405020304" pitchFamily="18" charset="0"/>
              </a:rPr>
              <a:t>a quantitative study via </a:t>
            </a:r>
            <a:r>
              <a:rPr kumimoji="1" lang="en-US" altLang="en-US" sz="2000" dirty="0">
                <a:latin typeface="Times New Roman" panose="02020603050405020304" pitchFamily="18" charset="0"/>
                <a:cs typeface="Times New Roman" panose="02020603050405020304" pitchFamily="18" charset="0"/>
              </a:rPr>
              <a:t>survey.</a:t>
            </a:r>
            <a:endParaRPr kumimoji="1" lang="ja-JP" altLang="en-US" sz="2000" kern="1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91BB55B-209F-B867-4D6D-8C3B78914C6A}"/>
              </a:ext>
            </a:extLst>
          </p:cNvPr>
          <p:cNvSpPr txBox="1"/>
          <p:nvPr/>
        </p:nvSpPr>
        <p:spPr>
          <a:xfrm>
            <a:off x="782844" y="3361577"/>
            <a:ext cx="6635098" cy="1200329"/>
          </a:xfrm>
          <a:prstGeom prst="rect">
            <a:avLst/>
          </a:prstGeom>
          <a:noFill/>
        </p:spPr>
        <p:txBody>
          <a:bodyPr wrap="square">
            <a:spAutoFit/>
          </a:bodyPr>
          <a:lstStyle/>
          <a:p>
            <a:pPr marL="342900" lvl="1" indent="-342900" algn="just" defTabSz="533400">
              <a:lnSpc>
                <a:spcPct val="90000"/>
              </a:lnSpc>
              <a:spcBef>
                <a:spcPct val="0"/>
              </a:spcBef>
              <a:spcAft>
                <a:spcPct val="15000"/>
              </a:spcAft>
              <a:buFont typeface="Arial" panose="020B0604020202020204" pitchFamily="34" charset="0"/>
              <a:buChar char="•"/>
            </a:pPr>
            <a:r>
              <a:rPr kumimoji="1" lang="en-US" altLang="ja-JP" sz="2000" b="1" dirty="0">
                <a:latin typeface="Times New Roman" panose="02020603050405020304" pitchFamily="18" charset="0"/>
                <a:cs typeface="Times New Roman" panose="02020603050405020304" pitchFamily="18" charset="0"/>
              </a:rPr>
              <a:t>Sample - 300 </a:t>
            </a:r>
            <a:r>
              <a:rPr kumimoji="1" lang="en-US" altLang="ja-JP" sz="2000" dirty="0">
                <a:latin typeface="Times New Roman" panose="02020603050405020304" pitchFamily="18" charset="0"/>
                <a:cs typeface="Times New Roman" panose="02020603050405020304" pitchFamily="18" charset="0"/>
              </a:rPr>
              <a:t>employees within the </a:t>
            </a:r>
            <a:r>
              <a:rPr kumimoji="1" lang="en-US" altLang="ja-JP" sz="2000" b="1" dirty="0">
                <a:latin typeface="Times New Roman" panose="02020603050405020304" pitchFamily="18" charset="0"/>
                <a:cs typeface="Times New Roman" panose="02020603050405020304" pitchFamily="18" charset="0"/>
              </a:rPr>
              <a:t>ministries and departments </a:t>
            </a:r>
            <a:r>
              <a:rPr kumimoji="1" lang="en-US" altLang="ja-JP" sz="2000" dirty="0">
                <a:latin typeface="Times New Roman" panose="02020603050405020304" pitchFamily="18" charset="0"/>
                <a:cs typeface="Times New Roman" panose="02020603050405020304" pitchFamily="18" charset="0"/>
              </a:rPr>
              <a:t>in the Ghana Civil Service, which consisted of </a:t>
            </a:r>
            <a:r>
              <a:rPr kumimoji="1" lang="en-US" altLang="ja-JP" sz="2000" b="1" dirty="0">
                <a:latin typeface="Times New Roman" panose="02020603050405020304" pitchFamily="18" charset="0"/>
                <a:cs typeface="Times New Roman" panose="02020603050405020304" pitchFamily="18" charset="0"/>
              </a:rPr>
              <a:t>both professional </a:t>
            </a:r>
            <a:r>
              <a:rPr kumimoji="1" lang="en-US" altLang="ja-JP" sz="2000" dirty="0">
                <a:latin typeface="Times New Roman" panose="02020603050405020304" pitchFamily="18" charset="0"/>
                <a:cs typeface="Times New Roman" panose="02020603050405020304" pitchFamily="18" charset="0"/>
              </a:rPr>
              <a:t>(senior) and </a:t>
            </a:r>
            <a:r>
              <a:rPr kumimoji="1" lang="en-US" altLang="ja-JP" sz="2000" b="1" dirty="0">
                <a:latin typeface="Times New Roman" panose="02020603050405020304" pitchFamily="18" charset="0"/>
                <a:cs typeface="Times New Roman" panose="02020603050405020304" pitchFamily="18" charset="0"/>
              </a:rPr>
              <a:t>sub-professional</a:t>
            </a:r>
            <a:r>
              <a:rPr kumimoji="1" lang="en-US" altLang="ja-JP" sz="2000" dirty="0">
                <a:latin typeface="Times New Roman" panose="02020603050405020304" pitchFamily="18" charset="0"/>
                <a:cs typeface="Times New Roman" panose="02020603050405020304" pitchFamily="18" charset="0"/>
              </a:rPr>
              <a:t> (junior)employees.</a:t>
            </a:r>
          </a:p>
        </p:txBody>
      </p:sp>
      <p:sp>
        <p:nvSpPr>
          <p:cNvPr id="22" name="TextBox 21">
            <a:extLst>
              <a:ext uri="{FF2B5EF4-FFF2-40B4-BE49-F238E27FC236}">
                <a16:creationId xmlns:a16="http://schemas.microsoft.com/office/drawing/2014/main" id="{91CA0C17-C608-8EB9-AE4E-A978EF9E1E08}"/>
              </a:ext>
            </a:extLst>
          </p:cNvPr>
          <p:cNvSpPr txBox="1"/>
          <p:nvPr/>
        </p:nvSpPr>
        <p:spPr>
          <a:xfrm>
            <a:off x="782844" y="4771280"/>
            <a:ext cx="6168867" cy="840230"/>
          </a:xfrm>
          <a:prstGeom prst="rect">
            <a:avLst/>
          </a:prstGeom>
          <a:noFill/>
        </p:spPr>
        <p:txBody>
          <a:bodyPr wrap="square">
            <a:spAutoFit/>
          </a:bodyPr>
          <a:lstStyle/>
          <a:p>
            <a:pPr marL="342900" lvl="1" indent="-342900" algn="just" defTabSz="533400">
              <a:lnSpc>
                <a:spcPct val="90000"/>
              </a:lnSpc>
              <a:spcBef>
                <a:spcPct val="0"/>
              </a:spcBef>
              <a:spcAft>
                <a:spcPct val="15000"/>
              </a:spcAft>
              <a:buFont typeface="Arial" panose="020B0604020202020204" pitchFamily="34" charset="0"/>
              <a:buChar char="•"/>
            </a:pPr>
            <a:r>
              <a:rPr kumimoji="1" lang="en-US" altLang="ja-JP" b="1" dirty="0">
                <a:latin typeface="Times New Roman" panose="02020603050405020304" pitchFamily="18" charset="0"/>
                <a:cs typeface="Times New Roman" panose="02020603050405020304" pitchFamily="18" charset="0"/>
              </a:rPr>
              <a:t>An online survey </a:t>
            </a:r>
            <a:r>
              <a:rPr kumimoji="1" lang="en-US" altLang="ja-JP" dirty="0">
                <a:latin typeface="Times New Roman" panose="02020603050405020304" pitchFamily="18" charset="0"/>
                <a:cs typeface="Times New Roman" panose="02020603050405020304" pitchFamily="18" charset="0"/>
              </a:rPr>
              <a:t>using a </a:t>
            </a:r>
            <a:r>
              <a:rPr kumimoji="1" lang="en-US" altLang="ja-JP" b="1" dirty="0">
                <a:latin typeface="Times New Roman" panose="02020603050405020304" pitchFamily="18" charset="0"/>
                <a:cs typeface="Times New Roman" panose="02020603050405020304" pitchFamily="18" charset="0"/>
              </a:rPr>
              <a:t>Google form link to </a:t>
            </a:r>
            <a:r>
              <a:rPr kumimoji="1" lang="en-US" altLang="ja-JP" dirty="0">
                <a:latin typeface="Times New Roman" panose="02020603050405020304" pitchFamily="18" charset="0"/>
                <a:cs typeface="Times New Roman" panose="02020603050405020304" pitchFamily="18" charset="0"/>
              </a:rPr>
              <a:t>distribute (questionnaire) through emails and other social media devices.</a:t>
            </a:r>
          </a:p>
        </p:txBody>
      </p:sp>
    </p:spTree>
    <p:extLst>
      <p:ext uri="{BB962C8B-B14F-4D97-AF65-F5344CB8AC3E}">
        <p14:creationId xmlns:p14="http://schemas.microsoft.com/office/powerpoint/2010/main" val="101902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4BFB2-63FA-5454-62D3-1CBEE97F8E5B}"/>
              </a:ext>
            </a:extLst>
          </p:cNvPr>
          <p:cNvSpPr>
            <a:spLocks noGrp="1"/>
          </p:cNvSpPr>
          <p:nvPr>
            <p:ph type="title"/>
          </p:nvPr>
        </p:nvSpPr>
        <p:spPr>
          <a:xfrm>
            <a:off x="1058238" y="1090961"/>
            <a:ext cx="3786881" cy="1303867"/>
          </a:xfrm>
        </p:spPr>
        <p:txBody>
          <a:bodyPr/>
          <a:lstStyle/>
          <a:p>
            <a:r>
              <a:rPr kumimoji="1" lang="en-GB" altLang="ja-JP" dirty="0"/>
              <a:t>Method cont…</a:t>
            </a:r>
            <a:endParaRPr kumimoji="1" lang="ja-JP" altLang="en-US" dirty="0"/>
          </a:p>
        </p:txBody>
      </p:sp>
      <p:sp>
        <p:nvSpPr>
          <p:cNvPr id="3" name="Content Placeholder 2">
            <a:extLst>
              <a:ext uri="{FF2B5EF4-FFF2-40B4-BE49-F238E27FC236}">
                <a16:creationId xmlns:a16="http://schemas.microsoft.com/office/drawing/2014/main" id="{51C9E4BF-0DCC-0A4D-E296-212349E912E4}"/>
              </a:ext>
            </a:extLst>
          </p:cNvPr>
          <p:cNvSpPr>
            <a:spLocks noGrp="1"/>
          </p:cNvSpPr>
          <p:nvPr>
            <p:ph idx="1"/>
          </p:nvPr>
        </p:nvSpPr>
        <p:spPr/>
        <p:txBody>
          <a:bodyPr>
            <a:normAutofit lnSpcReduction="10000"/>
          </a:bodyPr>
          <a:lstStyle/>
          <a:p>
            <a:pPr marL="342900" lvl="1" indent="-342900" algn="just" defTabSz="533400">
              <a:lnSpc>
                <a:spcPct val="90000"/>
              </a:lnSpc>
              <a:spcBef>
                <a:spcPct val="0"/>
              </a:spcBef>
              <a:spcAft>
                <a:spcPct val="15000"/>
              </a:spcAft>
            </a:pPr>
            <a:r>
              <a:rPr kumimoji="1" lang="en-US" altLang="ja-JP" b="1" dirty="0">
                <a:latin typeface="Times New Roman" panose="02020603050405020304" pitchFamily="18" charset="0"/>
                <a:cs typeface="Times New Roman" panose="02020603050405020304" pitchFamily="18" charset="0"/>
              </a:rPr>
              <a:t>Consent form </a:t>
            </a:r>
            <a:r>
              <a:rPr kumimoji="1" lang="en-US" altLang="ja-JP" dirty="0">
                <a:latin typeface="Times New Roman" panose="02020603050405020304" pitchFamily="18" charset="0"/>
                <a:cs typeface="Times New Roman" panose="02020603050405020304" pitchFamily="18" charset="0"/>
              </a:rPr>
              <a:t>was designed for participants and were voluntarily agreed upon. </a:t>
            </a:r>
          </a:p>
          <a:p>
            <a:pPr marL="342900" lvl="1" indent="-342900" algn="just" defTabSz="533400">
              <a:lnSpc>
                <a:spcPct val="90000"/>
              </a:lnSpc>
              <a:spcBef>
                <a:spcPct val="0"/>
              </a:spcBef>
              <a:spcAft>
                <a:spcPct val="15000"/>
              </a:spcAft>
            </a:pPr>
            <a:endParaRPr kumimoji="1" lang="en-US" altLang="ja-JP" b="1" dirty="0">
              <a:latin typeface="Times New Roman" panose="02020603050405020304" pitchFamily="18" charset="0"/>
              <a:cs typeface="Times New Roman" panose="02020603050405020304" pitchFamily="18" charset="0"/>
            </a:endParaRPr>
          </a:p>
          <a:p>
            <a:pPr marL="342900" lvl="1" indent="-342900" algn="just" defTabSz="533400">
              <a:lnSpc>
                <a:spcPct val="90000"/>
              </a:lnSpc>
              <a:spcBef>
                <a:spcPct val="0"/>
              </a:spcBef>
              <a:spcAft>
                <a:spcPct val="15000"/>
              </a:spcAft>
            </a:pPr>
            <a:r>
              <a:rPr kumimoji="1" lang="en-US" altLang="ja-JP" b="1" dirty="0">
                <a:latin typeface="Times New Roman" panose="02020603050405020304" pitchFamily="18" charset="0"/>
                <a:cs typeface="Times New Roman" panose="02020603050405020304" pitchFamily="18" charset="0"/>
              </a:rPr>
              <a:t>Number of survey items: 27 questions(</a:t>
            </a:r>
            <a:r>
              <a:rPr lang="en-US" altLang="ja-JP" sz="2000" dirty="0">
                <a:effectLst/>
                <a:latin typeface="Times New Roman" panose="02020603050405020304" pitchFamily="18" charset="0"/>
                <a:ea typeface="游明朝" panose="02020400000000000000" pitchFamily="18" charset="-128"/>
              </a:rPr>
              <a:t>closed-ended questions)</a:t>
            </a:r>
            <a:r>
              <a:rPr kumimoji="1" lang="en-US" altLang="ja-JP" b="1"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were used to collect 						</a:t>
            </a:r>
            <a:r>
              <a:rPr kumimoji="1" lang="en-US" altLang="ja-JP" b="1" dirty="0">
                <a:latin typeface="Times New Roman" panose="02020603050405020304" pitchFamily="18" charset="0"/>
                <a:cs typeface="Times New Roman" panose="02020603050405020304" pitchFamily="18" charset="0"/>
              </a:rPr>
              <a:t>primary data. </a:t>
            </a:r>
          </a:p>
          <a:p>
            <a:pPr marL="342900" lvl="1" indent="-342900" algn="just" defTabSz="533400">
              <a:lnSpc>
                <a:spcPct val="90000"/>
              </a:lnSpc>
              <a:spcBef>
                <a:spcPct val="0"/>
              </a:spcBef>
              <a:spcAft>
                <a:spcPct val="15000"/>
              </a:spcAft>
            </a:pPr>
            <a:endParaRPr lang="en-US" altLang="ja-JP" b="1" dirty="0">
              <a:latin typeface="Times New Roman" panose="02020603050405020304" pitchFamily="18" charset="0"/>
              <a:cs typeface="Times New Roman" panose="02020603050405020304" pitchFamily="18" charset="0"/>
            </a:endParaRPr>
          </a:p>
          <a:p>
            <a:pPr marL="342900" lvl="1" indent="-342900" algn="just" defTabSz="533400">
              <a:lnSpc>
                <a:spcPct val="90000"/>
              </a:lnSpc>
              <a:spcBef>
                <a:spcPct val="0"/>
              </a:spcBef>
              <a:spcAft>
                <a:spcPct val="15000"/>
              </a:spcAft>
            </a:pPr>
            <a:r>
              <a:rPr lang="en-US" altLang="ja-JP" sz="2000" b="1" dirty="0">
                <a:latin typeface="Times New Roman" panose="02020603050405020304" pitchFamily="18" charset="0"/>
                <a:ea typeface="Yu Mincho" panose="02020400000000000000" pitchFamily="18" charset="-128"/>
              </a:rPr>
              <a:t>Returned responses</a:t>
            </a:r>
            <a:r>
              <a:rPr lang="en-US" altLang="ja-JP" sz="2000" dirty="0">
                <a:latin typeface="Times New Roman" panose="02020603050405020304" pitchFamily="18" charset="0"/>
                <a:ea typeface="Yu Mincho" panose="02020400000000000000" pitchFamily="18" charset="-128"/>
              </a:rPr>
              <a:t>: 225</a:t>
            </a:r>
          </a:p>
          <a:p>
            <a:pPr marL="0" lvl="1" indent="0" algn="just" defTabSz="533400">
              <a:lnSpc>
                <a:spcPct val="90000"/>
              </a:lnSpc>
              <a:spcBef>
                <a:spcPct val="0"/>
              </a:spcBef>
              <a:spcAft>
                <a:spcPct val="15000"/>
              </a:spcAft>
              <a:buNone/>
            </a:pPr>
            <a:endParaRPr lang="en-US" altLang="ja-JP" sz="2000" dirty="0">
              <a:latin typeface="Times New Roman" panose="02020603050405020304" pitchFamily="18" charset="0"/>
              <a:ea typeface="Yu Mincho" panose="02020400000000000000" pitchFamily="18" charset="-128"/>
            </a:endParaRPr>
          </a:p>
          <a:p>
            <a:pPr marL="342900" lvl="1" indent="-342900" algn="just" defTabSz="533400">
              <a:lnSpc>
                <a:spcPct val="90000"/>
              </a:lnSpc>
              <a:spcBef>
                <a:spcPct val="0"/>
              </a:spcBef>
              <a:spcAft>
                <a:spcPct val="15000"/>
              </a:spcAft>
            </a:pPr>
            <a:r>
              <a:rPr lang="en-US" altLang="ja-JP" sz="2000" b="1" dirty="0">
                <a:latin typeface="Times New Roman" panose="02020603050405020304" pitchFamily="18" charset="0"/>
                <a:ea typeface="Yu Mincho" panose="02020400000000000000" pitchFamily="18" charset="-128"/>
              </a:rPr>
              <a:t>Valid responses</a:t>
            </a:r>
            <a:r>
              <a:rPr lang="en-US" altLang="ja-JP" sz="2000" dirty="0">
                <a:latin typeface="Times New Roman" panose="02020603050405020304" pitchFamily="18" charset="0"/>
                <a:ea typeface="Yu Mincho" panose="02020400000000000000" pitchFamily="18" charset="-128"/>
              </a:rPr>
              <a:t>: </a:t>
            </a:r>
            <a:r>
              <a:rPr lang="en-US" altLang="ja-JP" dirty="0">
                <a:latin typeface="Times New Roman" panose="02020603050405020304" pitchFamily="18" charset="0"/>
                <a:ea typeface="Yu Mincho" panose="02020400000000000000" pitchFamily="18" charset="-128"/>
              </a:rPr>
              <a:t>222</a:t>
            </a:r>
            <a:endParaRPr kumimoji="1" lang="en-US" altLang="ja-JP" b="1" dirty="0">
              <a:latin typeface="Times New Roman" panose="02020603050405020304" pitchFamily="18" charset="0"/>
              <a:cs typeface="Times New Roman" panose="02020603050405020304" pitchFamily="18" charset="0"/>
            </a:endParaRPr>
          </a:p>
          <a:p>
            <a:pPr marL="0" lvl="1" indent="0" algn="just" defTabSz="533400">
              <a:lnSpc>
                <a:spcPct val="90000"/>
              </a:lnSpc>
              <a:spcBef>
                <a:spcPct val="0"/>
              </a:spcBef>
              <a:spcAft>
                <a:spcPct val="15000"/>
              </a:spcAft>
              <a:buNone/>
            </a:pPr>
            <a:endParaRPr kumimoji="1" lang="en-US" altLang="ja-JP" b="1" dirty="0">
              <a:latin typeface="Times New Roman" panose="02020603050405020304" pitchFamily="18" charset="0"/>
              <a:cs typeface="Times New Roman" panose="02020603050405020304" pitchFamily="18" charset="0"/>
            </a:endParaRPr>
          </a:p>
          <a:p>
            <a:pPr marL="342900" lvl="1" indent="-342900" algn="just" defTabSz="533400">
              <a:lnSpc>
                <a:spcPct val="90000"/>
              </a:lnSpc>
              <a:spcBef>
                <a:spcPct val="0"/>
              </a:spcBef>
              <a:spcAft>
                <a:spcPct val="15000"/>
              </a:spcAft>
              <a:buFont typeface="Arial" panose="020B0604020202020204" pitchFamily="34" charset="0"/>
              <a:buChar char="•"/>
            </a:pPr>
            <a:r>
              <a:rPr kumimoji="1" lang="en-US" altLang="en-US" dirty="0">
                <a:latin typeface="Times New Roman" panose="02020603050405020304" pitchFamily="18" charset="0"/>
                <a:cs typeface="Times New Roman" panose="02020603050405020304" pitchFamily="18" charset="0"/>
              </a:rPr>
              <a:t>We used</a:t>
            </a:r>
            <a:r>
              <a:rPr kumimoji="1" lang="en-US" altLang="en-US" kern="1200" dirty="0">
                <a:latin typeface="Times New Roman" panose="02020603050405020304" pitchFamily="18" charset="0"/>
                <a:cs typeface="Times New Roman" panose="02020603050405020304" pitchFamily="18" charset="0"/>
              </a:rPr>
              <a:t> </a:t>
            </a:r>
            <a:r>
              <a:rPr kumimoji="1" lang="en-US" altLang="en-US" b="1" dirty="0">
                <a:latin typeface="Times New Roman" panose="02020603050405020304" pitchFamily="18" charset="0"/>
                <a:cs typeface="Times New Roman" panose="02020603050405020304" pitchFamily="18" charset="0"/>
              </a:rPr>
              <a:t>Stata </a:t>
            </a:r>
            <a:r>
              <a:rPr kumimoji="1" lang="en-US" altLang="en-US" dirty="0">
                <a:latin typeface="Times New Roman" panose="02020603050405020304" pitchFamily="18" charset="0"/>
                <a:cs typeface="Times New Roman" panose="02020603050405020304" pitchFamily="18" charset="0"/>
              </a:rPr>
              <a:t>to determine the relationship between Succession Planning and Job Satisfaction and, again, Succession Planning and Public Service Motivation. </a:t>
            </a:r>
            <a:endParaRPr kumimoji="1" lang="ja-JP" altLang="en-US" dirty="0"/>
          </a:p>
        </p:txBody>
      </p:sp>
      <p:sp>
        <p:nvSpPr>
          <p:cNvPr id="6" name="Google Shape;169;p16">
            <a:extLst>
              <a:ext uri="{FF2B5EF4-FFF2-40B4-BE49-F238E27FC236}">
                <a16:creationId xmlns:a16="http://schemas.microsoft.com/office/drawing/2014/main" id="{411222C9-C19C-13D0-B4C6-64A4E0CCD9C6}"/>
              </a:ext>
            </a:extLst>
          </p:cNvPr>
          <p:cNvSpPr txBox="1">
            <a:spLocks noGrp="1"/>
          </p:cNvSpPr>
          <p:nvPr>
            <p:ph type="sldNum" sz="quarter" idx="12"/>
          </p:nvPr>
        </p:nvSpPr>
        <p:spPr>
          <a:xfrm>
            <a:off x="10488534" y="620509"/>
            <a:ext cx="1053990" cy="90187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800"/>
              <a:t>12</a:t>
            </a:fld>
            <a:endParaRPr sz="2800" dirty="0"/>
          </a:p>
        </p:txBody>
      </p:sp>
    </p:spTree>
    <p:extLst>
      <p:ext uri="{BB962C8B-B14F-4D97-AF65-F5344CB8AC3E}">
        <p14:creationId xmlns:p14="http://schemas.microsoft.com/office/powerpoint/2010/main" val="290362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2150010-9CFE-E1DB-AA9C-B0BFDC86DBDB}"/>
              </a:ext>
            </a:extLst>
          </p:cNvPr>
          <p:cNvPicPr>
            <a:picLocks noGrp="1" noChangeAspect="1"/>
          </p:cNvPicPr>
          <p:nvPr>
            <p:ph idx="1"/>
          </p:nvPr>
        </p:nvPicPr>
        <p:blipFill>
          <a:blip r:embed="rId2"/>
          <a:stretch>
            <a:fillRect/>
          </a:stretch>
        </p:blipFill>
        <p:spPr>
          <a:xfrm>
            <a:off x="510140" y="584757"/>
            <a:ext cx="6632532" cy="5688485"/>
          </a:xfrm>
        </p:spPr>
      </p:pic>
      <p:sp>
        <p:nvSpPr>
          <p:cNvPr id="7" name="TextBox 6">
            <a:extLst>
              <a:ext uri="{FF2B5EF4-FFF2-40B4-BE49-F238E27FC236}">
                <a16:creationId xmlns:a16="http://schemas.microsoft.com/office/drawing/2014/main" id="{E54136AE-FCB2-3DE2-954D-6BB3A3B87172}"/>
              </a:ext>
            </a:extLst>
          </p:cNvPr>
          <p:cNvSpPr txBox="1"/>
          <p:nvPr/>
        </p:nvSpPr>
        <p:spPr>
          <a:xfrm>
            <a:off x="7237562" y="1194929"/>
            <a:ext cx="4293503" cy="5078313"/>
          </a:xfrm>
          <a:prstGeom prst="rect">
            <a:avLst/>
          </a:prstGeom>
          <a:noFill/>
        </p:spPr>
        <p:txBody>
          <a:bodyPr wrap="square">
            <a:spAutoFit/>
          </a:bodyPr>
          <a:lstStyle/>
          <a:p>
            <a:pPr marL="285750" indent="-285750">
              <a:buFont typeface="Wingdings" panose="05000000000000000000" pitchFamily="2" charset="2"/>
              <a:buChar char="Ø"/>
            </a:pPr>
            <a:r>
              <a:rPr lang="en-US" altLang="ja-JP" dirty="0"/>
              <a:t> In the civil service, the workforce is </a:t>
            </a:r>
            <a:r>
              <a:rPr lang="en-US" altLang="ja-JP" b="1" dirty="0"/>
              <a:t>generally mature</a:t>
            </a:r>
            <a:r>
              <a:rPr lang="en-US" altLang="ja-JP" dirty="0"/>
              <a:t>, with a significant presence of both </a:t>
            </a:r>
            <a:r>
              <a:rPr lang="en-US" altLang="ja-JP" b="1" dirty="0"/>
              <a:t>younger and older individuals</a:t>
            </a:r>
            <a:r>
              <a:rPr lang="en-US" altLang="ja-JP" dirty="0"/>
              <a:t>.</a:t>
            </a:r>
          </a:p>
          <a:p>
            <a:pPr marL="285750" indent="-285750">
              <a:buFont typeface="Wingdings" panose="05000000000000000000" pitchFamily="2" charset="2"/>
              <a:buChar char="Ø"/>
            </a:pPr>
            <a:endParaRPr lang="en-US" altLang="ja-JP" dirty="0"/>
          </a:p>
          <a:p>
            <a:pPr marL="285750" indent="-285750">
              <a:buFont typeface="Wingdings" panose="05000000000000000000" pitchFamily="2" charset="2"/>
              <a:buChar char="Ø"/>
            </a:pPr>
            <a:r>
              <a:rPr lang="en-US" altLang="ja-JP" dirty="0"/>
              <a:t>This represents a </a:t>
            </a:r>
            <a:r>
              <a:rPr lang="en-US" altLang="ja-JP" b="1" dirty="0"/>
              <a:t>male-dominated</a:t>
            </a:r>
            <a:r>
              <a:rPr lang="en-US" altLang="ja-JP" dirty="0"/>
              <a:t> population in the Civil Service</a:t>
            </a:r>
          </a:p>
          <a:p>
            <a:pPr marL="285750" indent="-285750">
              <a:buFont typeface="Wingdings" panose="05000000000000000000" pitchFamily="2" charset="2"/>
              <a:buChar char="Ø"/>
            </a:pPr>
            <a:endParaRPr lang="en-US" altLang="ja-JP" dirty="0"/>
          </a:p>
          <a:p>
            <a:pPr marL="285750" indent="-285750">
              <a:buFont typeface="Wingdings" panose="05000000000000000000" pitchFamily="2" charset="2"/>
              <a:buChar char="Ø"/>
            </a:pPr>
            <a:r>
              <a:rPr lang="en-US" altLang="ja-JP" dirty="0"/>
              <a:t> The majority of married employees may indicate that civil service employees will be more committed to the organization's success and </a:t>
            </a:r>
            <a:r>
              <a:rPr lang="en-US" altLang="ja-JP" b="1" dirty="0"/>
              <a:t>long-term professional objectives</a:t>
            </a:r>
            <a:r>
              <a:rPr lang="en-US" altLang="ja-JP" dirty="0"/>
              <a:t>.</a:t>
            </a:r>
          </a:p>
          <a:p>
            <a:pPr marL="285750" indent="-285750">
              <a:buFont typeface="Wingdings" panose="05000000000000000000" pitchFamily="2" charset="2"/>
              <a:buChar char="Ø"/>
            </a:pPr>
            <a:endParaRPr lang="en-US" altLang="ja-JP" dirty="0"/>
          </a:p>
          <a:p>
            <a:pPr marL="285750" indent="-285750">
              <a:buFont typeface="Wingdings" panose="05000000000000000000" pitchFamily="2" charset="2"/>
              <a:buChar char="Ø"/>
            </a:pPr>
            <a:endParaRPr lang="en-US" altLang="ja-JP" dirty="0"/>
          </a:p>
          <a:p>
            <a:pPr marL="285750" indent="-285750">
              <a:buFont typeface="Wingdings" panose="05000000000000000000" pitchFamily="2" charset="2"/>
              <a:buChar char="Ø"/>
            </a:pPr>
            <a:r>
              <a:rPr lang="en-US" altLang="ja-JP" dirty="0"/>
              <a:t> Employees are in </a:t>
            </a:r>
            <a:r>
              <a:rPr lang="en-US" altLang="ja-JP" b="1" dirty="0"/>
              <a:t>higher income grades</a:t>
            </a:r>
            <a:r>
              <a:rPr lang="en-US" altLang="ja-JP" dirty="0"/>
              <a:t>, which may be linked to more senior or specialized roles within the institutions</a:t>
            </a:r>
            <a:endParaRPr lang="ja-JP" altLang="en-US" dirty="0"/>
          </a:p>
        </p:txBody>
      </p:sp>
      <p:sp>
        <p:nvSpPr>
          <p:cNvPr id="8" name="Google Shape;169;p16">
            <a:extLst>
              <a:ext uri="{FF2B5EF4-FFF2-40B4-BE49-F238E27FC236}">
                <a16:creationId xmlns:a16="http://schemas.microsoft.com/office/drawing/2014/main" id="{CCF20F43-7812-5F43-73DB-1E6B43DEDE15}"/>
              </a:ext>
            </a:extLst>
          </p:cNvPr>
          <p:cNvSpPr txBox="1">
            <a:spLocks noGrp="1"/>
          </p:cNvSpPr>
          <p:nvPr>
            <p:ph type="sldNum" sz="quarter" idx="12"/>
          </p:nvPr>
        </p:nvSpPr>
        <p:spPr>
          <a:xfrm>
            <a:off x="10704291" y="407325"/>
            <a:ext cx="1053990" cy="90187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800"/>
              <a:t>13</a:t>
            </a:fld>
            <a:endParaRPr sz="2800" dirty="0"/>
          </a:p>
        </p:txBody>
      </p:sp>
    </p:spTree>
    <p:extLst>
      <p:ext uri="{BB962C8B-B14F-4D97-AF65-F5344CB8AC3E}">
        <p14:creationId xmlns:p14="http://schemas.microsoft.com/office/powerpoint/2010/main" val="1778544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232E7-1123-42D8-9605-13C721639483}"/>
              </a:ext>
            </a:extLst>
          </p:cNvPr>
          <p:cNvSpPr>
            <a:spLocks noGrp="1"/>
          </p:cNvSpPr>
          <p:nvPr>
            <p:ph type="title"/>
          </p:nvPr>
        </p:nvSpPr>
        <p:spPr>
          <a:xfrm>
            <a:off x="511770" y="7463"/>
            <a:ext cx="3004889" cy="468263"/>
          </a:xfrm>
        </p:spPr>
        <p:txBody>
          <a:bodyPr>
            <a:normAutofit fontScale="90000"/>
          </a:bodyPr>
          <a:lstStyle/>
          <a:p>
            <a:pPr algn="ctr"/>
            <a:r>
              <a:rPr lang="en-GB" sz="4400" dirty="0">
                <a:latin typeface="Yu Gothic UI Semibold" panose="020B0700000000000000" pitchFamily="50" charset="-128"/>
                <a:ea typeface="Yu Gothic UI Semibold" panose="020B0700000000000000" pitchFamily="50" charset="-128"/>
              </a:rPr>
              <a:t>Measures  </a:t>
            </a:r>
          </a:p>
        </p:txBody>
      </p:sp>
      <p:graphicFrame>
        <p:nvGraphicFramePr>
          <p:cNvPr id="3" name="Table 4">
            <a:extLst>
              <a:ext uri="{FF2B5EF4-FFF2-40B4-BE49-F238E27FC236}">
                <a16:creationId xmlns:a16="http://schemas.microsoft.com/office/drawing/2014/main" id="{449BD922-D265-C9BF-C187-5EC22A013281}"/>
              </a:ext>
            </a:extLst>
          </p:cNvPr>
          <p:cNvGraphicFramePr>
            <a:graphicFrameLocks noGrp="1"/>
          </p:cNvGraphicFramePr>
          <p:nvPr>
            <p:ph idx="1"/>
            <p:extLst>
              <p:ext uri="{D42A27DB-BD31-4B8C-83A1-F6EECF244321}">
                <p14:modId xmlns:p14="http://schemas.microsoft.com/office/powerpoint/2010/main" val="2002774312"/>
              </p:ext>
            </p:extLst>
          </p:nvPr>
        </p:nvGraphicFramePr>
        <p:xfrm>
          <a:off x="479112" y="475726"/>
          <a:ext cx="11205413" cy="5906547"/>
        </p:xfrm>
        <a:graphic>
          <a:graphicData uri="http://schemas.openxmlformats.org/drawingml/2006/table">
            <a:tbl>
              <a:tblPr firstRow="1" bandRow="1">
                <a:tableStyleId>{5C22544A-7EE6-4342-B048-85BDC9FD1C3A}</a:tableStyleId>
              </a:tblPr>
              <a:tblGrid>
                <a:gridCol w="2281282">
                  <a:extLst>
                    <a:ext uri="{9D8B030D-6E8A-4147-A177-3AD203B41FA5}">
                      <a16:colId xmlns:a16="http://schemas.microsoft.com/office/drawing/2014/main" val="796467536"/>
                    </a:ext>
                  </a:extLst>
                </a:gridCol>
                <a:gridCol w="7024899">
                  <a:extLst>
                    <a:ext uri="{9D8B030D-6E8A-4147-A177-3AD203B41FA5}">
                      <a16:colId xmlns:a16="http://schemas.microsoft.com/office/drawing/2014/main" val="2315718522"/>
                    </a:ext>
                  </a:extLst>
                </a:gridCol>
                <a:gridCol w="1899232">
                  <a:extLst>
                    <a:ext uri="{9D8B030D-6E8A-4147-A177-3AD203B41FA5}">
                      <a16:colId xmlns:a16="http://schemas.microsoft.com/office/drawing/2014/main" val="247777304"/>
                    </a:ext>
                  </a:extLst>
                </a:gridCol>
              </a:tblGrid>
              <a:tr h="374988">
                <a:tc>
                  <a:txBody>
                    <a:bodyPr/>
                    <a:lstStyle/>
                    <a:p>
                      <a:r>
                        <a:rPr lang="en-US" sz="2000" dirty="0">
                          <a:latin typeface="Times New Roman" panose="02020603050405020304" pitchFamily="18" charset="0"/>
                          <a:cs typeface="Times New Roman" panose="02020603050405020304" pitchFamily="18" charset="0"/>
                        </a:rPr>
                        <a:t>Variables</a:t>
                      </a:r>
                    </a:p>
                  </a:txBody>
                  <a:tcPr/>
                </a:tc>
                <a:tc>
                  <a:txBody>
                    <a:bodyPr/>
                    <a:lstStyle/>
                    <a:p>
                      <a:pPr algn="ctr"/>
                      <a:r>
                        <a:rPr lang="en-US" sz="2000" dirty="0">
                          <a:latin typeface="Times New Roman" panose="02020603050405020304" pitchFamily="18" charset="0"/>
                          <a:cs typeface="Times New Roman" panose="02020603050405020304" pitchFamily="18" charset="0"/>
                        </a:rPr>
                        <a:t>Measures</a:t>
                      </a:r>
                    </a:p>
                  </a:txBody>
                  <a:tcPr/>
                </a:tc>
                <a:tc>
                  <a:txBody>
                    <a:bodyPr/>
                    <a:lstStyle/>
                    <a:p>
                      <a:r>
                        <a:rPr lang="en-GB" sz="2000" dirty="0">
                          <a:latin typeface="Times New Roman" panose="02020603050405020304" pitchFamily="18" charset="0"/>
                          <a:cs typeface="Times New Roman" panose="02020603050405020304" pitchFamily="18" charset="0"/>
                        </a:rPr>
                        <a:t>Response Score </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53603892"/>
                  </a:ext>
                </a:extLst>
              </a:tr>
              <a:tr h="1759558">
                <a:tc>
                  <a:txBody>
                    <a:bodyPr/>
                    <a:lstStyle/>
                    <a:p>
                      <a:r>
                        <a:rPr lang="en-GB" sz="2000" dirty="0">
                          <a:latin typeface="Times New Roman" panose="02020603050405020304" pitchFamily="18" charset="0"/>
                          <a:cs typeface="Times New Roman" panose="02020603050405020304" pitchFamily="18" charset="0"/>
                        </a:rPr>
                        <a:t>J</a:t>
                      </a:r>
                      <a:r>
                        <a:rPr lang="en-US" sz="2000" dirty="0">
                          <a:latin typeface="Times New Roman" panose="02020603050405020304" pitchFamily="18" charset="0"/>
                          <a:cs typeface="Times New Roman" panose="02020603050405020304" pitchFamily="18" charset="0"/>
                        </a:rPr>
                        <a:t>ob </a:t>
                      </a:r>
                      <a:r>
                        <a:rPr lang="en-GB" sz="2000" dirty="0">
                          <a:latin typeface="Times New Roman" panose="02020603050405020304" pitchFamily="18" charset="0"/>
                          <a:cs typeface="Times New Roman" panose="02020603050405020304" pitchFamily="18" charset="0"/>
                        </a:rPr>
                        <a:t>satisfaction </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latin typeface="Times New Roman" panose="02020603050405020304" pitchFamily="18" charset="0"/>
                          <a:cs typeface="Times New Roman" panose="02020603050405020304" pitchFamily="18" charset="0"/>
                        </a:rPr>
                        <a:t>Two(2) Questions were developed from questionnaires designed by Wright &amp; Davis, 2003. Eg. Items like “</a:t>
                      </a:r>
                      <a:r>
                        <a:rPr lang="en-US" altLang="ja-JP" sz="2000" dirty="0"/>
                        <a:t>I am very satisfied with the kind of work that I 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altLang="ja-JP"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GB" altLang="ja-JP" sz="1800" kern="1200" dirty="0">
                          <a:solidFill>
                            <a:schemeClr val="dk1"/>
                          </a:solidFill>
                          <a:effectLst/>
                          <a:latin typeface="+mn-lt"/>
                          <a:ea typeface="+mn-ea"/>
                          <a:cs typeface="+mn-cs"/>
                        </a:rPr>
                        <a:t>Reliability test: Cronbach</a:t>
                      </a:r>
                      <a:r>
                        <a:rPr kumimoji="1" lang="en-US" altLang="ja-JP" sz="1800" kern="1200" dirty="0">
                          <a:solidFill>
                            <a:schemeClr val="dk1"/>
                          </a:solidFill>
                          <a:effectLst/>
                          <a:latin typeface="+mn-lt"/>
                          <a:ea typeface="+mn-ea"/>
                          <a:cs typeface="+mn-cs"/>
                        </a:rPr>
                        <a:t> alpha</a:t>
                      </a:r>
                      <a:r>
                        <a:rPr kumimoji="1" lang="en-GB" altLang="ja-JP" sz="1800" kern="1200" dirty="0">
                          <a:solidFill>
                            <a:schemeClr val="dk1"/>
                          </a:solidFill>
                          <a:effectLst/>
                          <a:latin typeface="+mn-lt"/>
                          <a:ea typeface="+mn-ea"/>
                          <a:cs typeface="+mn-cs"/>
                        </a:rPr>
                        <a:t> was 0.869</a:t>
                      </a:r>
                      <a:endParaRPr kumimoji="1" lang="ja-JP" altLang="ja-JP"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2000" b="0" dirty="0">
                        <a:latin typeface="Times New Roman" panose="02020603050405020304" pitchFamily="18" charset="0"/>
                        <a:cs typeface="Times New Roman" panose="02020603050405020304" pitchFamily="18" charset="0"/>
                      </a:endParaRPr>
                    </a:p>
                  </a:txBody>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latin typeface="Times New Roman" panose="02020603050405020304" pitchFamily="18" charset="0"/>
                          <a:cs typeface="Times New Roman" panose="02020603050405020304" pitchFamily="18" charset="0"/>
                        </a:rPr>
                        <a:t>Likert scale ranging from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latin typeface="Times New Roman" panose="02020603050405020304" pitchFamily="18" charset="0"/>
                          <a:cs typeface="Times New Roman" panose="02020603050405020304" pitchFamily="18" charset="0"/>
                        </a:rPr>
                        <a:t>1   (</a:t>
                      </a:r>
                      <a:r>
                        <a:rPr lang="en-GB" sz="2000" b="1" dirty="0">
                          <a:latin typeface="Times New Roman" panose="02020603050405020304" pitchFamily="18" charset="0"/>
                          <a:cs typeface="Times New Roman" panose="02020603050405020304" pitchFamily="18" charset="0"/>
                        </a:rPr>
                        <a:t>strongly disagree</a:t>
                      </a:r>
                      <a:r>
                        <a:rPr lang="en-GB" sz="2000" b="0" dirty="0">
                          <a:latin typeface="Times New Roman" panose="02020603050405020304" pitchFamily="18" charset="0"/>
                          <a:cs typeface="Times New Roman" panose="02020603050405020304" pitchFamily="18" charset="0"/>
                        </a:rPr>
                        <a:t>) to 7 (</a:t>
                      </a:r>
                      <a:r>
                        <a:rPr lang="en-GB" sz="2000" b="1" dirty="0">
                          <a:latin typeface="Times New Roman" panose="02020603050405020304" pitchFamily="18" charset="0"/>
                          <a:cs typeface="Times New Roman" panose="02020603050405020304" pitchFamily="18" charset="0"/>
                        </a:rPr>
                        <a:t>strongly agree</a:t>
                      </a:r>
                      <a:r>
                        <a:rPr lang="en-GB" sz="2000" b="0" dirty="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t> </a:t>
                      </a:r>
                      <a:endParaRPr lang="el-GR" sz="2000" b="0" dirty="0"/>
                    </a:p>
                  </a:txBody>
                  <a:tcPr/>
                </a:tc>
                <a:extLst>
                  <a:ext uri="{0D108BD9-81ED-4DB2-BD59-A6C34878D82A}">
                    <a16:rowId xmlns:a16="http://schemas.microsoft.com/office/drawing/2014/main" val="2028567619"/>
                  </a:ext>
                </a:extLst>
              </a:tr>
              <a:tr h="1471106">
                <a:tc>
                  <a:txBody>
                    <a:bodyPr/>
                    <a:lstStyle/>
                    <a:p>
                      <a:r>
                        <a:rPr lang="en-US" sz="2000" dirty="0">
                          <a:latin typeface="Times New Roman" panose="02020603050405020304" pitchFamily="18" charset="0"/>
                          <a:cs typeface="Times New Roman" panose="02020603050405020304" pitchFamily="18" charset="0"/>
                        </a:rPr>
                        <a:t>Public Service Motivation</a:t>
                      </a:r>
                    </a:p>
                  </a:txBody>
                  <a:tcPr/>
                </a:tc>
                <a:tc>
                  <a:txBody>
                    <a:bodyPr/>
                    <a:lstStyle/>
                    <a:p>
                      <a:r>
                        <a:rPr lang="en-US" altLang="ja-JP" sz="2000" dirty="0">
                          <a:latin typeface="Times New Roman" panose="02020603050405020304" pitchFamily="18" charset="0"/>
                          <a:cs typeface="Times New Roman" panose="02020603050405020304" pitchFamily="18" charset="0"/>
                        </a:rPr>
                        <a:t>1 to 5 Questions were used from questionnaires by (Wright et al,2013: Xu et al., 2023). For example, items like “</a:t>
                      </a:r>
                      <a:r>
                        <a:rPr lang="en-US" altLang="ja-JP" sz="2000" dirty="0"/>
                        <a:t>Contribution to society is more meaningful than personal achievement”.</a:t>
                      </a:r>
                    </a:p>
                    <a:p>
                      <a:r>
                        <a:rPr kumimoji="1" lang="en-GB" altLang="ja-JP" sz="1800" kern="1200" dirty="0">
                          <a:solidFill>
                            <a:schemeClr val="dk1"/>
                          </a:solidFill>
                          <a:effectLst/>
                          <a:latin typeface="+mn-lt"/>
                          <a:ea typeface="+mn-ea"/>
                          <a:cs typeface="+mn-cs"/>
                        </a:rPr>
                        <a:t> </a:t>
                      </a:r>
                    </a:p>
                    <a:p>
                      <a:r>
                        <a:rPr kumimoji="1" lang="en-GB" altLang="ja-JP" sz="1800" kern="1200" dirty="0">
                          <a:solidFill>
                            <a:schemeClr val="dk1"/>
                          </a:solidFill>
                          <a:effectLst/>
                          <a:latin typeface="+mn-lt"/>
                          <a:ea typeface="+mn-ea"/>
                          <a:cs typeface="+mn-cs"/>
                        </a:rPr>
                        <a:t>Reliability test: Cronbach alpha was 0.836</a:t>
                      </a:r>
                      <a:endParaRPr lang="en-US" sz="20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vMerge="1">
                  <a:txBody>
                    <a:bodyPr/>
                    <a:lstStyle/>
                    <a:p>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82593214"/>
                  </a:ext>
                </a:extLst>
              </a:tr>
              <a:tr h="1182654">
                <a:tc>
                  <a:txBody>
                    <a:bodyPr/>
                    <a:lstStyle/>
                    <a:p>
                      <a:r>
                        <a:rPr lang="en-GB" sz="2000" dirty="0">
                          <a:latin typeface="Times New Roman" panose="02020603050405020304" pitchFamily="18" charset="0"/>
                          <a:cs typeface="Times New Roman" panose="02020603050405020304" pitchFamily="18" charset="0"/>
                        </a:rPr>
                        <a:t>Succession</a:t>
                      </a:r>
                      <a:r>
                        <a:rPr lang="en-US" sz="2000" dirty="0">
                          <a:latin typeface="Times New Roman" panose="02020603050405020304" pitchFamily="18" charset="0"/>
                          <a:cs typeface="Times New Roman" panose="02020603050405020304" pitchFamily="18" charset="0"/>
                        </a:rPr>
                        <a:t> Planning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dirty="0">
                          <a:latin typeface="Times New Roman" panose="02020603050405020304" pitchFamily="18" charset="0"/>
                          <a:cs typeface="Times New Roman" panose="02020603050405020304" pitchFamily="18" charset="0"/>
                        </a:rPr>
                        <a:t>1 to 4 Questions were developed to measure Succession Planning.</a:t>
                      </a:r>
                      <a:r>
                        <a:rPr lang="en-US" altLang="ja-JP" sz="2000" dirty="0"/>
                        <a:t> </a:t>
                      </a:r>
                      <a:r>
                        <a:rPr lang="en-US" altLang="ja-JP" sz="2000" dirty="0">
                          <a:latin typeface="Times New Roman" panose="02020603050405020304" pitchFamily="18" charset="0"/>
                          <a:cs typeface="Times New Roman" panose="02020603050405020304" pitchFamily="18" charset="0"/>
                        </a:rPr>
                        <a:t>Eg. Items like </a:t>
                      </a:r>
                      <a:r>
                        <a:rPr lang="en-US" altLang="ja-JP" sz="2000" dirty="0"/>
                        <a:t>“The people chosen as future leaders are qualified”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GB" altLang="ja-JP"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GB" altLang="ja-JP" sz="1800" kern="1200" dirty="0">
                          <a:solidFill>
                            <a:schemeClr val="dk1"/>
                          </a:solidFill>
                          <a:effectLst/>
                          <a:latin typeface="+mn-lt"/>
                          <a:ea typeface="+mn-ea"/>
                          <a:cs typeface="+mn-cs"/>
                        </a:rPr>
                        <a:t>Reliability test : Cronbach alpha was 0.880</a:t>
                      </a:r>
                      <a:endParaRPr lang="en-US" sz="2000" dirty="0">
                        <a:latin typeface="Times New Roman" panose="02020603050405020304" pitchFamily="18" charset="0"/>
                        <a:cs typeface="Times New Roman" panose="02020603050405020304" pitchFamily="18" charset="0"/>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11408325"/>
                  </a:ext>
                </a:extLst>
              </a:tr>
              <a:tr h="846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Control variables</a:t>
                      </a:r>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Age, Gender, Marital </a:t>
                      </a:r>
                      <a:r>
                        <a:rPr lang="en-GB" sz="2000" dirty="0">
                          <a:effectLst/>
                          <a:latin typeface="Times New Roman" panose="02020603050405020304" pitchFamily="18" charset="0"/>
                          <a:ea typeface="Times New Roman" panose="02020603050405020304" pitchFamily="18" charset="0"/>
                          <a:cs typeface="Times New Roman" panose="02020603050405020304" pitchFamily="18" charset="0"/>
                        </a:rPr>
                        <a:t>status, Education,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years of work in Public Service, salary grade, years worked in current organization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91439265"/>
                  </a:ext>
                </a:extLst>
              </a:tr>
            </a:tbl>
          </a:graphicData>
        </a:graphic>
      </p:graphicFrame>
      <p:sp>
        <p:nvSpPr>
          <p:cNvPr id="5" name="Google Shape;169;p16">
            <a:extLst>
              <a:ext uri="{FF2B5EF4-FFF2-40B4-BE49-F238E27FC236}">
                <a16:creationId xmlns:a16="http://schemas.microsoft.com/office/drawing/2014/main" id="{0DB62A2B-9851-89B4-9754-B8B472309C32}"/>
              </a:ext>
            </a:extLst>
          </p:cNvPr>
          <p:cNvSpPr txBox="1">
            <a:spLocks/>
          </p:cNvSpPr>
          <p:nvPr/>
        </p:nvSpPr>
        <p:spPr>
          <a:xfrm>
            <a:off x="10946222" y="-119797"/>
            <a:ext cx="1053990" cy="901877"/>
          </a:xfrm>
          <a:prstGeom prst="rect">
            <a:avLst/>
          </a:prstGeom>
        </p:spPr>
        <p:txBody>
          <a:bodyPr spcFirstLastPara="1" vert="horz" wrap="square" lIns="91425" tIns="91425" rIns="91425" bIns="91425" rtlCol="0" anchor="ctr" anchorCtr="0">
            <a:noAutofit/>
          </a:bodyP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0000000-1234-1234-1234-123412341234}" type="slidenum">
              <a:rPr lang="en" sz="2800" smtClean="0"/>
              <a:pPr algn="ctr"/>
              <a:t>14</a:t>
            </a:fld>
            <a:endParaRPr lang="en" sz="2800" dirty="0"/>
          </a:p>
        </p:txBody>
      </p:sp>
    </p:spTree>
    <p:extLst>
      <p:ext uri="{BB962C8B-B14F-4D97-AF65-F5344CB8AC3E}">
        <p14:creationId xmlns:p14="http://schemas.microsoft.com/office/powerpoint/2010/main" val="1220299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D760-D570-0541-A65D-9A6ACC02FC9F}"/>
              </a:ext>
            </a:extLst>
          </p:cNvPr>
          <p:cNvSpPr>
            <a:spLocks noGrp="1"/>
          </p:cNvSpPr>
          <p:nvPr>
            <p:ph type="title"/>
          </p:nvPr>
        </p:nvSpPr>
        <p:spPr>
          <a:xfrm>
            <a:off x="874607" y="620509"/>
            <a:ext cx="4380787" cy="1194179"/>
          </a:xfrm>
        </p:spPr>
        <p:txBody>
          <a:bodyPr>
            <a:normAutofit fontScale="90000"/>
          </a:bodyPr>
          <a:lstStyle/>
          <a:p>
            <a:r>
              <a:rPr lang="en-US" altLang="ja-JP" b="1" dirty="0">
                <a:latin typeface="Times New Roman" panose="02020603050405020304" pitchFamily="18" charset="0"/>
                <a:cs typeface="Times New Roman" panose="02020603050405020304" pitchFamily="18" charset="0"/>
              </a:rPr>
              <a:t>Regression result</a:t>
            </a:r>
            <a:r>
              <a:rPr lang="en-US" altLang="ja-JP" sz="4400" dirty="0"/>
              <a:t>:  </a:t>
            </a:r>
            <a:endParaRPr lang="en-GB" sz="4400" dirty="0"/>
          </a:p>
        </p:txBody>
      </p:sp>
      <p:sp>
        <p:nvSpPr>
          <p:cNvPr id="3" name="Content Placeholder 2">
            <a:extLst>
              <a:ext uri="{FF2B5EF4-FFF2-40B4-BE49-F238E27FC236}">
                <a16:creationId xmlns:a16="http://schemas.microsoft.com/office/drawing/2014/main" id="{502AA0D9-812E-E94E-B63D-656147A5F159}"/>
              </a:ext>
            </a:extLst>
          </p:cNvPr>
          <p:cNvSpPr>
            <a:spLocks noGrp="1"/>
          </p:cNvSpPr>
          <p:nvPr>
            <p:ph idx="1"/>
          </p:nvPr>
        </p:nvSpPr>
        <p:spPr>
          <a:xfrm>
            <a:off x="3445843" y="4312118"/>
            <a:ext cx="8136005" cy="3190352"/>
          </a:xfrm>
        </p:spPr>
        <p:txBody>
          <a:bodyPr>
            <a:normAutofit/>
          </a:bodyPr>
          <a:lstStyle/>
          <a:p>
            <a:pPr>
              <a:lnSpc>
                <a:spcPct val="200000"/>
              </a:lnSpc>
              <a:buFont typeface="Wingdings" panose="05000000000000000000" pitchFamily="2" charset="2"/>
              <a:buChar char="Ø"/>
            </a:pPr>
            <a:endParaRPr lang="en-US" altLang="ja-JP" dirty="0"/>
          </a:p>
          <a:p>
            <a:pPr algn="just">
              <a:lnSpc>
                <a:spcPct val="150000"/>
              </a:lnSpc>
            </a:pPr>
            <a:endParaRPr lang="en-US" dirty="0"/>
          </a:p>
          <a:p>
            <a:pPr algn="just">
              <a:lnSpc>
                <a:spcPct val="150000"/>
              </a:lnSpc>
            </a:pPr>
            <a:endParaRPr lang="en-US" dirty="0"/>
          </a:p>
          <a:p>
            <a:pPr marL="0" indent="0" algn="just">
              <a:lnSpc>
                <a:spcPct val="150000"/>
              </a:lnSpc>
              <a:buNone/>
            </a:pPr>
            <a:endParaRPr lang="en-GB" dirty="0"/>
          </a:p>
        </p:txBody>
      </p:sp>
      <p:sp>
        <p:nvSpPr>
          <p:cNvPr id="5" name="Google Shape;169;p16">
            <a:extLst>
              <a:ext uri="{FF2B5EF4-FFF2-40B4-BE49-F238E27FC236}">
                <a16:creationId xmlns:a16="http://schemas.microsoft.com/office/drawing/2014/main" id="{7590E66D-1202-2C40-AD31-2D7255127FF1}"/>
              </a:ext>
            </a:extLst>
          </p:cNvPr>
          <p:cNvSpPr txBox="1">
            <a:spLocks noGrp="1"/>
          </p:cNvSpPr>
          <p:nvPr>
            <p:ph type="sldNum" sz="quarter" idx="12"/>
          </p:nvPr>
        </p:nvSpPr>
        <p:spPr>
          <a:xfrm>
            <a:off x="10488534" y="620509"/>
            <a:ext cx="1053990" cy="90187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800"/>
              <a:t>15</a:t>
            </a:fld>
            <a:endParaRPr sz="2800" dirty="0"/>
          </a:p>
        </p:txBody>
      </p:sp>
      <p:pic>
        <p:nvPicPr>
          <p:cNvPr id="4" name="Picture 3">
            <a:extLst>
              <a:ext uri="{FF2B5EF4-FFF2-40B4-BE49-F238E27FC236}">
                <a16:creationId xmlns:a16="http://schemas.microsoft.com/office/drawing/2014/main" id="{44C52303-4DE3-DAE2-5772-F819B3D2491A}"/>
              </a:ext>
            </a:extLst>
          </p:cNvPr>
          <p:cNvPicPr>
            <a:picLocks noChangeAspect="1"/>
          </p:cNvPicPr>
          <p:nvPr/>
        </p:nvPicPr>
        <p:blipFill>
          <a:blip r:embed="rId3"/>
          <a:stretch>
            <a:fillRect/>
          </a:stretch>
        </p:blipFill>
        <p:spPr>
          <a:xfrm>
            <a:off x="1188407" y="1630670"/>
            <a:ext cx="9641305" cy="5227330"/>
          </a:xfrm>
          <a:prstGeom prst="rect">
            <a:avLst/>
          </a:prstGeom>
        </p:spPr>
      </p:pic>
    </p:spTree>
    <p:extLst>
      <p:ext uri="{BB962C8B-B14F-4D97-AF65-F5344CB8AC3E}">
        <p14:creationId xmlns:p14="http://schemas.microsoft.com/office/powerpoint/2010/main" val="815985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D760-D570-0541-A65D-9A6ACC02FC9F}"/>
              </a:ext>
            </a:extLst>
          </p:cNvPr>
          <p:cNvSpPr>
            <a:spLocks noGrp="1"/>
          </p:cNvSpPr>
          <p:nvPr>
            <p:ph type="title"/>
          </p:nvPr>
        </p:nvSpPr>
        <p:spPr>
          <a:xfrm>
            <a:off x="486155" y="477830"/>
            <a:ext cx="7027690" cy="1022197"/>
          </a:xfrm>
        </p:spPr>
        <p:txBody>
          <a:bodyPr>
            <a:normAutofit/>
          </a:bodyPr>
          <a:lstStyle/>
          <a:p>
            <a:r>
              <a:rPr lang="en-US" altLang="ja-JP" b="1" dirty="0">
                <a:latin typeface="Times New Roman" panose="02020603050405020304" pitchFamily="18" charset="0"/>
                <a:cs typeface="Times New Roman" panose="02020603050405020304" pitchFamily="18" charset="0"/>
              </a:rPr>
              <a:t>Regression result (cont’d)</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02AA0D9-812E-E94E-B63D-656147A5F159}"/>
              </a:ext>
            </a:extLst>
          </p:cNvPr>
          <p:cNvSpPr>
            <a:spLocks noGrp="1"/>
          </p:cNvSpPr>
          <p:nvPr>
            <p:ph idx="1"/>
          </p:nvPr>
        </p:nvSpPr>
        <p:spPr>
          <a:xfrm>
            <a:off x="3445843" y="4312118"/>
            <a:ext cx="8136005" cy="3190352"/>
          </a:xfrm>
        </p:spPr>
        <p:txBody>
          <a:bodyPr>
            <a:normAutofit/>
          </a:bodyPr>
          <a:lstStyle/>
          <a:p>
            <a:pPr>
              <a:lnSpc>
                <a:spcPct val="200000"/>
              </a:lnSpc>
              <a:buFont typeface="Wingdings" panose="05000000000000000000" pitchFamily="2" charset="2"/>
              <a:buChar char="Ø"/>
            </a:pPr>
            <a:endParaRPr lang="en-US" altLang="ja-JP" dirty="0"/>
          </a:p>
          <a:p>
            <a:pPr algn="just">
              <a:lnSpc>
                <a:spcPct val="150000"/>
              </a:lnSpc>
            </a:pPr>
            <a:endParaRPr lang="en-US" dirty="0"/>
          </a:p>
          <a:p>
            <a:pPr algn="just">
              <a:lnSpc>
                <a:spcPct val="150000"/>
              </a:lnSpc>
            </a:pPr>
            <a:endParaRPr lang="en-US" dirty="0"/>
          </a:p>
          <a:p>
            <a:pPr marL="0" indent="0" algn="just">
              <a:lnSpc>
                <a:spcPct val="150000"/>
              </a:lnSpc>
              <a:buNone/>
            </a:pPr>
            <a:endParaRPr lang="en-GB" dirty="0"/>
          </a:p>
        </p:txBody>
      </p:sp>
      <p:graphicFrame>
        <p:nvGraphicFramePr>
          <p:cNvPr id="5" name="Table 4">
            <a:extLst>
              <a:ext uri="{FF2B5EF4-FFF2-40B4-BE49-F238E27FC236}">
                <a16:creationId xmlns:a16="http://schemas.microsoft.com/office/drawing/2014/main" id="{EA984520-355B-6288-8F86-44FAB3D0DF8C}"/>
              </a:ext>
            </a:extLst>
          </p:cNvPr>
          <p:cNvGraphicFramePr>
            <a:graphicFrameLocks noGrp="1"/>
          </p:cNvGraphicFramePr>
          <p:nvPr>
            <p:extLst>
              <p:ext uri="{D42A27DB-BD31-4B8C-83A1-F6EECF244321}">
                <p14:modId xmlns:p14="http://schemas.microsoft.com/office/powerpoint/2010/main" val="3006109681"/>
              </p:ext>
            </p:extLst>
          </p:nvPr>
        </p:nvGraphicFramePr>
        <p:xfrm>
          <a:off x="1280160" y="1917510"/>
          <a:ext cx="9856271" cy="4145280"/>
        </p:xfrm>
        <a:graphic>
          <a:graphicData uri="http://schemas.openxmlformats.org/drawingml/2006/table">
            <a:tbl>
              <a:tblPr/>
              <a:tblGrid>
                <a:gridCol w="3148835">
                  <a:extLst>
                    <a:ext uri="{9D8B030D-6E8A-4147-A177-3AD203B41FA5}">
                      <a16:colId xmlns:a16="http://schemas.microsoft.com/office/drawing/2014/main" val="3669781559"/>
                    </a:ext>
                  </a:extLst>
                </a:gridCol>
                <a:gridCol w="343375">
                  <a:extLst>
                    <a:ext uri="{9D8B030D-6E8A-4147-A177-3AD203B41FA5}">
                      <a16:colId xmlns:a16="http://schemas.microsoft.com/office/drawing/2014/main" val="705840224"/>
                    </a:ext>
                  </a:extLst>
                </a:gridCol>
                <a:gridCol w="343375">
                  <a:extLst>
                    <a:ext uri="{9D8B030D-6E8A-4147-A177-3AD203B41FA5}">
                      <a16:colId xmlns:a16="http://schemas.microsoft.com/office/drawing/2014/main" val="3416132256"/>
                    </a:ext>
                  </a:extLst>
                </a:gridCol>
                <a:gridCol w="1051424">
                  <a:extLst>
                    <a:ext uri="{9D8B030D-6E8A-4147-A177-3AD203B41FA5}">
                      <a16:colId xmlns:a16="http://schemas.microsoft.com/office/drawing/2014/main" val="69536839"/>
                    </a:ext>
                  </a:extLst>
                </a:gridCol>
                <a:gridCol w="343375">
                  <a:extLst>
                    <a:ext uri="{9D8B030D-6E8A-4147-A177-3AD203B41FA5}">
                      <a16:colId xmlns:a16="http://schemas.microsoft.com/office/drawing/2014/main" val="4241734100"/>
                    </a:ext>
                  </a:extLst>
                </a:gridCol>
                <a:gridCol w="343375">
                  <a:extLst>
                    <a:ext uri="{9D8B030D-6E8A-4147-A177-3AD203B41FA5}">
                      <a16:colId xmlns:a16="http://schemas.microsoft.com/office/drawing/2014/main" val="1219560746"/>
                    </a:ext>
                  </a:extLst>
                </a:gridCol>
                <a:gridCol w="1112555">
                  <a:extLst>
                    <a:ext uri="{9D8B030D-6E8A-4147-A177-3AD203B41FA5}">
                      <a16:colId xmlns:a16="http://schemas.microsoft.com/office/drawing/2014/main" val="1753376215"/>
                    </a:ext>
                  </a:extLst>
                </a:gridCol>
                <a:gridCol w="343375">
                  <a:extLst>
                    <a:ext uri="{9D8B030D-6E8A-4147-A177-3AD203B41FA5}">
                      <a16:colId xmlns:a16="http://schemas.microsoft.com/office/drawing/2014/main" val="1561570453"/>
                    </a:ext>
                  </a:extLst>
                </a:gridCol>
                <a:gridCol w="343375">
                  <a:extLst>
                    <a:ext uri="{9D8B030D-6E8A-4147-A177-3AD203B41FA5}">
                      <a16:colId xmlns:a16="http://schemas.microsoft.com/office/drawing/2014/main" val="4052854261"/>
                    </a:ext>
                  </a:extLst>
                </a:gridCol>
                <a:gridCol w="1483403">
                  <a:extLst>
                    <a:ext uri="{9D8B030D-6E8A-4147-A177-3AD203B41FA5}">
                      <a16:colId xmlns:a16="http://schemas.microsoft.com/office/drawing/2014/main" val="3043065571"/>
                    </a:ext>
                  </a:extLst>
                </a:gridCol>
                <a:gridCol w="999804">
                  <a:extLst>
                    <a:ext uri="{9D8B030D-6E8A-4147-A177-3AD203B41FA5}">
                      <a16:colId xmlns:a16="http://schemas.microsoft.com/office/drawing/2014/main" val="3133468711"/>
                    </a:ext>
                  </a:extLst>
                </a:gridCol>
              </a:tblGrid>
              <a:tr h="440069">
                <a:tc>
                  <a:txBody>
                    <a:bodyPr/>
                    <a:lstStyle/>
                    <a:p>
                      <a:pPr algn="just"/>
                      <a:r>
                        <a:rPr lang="en-US" sz="1600" kern="100" dirty="0">
                          <a:effectLst/>
                          <a:latin typeface="Garamond" panose="02020404030301010803" pitchFamily="18" charset="0"/>
                          <a:ea typeface="游明朝" panose="02020400000000000000" pitchFamily="18" charset="-128"/>
                          <a:cs typeface="Times New Roman" panose="02020603050405020304" pitchFamily="18" charset="0"/>
                        </a:rPr>
                        <a:t>Public Service Motivation</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 Coef.</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 St.Err.</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 t-value</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 p-value</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 [95% Conf</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 Interval]</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 Sig</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0404025"/>
                  </a:ext>
                </a:extLst>
              </a:tr>
              <a:tr h="220034">
                <a:tc>
                  <a:txBody>
                    <a:bodyPr/>
                    <a:lstStyle/>
                    <a:p>
                      <a:pPr algn="just"/>
                      <a:r>
                        <a:rPr lang="en-US" sz="1600" kern="100" dirty="0">
                          <a:effectLst/>
                          <a:latin typeface="Garamond" panose="02020404030301010803" pitchFamily="18" charset="0"/>
                          <a:ea typeface="游明朝" panose="02020400000000000000" pitchFamily="18" charset="-128"/>
                          <a:cs typeface="Times New Roman" panose="02020603050405020304" pitchFamily="18" charset="0"/>
                        </a:rPr>
                        <a:t>Succession Planning</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w="12700" cap="flat" cmpd="sng" algn="ctr">
                      <a:solidFill>
                        <a:srgbClr val="000000"/>
                      </a:solidFill>
                      <a:prstDash val="solid"/>
                      <a:round/>
                      <a:headEnd type="none" w="med" len="med"/>
                      <a:tailEnd type="none" w="med" len="med"/>
                    </a:lnT>
                    <a:lnB>
                      <a:noFill/>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.455</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.057</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w="12700" cap="flat" cmpd="sng" algn="ctr">
                      <a:solidFill>
                        <a:srgbClr val="000000"/>
                      </a:solidFill>
                      <a:prstDash val="solid"/>
                      <a:round/>
                      <a:headEnd type="none" w="med" len="med"/>
                      <a:tailEnd type="none" w="med" len="med"/>
                    </a:lnT>
                    <a:lnB>
                      <a:noFill/>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7.97</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0.00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w="12700" cap="flat" cmpd="sng" algn="ctr">
                      <a:solidFill>
                        <a:srgbClr val="000000"/>
                      </a:solidFill>
                      <a:prstDash val="solid"/>
                      <a:round/>
                      <a:headEnd type="none" w="med" len="med"/>
                      <a:tailEnd type="none" w="med" len="med"/>
                    </a:lnT>
                    <a:lnB>
                      <a:noFill/>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.342</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.567</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68562893"/>
                  </a:ext>
                </a:extLst>
              </a:tr>
              <a:tr h="237814">
                <a:tc>
                  <a:txBody>
                    <a:bodyPr/>
                    <a:lstStyle/>
                    <a:p>
                      <a:pPr algn="just"/>
                      <a:r>
                        <a:rPr lang="en-US" sz="1600" kern="100" dirty="0">
                          <a:effectLst/>
                          <a:latin typeface="Garamond" panose="02020404030301010803" pitchFamily="18" charset="0"/>
                          <a:ea typeface="游明朝" panose="02020400000000000000" pitchFamily="18" charset="-128"/>
                          <a:cs typeface="Times New Roman" panose="02020603050405020304" pitchFamily="18" charset="0"/>
                        </a:rPr>
                        <a:t>Age</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-.011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.017</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-0.64</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.525</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-.044</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.023</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extLst>
                  <a:ext uri="{0D108BD9-81ED-4DB2-BD59-A6C34878D82A}">
                    <a16:rowId xmlns:a16="http://schemas.microsoft.com/office/drawing/2014/main" val="3259609284"/>
                  </a:ext>
                </a:extLst>
              </a:tr>
              <a:tr h="237814">
                <a:tc>
                  <a:txBody>
                    <a:bodyPr/>
                    <a:lstStyle/>
                    <a:p>
                      <a:pPr algn="just"/>
                      <a:r>
                        <a:rPr lang="en-US" sz="1600" kern="100" dirty="0">
                          <a:effectLst/>
                          <a:latin typeface="Garamond" panose="02020404030301010803" pitchFamily="18" charset="0"/>
                          <a:ea typeface="游明朝" panose="02020400000000000000" pitchFamily="18" charset="-128"/>
                          <a:cs typeface="Times New Roman" panose="02020603050405020304" pitchFamily="18" charset="0"/>
                        </a:rPr>
                        <a:t>Gender</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.153</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.181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0.85</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.398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-.204</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.511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extLst>
                  <a:ext uri="{0D108BD9-81ED-4DB2-BD59-A6C34878D82A}">
                    <a16:rowId xmlns:a16="http://schemas.microsoft.com/office/drawing/2014/main" val="2982846887"/>
                  </a:ext>
                </a:extLst>
              </a:tr>
              <a:tr h="237814">
                <a:tc>
                  <a:txBody>
                    <a:bodyPr/>
                    <a:lstStyle/>
                    <a:p>
                      <a:pPr algn="just"/>
                      <a:r>
                        <a:rPr lang="en-US" sz="1600" kern="100" dirty="0">
                          <a:effectLst/>
                          <a:latin typeface="Garamond" panose="02020404030301010803" pitchFamily="18" charset="0"/>
                          <a:ea typeface="游明朝" panose="02020400000000000000" pitchFamily="18" charset="-128"/>
                          <a:cs typeface="Times New Roman" panose="02020603050405020304" pitchFamily="18" charset="0"/>
                        </a:rPr>
                        <a:t>Marital</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-.17</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.197</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-0.87</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.388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-.559</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.218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extLst>
                  <a:ext uri="{0D108BD9-81ED-4DB2-BD59-A6C34878D82A}">
                    <a16:rowId xmlns:a16="http://schemas.microsoft.com/office/drawing/2014/main" val="2056697797"/>
                  </a:ext>
                </a:extLst>
              </a:tr>
              <a:tr h="237814">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Education</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-.081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.126</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-0.65</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.52</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-.329</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.167</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extLst>
                  <a:ext uri="{0D108BD9-81ED-4DB2-BD59-A6C34878D82A}">
                    <a16:rowId xmlns:a16="http://schemas.microsoft.com/office/drawing/2014/main" val="579525639"/>
                  </a:ext>
                </a:extLst>
              </a:tr>
              <a:tr h="237814">
                <a:tc>
                  <a:txBody>
                    <a:bodyPr/>
                    <a:lstStyle/>
                    <a:p>
                      <a:pPr algn="just"/>
                      <a:r>
                        <a:rPr lang="en-US" sz="1600" kern="100" dirty="0">
                          <a:effectLst/>
                          <a:latin typeface="Garamond" panose="02020404030301010803" pitchFamily="18" charset="0"/>
                          <a:ea typeface="游明朝" panose="02020400000000000000" pitchFamily="18" charset="-128"/>
                          <a:cs typeface="Times New Roman" panose="02020603050405020304" pitchFamily="18" charset="0"/>
                        </a:rPr>
                        <a:t>Tenure</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.018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.016</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1.18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.24</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-.012</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.049</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extLst>
                  <a:ext uri="{0D108BD9-81ED-4DB2-BD59-A6C34878D82A}">
                    <a16:rowId xmlns:a16="http://schemas.microsoft.com/office/drawing/2014/main" val="3408843096"/>
                  </a:ext>
                </a:extLst>
              </a:tr>
              <a:tr h="237814">
                <a:tc>
                  <a:txBody>
                    <a:bodyPr/>
                    <a:lstStyle/>
                    <a:p>
                      <a:pPr algn="just"/>
                      <a:r>
                        <a:rPr lang="en-US" sz="1600" kern="100" dirty="0">
                          <a:effectLst/>
                          <a:latin typeface="Garamond" panose="02020404030301010803" pitchFamily="18" charset="0"/>
                          <a:ea typeface="游明朝" panose="02020400000000000000" pitchFamily="18" charset="-128"/>
                          <a:cs typeface="Times New Roman" panose="02020603050405020304" pitchFamily="18" charset="0"/>
                        </a:rPr>
                        <a:t>Salary grade</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.048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.048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0.99</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.323</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-.047</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.143</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extLst>
                  <a:ext uri="{0D108BD9-81ED-4DB2-BD59-A6C34878D82A}">
                    <a16:rowId xmlns:a16="http://schemas.microsoft.com/office/drawing/2014/main" val="837443641"/>
                  </a:ext>
                </a:extLst>
              </a:tr>
              <a:tr h="237814">
                <a:tc>
                  <a:txBody>
                    <a:bodyPr/>
                    <a:lstStyle/>
                    <a:p>
                      <a:pPr algn="just"/>
                      <a:r>
                        <a:rPr lang="en-US" sz="1600" kern="100" dirty="0">
                          <a:effectLst/>
                          <a:latin typeface="Garamond" panose="02020404030301010803" pitchFamily="18" charset="0"/>
                          <a:ea typeface="游明朝" panose="02020400000000000000" pitchFamily="18" charset="-128"/>
                          <a:cs typeface="Times New Roman" panose="02020603050405020304" pitchFamily="18" charset="0"/>
                        </a:rPr>
                        <a:t>Years in current organization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.011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.022</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0.51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.608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-.032</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.054</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extLst>
                  <a:ext uri="{0D108BD9-81ED-4DB2-BD59-A6C34878D82A}">
                    <a16:rowId xmlns:a16="http://schemas.microsoft.com/office/drawing/2014/main" val="376376843"/>
                  </a:ext>
                </a:extLst>
              </a:tr>
              <a:tr h="237814">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Constant</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gridSpan="2">
                  <a:txBody>
                    <a:bodyPr/>
                    <a:lstStyle/>
                    <a:p>
                      <a:pPr algn="just"/>
                      <a:r>
                        <a:rPr lang="en-US" sz="1600" kern="100" dirty="0">
                          <a:effectLst/>
                          <a:latin typeface="Garamond" panose="02020404030301010803" pitchFamily="18" charset="0"/>
                          <a:ea typeface="游明朝" panose="02020400000000000000" pitchFamily="18" charset="-128"/>
                          <a:cs typeface="Times New Roman" panose="02020603050405020304" pitchFamily="18" charset="0"/>
                        </a:rPr>
                        <a:t>3.039</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.797</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3.81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1.466</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4.613</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extLst>
                  <a:ext uri="{0D108BD9-81ED-4DB2-BD59-A6C34878D82A}">
                    <a16:rowId xmlns:a16="http://schemas.microsoft.com/office/drawing/2014/main" val="1362238771"/>
                  </a:ext>
                </a:extLst>
              </a:tr>
              <a:tr h="220034">
                <a:tc gridSpan="11">
                  <a:txBody>
                    <a:bodyPr/>
                    <a:lstStyle/>
                    <a:p>
                      <a:pPr algn="just"/>
                      <a:r>
                        <a:rPr lang="en-US" sz="1600" kern="100" dirty="0">
                          <a:effectLst/>
                          <a:latin typeface="Garamond" panose="02020404030301010803" pitchFamily="18" charset="0"/>
                          <a:ea typeface="游明朝" panose="02020400000000000000" pitchFamily="18" charset="-128"/>
                          <a:cs typeface="Times New Roman" panose="02020603050405020304" pitchFamily="18" charset="0"/>
                        </a:rPr>
                        <a:t>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26645661"/>
                  </a:ext>
                </a:extLst>
              </a:tr>
              <a:tr h="220034">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Mean dependent var</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gridSpan="3">
                  <a:txBody>
                    <a:bodyPr/>
                    <a:lstStyle/>
                    <a:p>
                      <a:pPr algn="just"/>
                      <a:r>
                        <a:rPr lang="en-US" sz="1600" kern="100" dirty="0">
                          <a:effectLst/>
                          <a:latin typeface="Garamond" panose="02020404030301010803" pitchFamily="18" charset="0"/>
                          <a:ea typeface="游明朝" panose="02020400000000000000" pitchFamily="18" charset="-128"/>
                          <a:cs typeface="Times New Roman" panose="02020603050405020304" pitchFamily="18" charset="0"/>
                        </a:rPr>
                        <a:t>5.422</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gridSpan="3">
                  <a:txBody>
                    <a:bodyPr/>
                    <a:lstStyle/>
                    <a:p>
                      <a:pPr algn="just"/>
                      <a:r>
                        <a:rPr lang="en-US" sz="1600" kern="100" dirty="0">
                          <a:effectLst/>
                          <a:latin typeface="Garamond" panose="02020404030301010803" pitchFamily="18" charset="0"/>
                          <a:ea typeface="游明朝" panose="02020400000000000000" pitchFamily="18" charset="-128"/>
                          <a:cs typeface="Times New Roman" panose="02020603050405020304" pitchFamily="18" charset="0"/>
                        </a:rPr>
                        <a:t>SD dependent var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tc gridSpan="3">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1.361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10248705"/>
                  </a:ext>
                </a:extLst>
              </a:tr>
              <a:tr h="220034">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R-squared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gridSpan="3">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0.304</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gridSpan="3">
                  <a:txBody>
                    <a:bodyPr/>
                    <a:lstStyle/>
                    <a:p>
                      <a:pPr algn="just"/>
                      <a:r>
                        <a:rPr lang="en-US" sz="1600" kern="100" dirty="0">
                          <a:effectLst/>
                          <a:latin typeface="Garamond" panose="02020404030301010803" pitchFamily="18" charset="0"/>
                          <a:ea typeface="游明朝" panose="02020400000000000000" pitchFamily="18" charset="-128"/>
                          <a:cs typeface="Times New Roman" panose="02020603050405020304" pitchFamily="18" charset="0"/>
                        </a:rPr>
                        <a:t>Number of </a:t>
                      </a:r>
                      <a:r>
                        <a:rPr lang="en-US" sz="1600" kern="100" dirty="0" err="1">
                          <a:effectLst/>
                          <a:latin typeface="Garamond" panose="02020404030301010803" pitchFamily="18" charset="0"/>
                          <a:ea typeface="游明朝" panose="02020400000000000000" pitchFamily="18" charset="-128"/>
                          <a:cs typeface="Times New Roman" panose="02020603050405020304" pitchFamily="18" charset="0"/>
                        </a:rPr>
                        <a:t>obs</a:t>
                      </a:r>
                      <a:r>
                        <a:rPr lang="en-US" sz="1600" kern="100" dirty="0">
                          <a:effectLst/>
                          <a:latin typeface="Garamond" panose="02020404030301010803" pitchFamily="18" charset="0"/>
                          <a:ea typeface="游明朝" panose="02020400000000000000" pitchFamily="18" charset="-128"/>
                          <a:cs typeface="Times New Roman" panose="02020603050405020304" pitchFamily="18" charset="0"/>
                        </a:rPr>
                        <a:t>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gridSpan="3">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179</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77305513"/>
                  </a:ext>
                </a:extLst>
              </a:tr>
              <a:tr h="220034">
                <a:tc gridSpan="2">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F-test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gridSpan="3">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9.289</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gridSpan="3">
                  <a:txBody>
                    <a:bodyPr/>
                    <a:lstStyle/>
                    <a:p>
                      <a:pPr algn="just"/>
                      <a:r>
                        <a:rPr lang="en-US" sz="1600" kern="100" dirty="0">
                          <a:effectLst/>
                          <a:latin typeface="Garamond" panose="02020404030301010803" pitchFamily="18" charset="0"/>
                          <a:ea typeface="游明朝" panose="02020400000000000000" pitchFamily="18" charset="-128"/>
                          <a:cs typeface="Times New Roman" panose="02020603050405020304" pitchFamily="18" charset="0"/>
                        </a:rPr>
                        <a:t>Prob &gt; F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tc gridSpan="3">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0.000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a:noFill/>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18166715"/>
                  </a:ext>
                </a:extLst>
              </a:tr>
              <a:tr h="220034">
                <a:tc gridSpan="2">
                  <a:txBody>
                    <a:bodyPr/>
                    <a:lstStyle/>
                    <a:p>
                      <a:pPr algn="just"/>
                      <a:r>
                        <a:rPr lang="en-US" sz="1600" kern="100" dirty="0">
                          <a:effectLst/>
                          <a:latin typeface="Garamond" panose="02020404030301010803" pitchFamily="18" charset="0"/>
                          <a:ea typeface="游明朝" panose="02020400000000000000" pitchFamily="18" charset="-128"/>
                          <a:cs typeface="Times New Roman" panose="02020603050405020304" pitchFamily="18" charset="0"/>
                        </a:rPr>
                        <a:t>Akaike crit. (AIC)</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gridSpan="3">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570.512</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gridSpan="3">
                  <a:txBody>
                    <a:bodyPr/>
                    <a:lstStyle/>
                    <a:p>
                      <a:pPr algn="just"/>
                      <a:r>
                        <a:rPr lang="en-US" sz="1600" kern="100">
                          <a:effectLst/>
                          <a:latin typeface="Garamond" panose="02020404030301010803" pitchFamily="18" charset="0"/>
                          <a:ea typeface="游明朝" panose="02020400000000000000" pitchFamily="18" charset="-128"/>
                          <a:cs typeface="Times New Roman" panose="02020603050405020304" pitchFamily="18" charset="0"/>
                        </a:rPr>
                        <a:t>Bayesian crit. (BIC)</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gridSpan="3">
                  <a:txBody>
                    <a:bodyPr/>
                    <a:lstStyle/>
                    <a:p>
                      <a:pPr algn="just"/>
                      <a:r>
                        <a:rPr lang="en-US" sz="1600" kern="100" dirty="0">
                          <a:effectLst/>
                          <a:latin typeface="Garamond" panose="02020404030301010803" pitchFamily="18" charset="0"/>
                          <a:ea typeface="游明朝" panose="02020400000000000000" pitchFamily="18" charset="-128"/>
                          <a:cs typeface="Times New Roman" panose="02020603050405020304" pitchFamily="18" charset="0"/>
                        </a:rPr>
                        <a:t>599.198</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21858880"/>
                  </a:ext>
                </a:extLst>
              </a:tr>
              <a:tr h="55009">
                <a:tc gridSpan="11">
                  <a:txBody>
                    <a:bodyPr/>
                    <a:lstStyle/>
                    <a:p>
                      <a:pPr algn="just"/>
                      <a:r>
                        <a:rPr lang="en-US" sz="1600" i="1" kern="100" dirty="0">
                          <a:effectLst/>
                          <a:latin typeface="Garamond" panose="02020404030301010803" pitchFamily="18" charset="0"/>
                          <a:ea typeface="游明朝" panose="02020400000000000000" pitchFamily="18" charset="-128"/>
                          <a:cs typeface="Times New Roman" panose="02020603050405020304" pitchFamily="18" charset="0"/>
                        </a:rPr>
                        <a:t>*** p&lt;.01, ** p&lt;.05, * p&lt;.1</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4557" marR="2455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04117792"/>
                  </a:ext>
                </a:extLst>
              </a:tr>
            </a:tbl>
          </a:graphicData>
        </a:graphic>
      </p:graphicFrame>
      <p:sp>
        <p:nvSpPr>
          <p:cNvPr id="6" name="Google Shape;169;p16">
            <a:extLst>
              <a:ext uri="{FF2B5EF4-FFF2-40B4-BE49-F238E27FC236}">
                <a16:creationId xmlns:a16="http://schemas.microsoft.com/office/drawing/2014/main" id="{11DA2A56-6BA3-69E2-9070-521A4318751D}"/>
              </a:ext>
            </a:extLst>
          </p:cNvPr>
          <p:cNvSpPr txBox="1">
            <a:spLocks noGrp="1"/>
          </p:cNvSpPr>
          <p:nvPr>
            <p:ph type="sldNum" sz="quarter" idx="12"/>
          </p:nvPr>
        </p:nvSpPr>
        <p:spPr>
          <a:xfrm>
            <a:off x="10488534" y="620509"/>
            <a:ext cx="1053990" cy="90187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800"/>
              <a:t>16</a:t>
            </a:fld>
            <a:endParaRPr sz="2800" dirty="0"/>
          </a:p>
        </p:txBody>
      </p:sp>
    </p:spTree>
    <p:extLst>
      <p:ext uri="{BB962C8B-B14F-4D97-AF65-F5344CB8AC3E}">
        <p14:creationId xmlns:p14="http://schemas.microsoft.com/office/powerpoint/2010/main" val="3312584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D760-D570-0541-A65D-9A6ACC02FC9F}"/>
              </a:ext>
            </a:extLst>
          </p:cNvPr>
          <p:cNvSpPr>
            <a:spLocks noGrp="1"/>
          </p:cNvSpPr>
          <p:nvPr>
            <p:ph type="title"/>
          </p:nvPr>
        </p:nvSpPr>
        <p:spPr>
          <a:xfrm>
            <a:off x="4078839" y="776848"/>
            <a:ext cx="3678256" cy="662707"/>
          </a:xfrm>
        </p:spPr>
        <p:txBody>
          <a:bodyPr>
            <a:normAutofit fontScale="90000"/>
          </a:bodyPr>
          <a:lstStyle/>
          <a:p>
            <a:r>
              <a:rPr lang="en-GB" sz="4400" b="1" dirty="0">
                <a:latin typeface="Times New Roman" panose="02020603050405020304" pitchFamily="18" charset="0"/>
                <a:cs typeface="Times New Roman" panose="02020603050405020304" pitchFamily="18" charset="0"/>
              </a:rPr>
              <a:t>Interpretations</a:t>
            </a:r>
            <a:r>
              <a:rPr lang="en-GB" sz="4400"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502AA0D9-812E-E94E-B63D-656147A5F159}"/>
              </a:ext>
            </a:extLst>
          </p:cNvPr>
          <p:cNvSpPr>
            <a:spLocks noGrp="1"/>
          </p:cNvSpPr>
          <p:nvPr>
            <p:ph idx="1"/>
          </p:nvPr>
        </p:nvSpPr>
        <p:spPr>
          <a:xfrm>
            <a:off x="712268" y="2465798"/>
            <a:ext cx="10722869" cy="3914455"/>
          </a:xfrm>
        </p:spPr>
        <p:txBody>
          <a:bodyPr>
            <a:normAutofit fontScale="62500" lnSpcReduction="20000"/>
          </a:bodyPr>
          <a:lstStyle/>
          <a:p>
            <a:pPr algn="just">
              <a:lnSpc>
                <a:spcPct val="150000"/>
              </a:lnSpc>
              <a:buFont typeface="Wingdings" panose="05000000000000000000" pitchFamily="2" charset="2"/>
              <a:buChar char="Ø"/>
            </a:pPr>
            <a:r>
              <a:rPr lang="en-US" altLang="ja-JP" sz="3200" dirty="0">
                <a:latin typeface="Times New Roman" panose="02020603050405020304" pitchFamily="18" charset="0"/>
                <a:cs typeface="Times New Roman" panose="02020603050405020304" pitchFamily="18" charset="0"/>
              </a:rPr>
              <a:t>The result showed that succession planning has a </a:t>
            </a:r>
            <a:r>
              <a:rPr lang="en-US" altLang="ja-JP" sz="3200" b="1" dirty="0">
                <a:latin typeface="Times New Roman" panose="02020603050405020304" pitchFamily="18" charset="0"/>
                <a:cs typeface="Times New Roman" panose="02020603050405020304" pitchFamily="18" charset="0"/>
              </a:rPr>
              <a:t>positive relationship (0.656) </a:t>
            </a:r>
            <a:r>
              <a:rPr lang="en-US" altLang="ja-JP" sz="3200" dirty="0">
                <a:latin typeface="Times New Roman" panose="02020603050405020304" pitchFamily="18" charset="0"/>
                <a:cs typeface="Times New Roman" panose="02020603050405020304" pitchFamily="18" charset="0"/>
              </a:rPr>
              <a:t>with job satisfaction and is </a:t>
            </a:r>
            <a:r>
              <a:rPr lang="en-US" altLang="ja-JP" sz="3200" b="1" dirty="0">
                <a:latin typeface="Times New Roman" panose="02020603050405020304" pitchFamily="18" charset="0"/>
                <a:cs typeface="Times New Roman" panose="02020603050405020304" pitchFamily="18" charset="0"/>
              </a:rPr>
              <a:t>statistically significant </a:t>
            </a:r>
            <a:r>
              <a:rPr lang="en-US" altLang="ja-JP" sz="3200" dirty="0">
                <a:latin typeface="Times New Roman" panose="02020603050405020304" pitchFamily="18" charset="0"/>
                <a:cs typeface="Times New Roman" panose="02020603050405020304" pitchFamily="18" charset="0"/>
              </a:rPr>
              <a:t>at a </a:t>
            </a:r>
            <a:r>
              <a:rPr lang="en-US" altLang="ja-JP" sz="3200" b="1" dirty="0">
                <a:latin typeface="Times New Roman" panose="02020603050405020304" pitchFamily="18" charset="0"/>
                <a:cs typeface="Times New Roman" panose="02020603050405020304" pitchFamily="18" charset="0"/>
              </a:rPr>
              <a:t>1 percent level</a:t>
            </a:r>
            <a:r>
              <a:rPr lang="en-US" altLang="ja-JP" sz="3200" dirty="0">
                <a:latin typeface="Times New Roman" panose="02020603050405020304" pitchFamily="18" charset="0"/>
                <a:cs typeface="Times New Roman" panose="02020603050405020304" pitchFamily="18" charset="0"/>
              </a:rPr>
              <a:t>.</a:t>
            </a:r>
            <a:r>
              <a:rPr lang="en-US" altLang="ja-JP" sz="3200" dirty="0">
                <a:latin typeface="Times New Roman" panose="02020603050405020304" pitchFamily="18" charset="0"/>
                <a:ea typeface="游明朝" panose="02020400000000000000" pitchFamily="18" charset="-128"/>
                <a:cs typeface="Times New Roman" panose="02020603050405020304" pitchFamily="18" charset="0"/>
              </a:rPr>
              <a:t> T</a:t>
            </a:r>
            <a:r>
              <a:rPr lang="en-US" altLang="ja-JP" sz="3200" dirty="0">
                <a:effectLst/>
                <a:latin typeface="Times New Roman" panose="02020603050405020304" pitchFamily="18" charset="0"/>
                <a:ea typeface="游明朝" panose="02020400000000000000" pitchFamily="18" charset="-128"/>
                <a:cs typeface="Times New Roman" panose="02020603050405020304" pitchFamily="18" charset="0"/>
              </a:rPr>
              <a:t>hat is , with all other factors held constant, Job satisfaction is predicted to increase by 0.656 units for organizations that practice succession planning. Thus, </a:t>
            </a:r>
            <a:r>
              <a:rPr lang="en-US" altLang="ja-JP" sz="3200" b="1" dirty="0">
                <a:effectLst/>
                <a:latin typeface="Times New Roman" panose="02020603050405020304" pitchFamily="18" charset="0"/>
                <a:ea typeface="Times New Roman" panose="02020603050405020304" pitchFamily="18" charset="0"/>
                <a:cs typeface="Times New Roman" panose="02020603050405020304" pitchFamily="18" charset="0"/>
              </a:rPr>
              <a:t>Hypothesis 1 </a:t>
            </a:r>
            <a:r>
              <a:rPr lang="en-US" altLang="ja-JP" sz="3200" dirty="0">
                <a:effectLst/>
                <a:latin typeface="Times New Roman" panose="02020603050405020304" pitchFamily="18" charset="0"/>
                <a:ea typeface="Times New Roman" panose="02020603050405020304" pitchFamily="18" charset="0"/>
                <a:cs typeface="Times New Roman" panose="02020603050405020304" pitchFamily="18" charset="0"/>
              </a:rPr>
              <a:t>is supported</a:t>
            </a:r>
            <a:r>
              <a:rPr lang="en-US" altLang="ja-JP"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just">
              <a:lnSpc>
                <a:spcPct val="150000"/>
              </a:lnSpc>
              <a:buNone/>
            </a:pPr>
            <a:endParaRPr lang="en-US" altLang="ja-JP" sz="24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n-US" altLang="ja-JP" sz="3200" dirty="0">
                <a:latin typeface="Times New Roman" panose="02020603050405020304" pitchFamily="18" charset="0"/>
                <a:cs typeface="Times New Roman" panose="02020603050405020304" pitchFamily="18" charset="0"/>
              </a:rPr>
              <a:t>The result showed that succession planning has a </a:t>
            </a:r>
            <a:r>
              <a:rPr lang="en-US" altLang="ja-JP" sz="3200" b="1" dirty="0">
                <a:latin typeface="Times New Roman" panose="02020603050405020304" pitchFamily="18" charset="0"/>
                <a:cs typeface="Times New Roman" panose="02020603050405020304" pitchFamily="18" charset="0"/>
              </a:rPr>
              <a:t>positive relationship (0.455) </a:t>
            </a:r>
            <a:r>
              <a:rPr lang="en-US" altLang="ja-JP" sz="3200" dirty="0">
                <a:latin typeface="Times New Roman" panose="02020603050405020304" pitchFamily="18" charset="0"/>
                <a:cs typeface="Times New Roman" panose="02020603050405020304" pitchFamily="18" charset="0"/>
              </a:rPr>
              <a:t>with public service motivation, which is </a:t>
            </a:r>
            <a:r>
              <a:rPr lang="en-US" altLang="ja-JP" sz="3200" b="1" dirty="0">
                <a:latin typeface="Times New Roman" panose="02020603050405020304" pitchFamily="18" charset="0"/>
                <a:cs typeface="Times New Roman" panose="02020603050405020304" pitchFamily="18" charset="0"/>
              </a:rPr>
              <a:t>statistically significant </a:t>
            </a:r>
            <a:r>
              <a:rPr lang="en-US" altLang="ja-JP" sz="3200" dirty="0">
                <a:latin typeface="Times New Roman" panose="02020603050405020304" pitchFamily="18" charset="0"/>
                <a:cs typeface="Times New Roman" panose="02020603050405020304" pitchFamily="18" charset="0"/>
              </a:rPr>
              <a:t>at the </a:t>
            </a:r>
            <a:r>
              <a:rPr lang="en-US" altLang="ja-JP" sz="3200" b="1" dirty="0">
                <a:latin typeface="Times New Roman" panose="02020603050405020304" pitchFamily="18" charset="0"/>
                <a:cs typeface="Times New Roman" panose="02020603050405020304" pitchFamily="18" charset="0"/>
              </a:rPr>
              <a:t>1 percent level</a:t>
            </a:r>
            <a:r>
              <a:rPr lang="en-US" altLang="ja-JP" sz="3200" dirty="0">
                <a:latin typeface="Times New Roman" panose="02020603050405020304" pitchFamily="18" charset="0"/>
                <a:cs typeface="Times New Roman" panose="02020603050405020304" pitchFamily="18" charset="0"/>
              </a:rPr>
              <a:t>. </a:t>
            </a:r>
            <a:r>
              <a:rPr lang="en-US" altLang="ja-JP" sz="3200" dirty="0">
                <a:effectLst/>
                <a:latin typeface="Times New Roman" panose="02020603050405020304" pitchFamily="18" charset="0"/>
                <a:ea typeface="游明朝" panose="02020400000000000000" pitchFamily="18" charset="-128"/>
                <a:cs typeface="Times New Roman" panose="02020603050405020304" pitchFamily="18" charset="0"/>
              </a:rPr>
              <a:t>This indicates that for every one-unit increase in succession planning, public service motivation will increase by 0.455 units, holding all other things constant. Thus, </a:t>
            </a:r>
            <a:r>
              <a:rPr lang="en-US" altLang="ja-JP" sz="3200" b="1" dirty="0">
                <a:effectLst/>
                <a:latin typeface="Times New Roman" panose="02020603050405020304" pitchFamily="18" charset="0"/>
                <a:ea typeface="Times New Roman" panose="02020603050405020304" pitchFamily="18" charset="0"/>
                <a:cs typeface="Times New Roman" panose="02020603050405020304" pitchFamily="18" charset="0"/>
              </a:rPr>
              <a:t>Hypothesis 2 </a:t>
            </a:r>
            <a:r>
              <a:rPr lang="en-US" altLang="ja-JP" sz="3200" dirty="0">
                <a:effectLst/>
                <a:latin typeface="Times New Roman" panose="02020603050405020304" pitchFamily="18" charset="0"/>
                <a:ea typeface="Times New Roman" panose="02020603050405020304" pitchFamily="18" charset="0"/>
                <a:cs typeface="Times New Roman" panose="02020603050405020304" pitchFamily="18" charset="0"/>
              </a:rPr>
              <a:t>is supported</a:t>
            </a:r>
            <a:r>
              <a:rPr lang="en-US" altLang="ja-JP" sz="3200" dirty="0">
                <a:effectLst/>
                <a:latin typeface="Times New Roman" panose="02020603050405020304" pitchFamily="18" charset="0"/>
                <a:ea typeface="游明朝" panose="02020400000000000000" pitchFamily="18" charset="-128"/>
                <a:cs typeface="Times New Roman" panose="02020603050405020304" pitchFamily="18" charset="0"/>
              </a:rPr>
              <a:t> </a:t>
            </a:r>
          </a:p>
          <a:p>
            <a:pPr>
              <a:lnSpc>
                <a:spcPct val="200000"/>
              </a:lnSpc>
              <a:buFont typeface="Wingdings" panose="05000000000000000000" pitchFamily="2" charset="2"/>
              <a:buChar char="Ø"/>
            </a:pPr>
            <a:endParaRPr lang="en-US" altLang="ja-JP" dirty="0"/>
          </a:p>
          <a:p>
            <a:pPr algn="just">
              <a:lnSpc>
                <a:spcPct val="150000"/>
              </a:lnSpc>
            </a:pPr>
            <a:endParaRPr lang="en-US" dirty="0"/>
          </a:p>
          <a:p>
            <a:pPr algn="just">
              <a:lnSpc>
                <a:spcPct val="150000"/>
              </a:lnSpc>
            </a:pPr>
            <a:endParaRPr lang="en-US" dirty="0"/>
          </a:p>
          <a:p>
            <a:pPr marL="0" indent="0" algn="just">
              <a:lnSpc>
                <a:spcPct val="150000"/>
              </a:lnSpc>
              <a:buNone/>
            </a:pPr>
            <a:endParaRPr lang="en-GB" dirty="0"/>
          </a:p>
        </p:txBody>
      </p:sp>
      <p:sp>
        <p:nvSpPr>
          <p:cNvPr id="5" name="Google Shape;169;p16">
            <a:extLst>
              <a:ext uri="{FF2B5EF4-FFF2-40B4-BE49-F238E27FC236}">
                <a16:creationId xmlns:a16="http://schemas.microsoft.com/office/drawing/2014/main" id="{69FC207D-4153-1074-816D-6E1CC93870F0}"/>
              </a:ext>
            </a:extLst>
          </p:cNvPr>
          <p:cNvSpPr txBox="1">
            <a:spLocks noGrp="1"/>
          </p:cNvSpPr>
          <p:nvPr>
            <p:ph type="sldNum" sz="quarter" idx="12"/>
          </p:nvPr>
        </p:nvSpPr>
        <p:spPr>
          <a:xfrm>
            <a:off x="10488534" y="620509"/>
            <a:ext cx="1053990" cy="90187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800"/>
              <a:t>17</a:t>
            </a:fld>
            <a:endParaRPr sz="2800" dirty="0"/>
          </a:p>
        </p:txBody>
      </p:sp>
    </p:spTree>
    <p:extLst>
      <p:ext uri="{BB962C8B-B14F-4D97-AF65-F5344CB8AC3E}">
        <p14:creationId xmlns:p14="http://schemas.microsoft.com/office/powerpoint/2010/main" val="2412509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D760-D570-0541-A65D-9A6ACC02FC9F}"/>
              </a:ext>
            </a:extLst>
          </p:cNvPr>
          <p:cNvSpPr>
            <a:spLocks noGrp="1"/>
          </p:cNvSpPr>
          <p:nvPr>
            <p:ph type="title"/>
          </p:nvPr>
        </p:nvSpPr>
        <p:spPr>
          <a:xfrm>
            <a:off x="2116003" y="663640"/>
            <a:ext cx="7778505" cy="662707"/>
          </a:xfrm>
        </p:spPr>
        <p:txBody>
          <a:bodyPr>
            <a:normAutofit fontScale="90000"/>
          </a:bodyPr>
          <a:lstStyle/>
          <a:p>
            <a:r>
              <a:rPr lang="en-GB" sz="4400" b="1" dirty="0"/>
              <a:t>KEY FINDINGS  </a:t>
            </a:r>
          </a:p>
        </p:txBody>
      </p:sp>
      <p:sp>
        <p:nvSpPr>
          <p:cNvPr id="3" name="Content Placeholder 2">
            <a:extLst>
              <a:ext uri="{FF2B5EF4-FFF2-40B4-BE49-F238E27FC236}">
                <a16:creationId xmlns:a16="http://schemas.microsoft.com/office/drawing/2014/main" id="{502AA0D9-812E-E94E-B63D-656147A5F159}"/>
              </a:ext>
            </a:extLst>
          </p:cNvPr>
          <p:cNvSpPr>
            <a:spLocks noGrp="1"/>
          </p:cNvSpPr>
          <p:nvPr>
            <p:ph idx="1"/>
          </p:nvPr>
        </p:nvSpPr>
        <p:spPr>
          <a:xfrm>
            <a:off x="649476" y="1345304"/>
            <a:ext cx="10797729" cy="4704218"/>
          </a:xfrm>
        </p:spPr>
        <p:txBody>
          <a:bodyPr>
            <a:normAutofit fontScale="92500" lnSpcReduction="20000"/>
          </a:bodyPr>
          <a:lstStyle/>
          <a:p>
            <a:pPr marL="0" indent="0" algn="just">
              <a:buNone/>
            </a:pPr>
            <a:r>
              <a:rPr lang="en-US" sz="2400" b="1" u="sng" dirty="0">
                <a:latin typeface="Times New Roman" panose="02020603050405020304" pitchFamily="18" charset="0"/>
                <a:cs typeface="Times New Roman" panose="02020603050405020304" pitchFamily="18" charset="0"/>
              </a:rPr>
              <a:t>1. SUCCESSION PLANNING AND JOB </a:t>
            </a:r>
            <a:r>
              <a:rPr lang="en-GB" sz="2400" b="1" u="sng" dirty="0">
                <a:latin typeface="Times New Roman" panose="02020603050405020304" pitchFamily="18" charset="0"/>
                <a:cs typeface="Times New Roman" panose="02020603050405020304" pitchFamily="18" charset="0"/>
              </a:rPr>
              <a:t>SATISFACTION </a:t>
            </a:r>
            <a:endParaRPr lang="en-US" sz="2400" b="1" u="sng"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found that succession planning has a </a:t>
            </a:r>
            <a:r>
              <a:rPr lang="en-US" b="1" dirty="0">
                <a:latin typeface="Times New Roman" panose="02020603050405020304" pitchFamily="18" charset="0"/>
                <a:cs typeface="Times New Roman" panose="02020603050405020304" pitchFamily="18" charset="0"/>
              </a:rPr>
              <a:t>significant positive effect on job satisfaction.</a:t>
            </a:r>
            <a:r>
              <a:rPr lang="en-US" dirty="0">
                <a:latin typeface="Times New Roman" panose="02020603050405020304" pitchFamily="18" charset="0"/>
                <a:cs typeface="Times New Roman" panose="02020603050405020304" pitchFamily="18" charset="0"/>
              </a:rPr>
              <a:t> This is supported by El Badawy et al. (2016). </a:t>
            </a:r>
          </a:p>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shows that if the civil service invests more in succession planning initiatives, civil servants are motivated to experience higher levels of job satisfaction. </a:t>
            </a:r>
            <a:r>
              <a:rPr lang="en-US" altLang="ja-JP" dirty="0">
                <a:effectLst/>
                <a:latin typeface="Times New Roman" panose="02020603050405020304" pitchFamily="18" charset="0"/>
                <a:ea typeface="Times New Roman" panose="02020603050405020304" pitchFamily="18" charset="0"/>
                <a:cs typeface="Times New Roman" panose="02020603050405020304" pitchFamily="18" charset="0"/>
              </a:rPr>
              <a:t>Employees are more likely to be actively involved and dedicated to their jobs when they identify prospects for progress and advancement</a:t>
            </a:r>
            <a:r>
              <a:rPr lang="en-US" altLang="ja-JP"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0" indent="0">
              <a:buNone/>
            </a:pPr>
            <a:endParaRPr lang="en-US" sz="2400" b="1" u="sng" dirty="0"/>
          </a:p>
          <a:p>
            <a:pPr marL="0" indent="0">
              <a:buNone/>
            </a:pPr>
            <a:r>
              <a:rPr lang="en-US" sz="2400" b="1" u="sng" dirty="0"/>
              <a:t>2. SUCCESSION PLANNING AND PUBLIC SERVICE MOLTIVATION</a:t>
            </a:r>
          </a:p>
          <a:p>
            <a:pPr algn="just">
              <a:buFont typeface="Arial" panose="020B0604020202020204" pitchFamily="34" charset="0"/>
              <a:buChar char="•"/>
            </a:pPr>
            <a:r>
              <a:rPr lang="en-US" altLang="ja-JP" sz="2400" dirty="0">
                <a:latin typeface="Times New Roman" panose="02020603050405020304" pitchFamily="18" charset="0"/>
                <a:cs typeface="Times New Roman" panose="02020603050405020304" pitchFamily="18" charset="0"/>
              </a:rPr>
              <a:t>We found that </a:t>
            </a:r>
            <a:r>
              <a:rPr lang="en-US" sz="2400" dirty="0">
                <a:latin typeface="Times New Roman" panose="02020603050405020304" pitchFamily="18" charset="0"/>
                <a:cs typeface="Times New Roman" panose="02020603050405020304" pitchFamily="18" charset="0"/>
              </a:rPr>
              <a:t>Succession planning </a:t>
            </a:r>
            <a:r>
              <a:rPr lang="en-US" sz="2400" b="1" dirty="0">
                <a:latin typeface="Times New Roman" panose="02020603050405020304" pitchFamily="18" charset="0"/>
                <a:cs typeface="Times New Roman" panose="02020603050405020304" pitchFamily="18" charset="0"/>
              </a:rPr>
              <a:t>positively </a:t>
            </a:r>
            <a:r>
              <a:rPr lang="en-US" b="1" dirty="0">
                <a:latin typeface="Times New Roman" panose="02020603050405020304" pitchFamily="18" charset="0"/>
                <a:cs typeface="Times New Roman" panose="02020603050405020304" pitchFamily="18" charset="0"/>
              </a:rPr>
              <a:t>relates to</a:t>
            </a:r>
            <a:r>
              <a:rPr lang="en-US" sz="2400" b="1" dirty="0">
                <a:latin typeface="Times New Roman" panose="02020603050405020304" pitchFamily="18" charset="0"/>
                <a:cs typeface="Times New Roman" panose="02020603050405020304" pitchFamily="18" charset="0"/>
              </a:rPr>
              <a:t> public service motivation</a:t>
            </a:r>
            <a:r>
              <a:rPr lang="en-US" sz="2400" dirty="0">
                <a:latin typeface="Times New Roman" panose="02020603050405020304" pitchFamily="18" charset="0"/>
                <a:cs typeface="Times New Roman" panose="02020603050405020304" pitchFamily="18" charset="0"/>
              </a:rPr>
              <a:t>. </a:t>
            </a:r>
          </a:p>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That is when</a:t>
            </a:r>
            <a:r>
              <a:rPr lang="en-US" sz="2400" dirty="0">
                <a:latin typeface="Times New Roman" panose="02020603050405020304" pitchFamily="18" charset="0"/>
                <a:cs typeface="Times New Roman" panose="02020603050405020304" pitchFamily="18" charset="0"/>
              </a:rPr>
              <a:t> succession planning practice exist, employees’ public service motivation increases. When there are clear procedures for employees, and they are recognized and acknowledged for their performance, their inclination to serve the public increases.</a:t>
            </a:r>
          </a:p>
          <a:p>
            <a:pPr>
              <a:lnSpc>
                <a:spcPct val="200000"/>
              </a:lnSpc>
              <a:buFont typeface="Wingdings" panose="05000000000000000000" pitchFamily="2" charset="2"/>
              <a:buChar char="Ø"/>
            </a:pPr>
            <a:endParaRPr lang="en-US" altLang="ja-JP" dirty="0"/>
          </a:p>
          <a:p>
            <a:pPr algn="just">
              <a:lnSpc>
                <a:spcPct val="150000"/>
              </a:lnSpc>
            </a:pPr>
            <a:endParaRPr lang="en-US" dirty="0"/>
          </a:p>
          <a:p>
            <a:pPr algn="just">
              <a:lnSpc>
                <a:spcPct val="150000"/>
              </a:lnSpc>
            </a:pPr>
            <a:endParaRPr lang="en-US" dirty="0"/>
          </a:p>
          <a:p>
            <a:pPr marL="0" indent="0" algn="just">
              <a:lnSpc>
                <a:spcPct val="150000"/>
              </a:lnSpc>
              <a:buNone/>
            </a:pPr>
            <a:endParaRPr lang="en-GB" dirty="0"/>
          </a:p>
        </p:txBody>
      </p:sp>
      <p:sp>
        <p:nvSpPr>
          <p:cNvPr id="5" name="Google Shape;169;p16">
            <a:extLst>
              <a:ext uri="{FF2B5EF4-FFF2-40B4-BE49-F238E27FC236}">
                <a16:creationId xmlns:a16="http://schemas.microsoft.com/office/drawing/2014/main" id="{0D92E521-8A61-3B70-C3A8-8E568FBD1A77}"/>
              </a:ext>
            </a:extLst>
          </p:cNvPr>
          <p:cNvSpPr txBox="1">
            <a:spLocks noGrp="1"/>
          </p:cNvSpPr>
          <p:nvPr>
            <p:ph type="sldNum" sz="quarter" idx="12"/>
          </p:nvPr>
        </p:nvSpPr>
        <p:spPr>
          <a:xfrm>
            <a:off x="10488534" y="620509"/>
            <a:ext cx="1053990" cy="90187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800"/>
              <a:t>18</a:t>
            </a:fld>
            <a:endParaRPr sz="2800" dirty="0"/>
          </a:p>
        </p:txBody>
      </p:sp>
    </p:spTree>
    <p:extLst>
      <p:ext uri="{BB962C8B-B14F-4D97-AF65-F5344CB8AC3E}">
        <p14:creationId xmlns:p14="http://schemas.microsoft.com/office/powerpoint/2010/main" val="1392743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D760-D570-0541-A65D-9A6ACC02FC9F}"/>
              </a:ext>
            </a:extLst>
          </p:cNvPr>
          <p:cNvSpPr>
            <a:spLocks noGrp="1"/>
          </p:cNvSpPr>
          <p:nvPr>
            <p:ph type="title"/>
          </p:nvPr>
        </p:nvSpPr>
        <p:spPr>
          <a:xfrm>
            <a:off x="1366463" y="649704"/>
            <a:ext cx="8912294" cy="1194179"/>
          </a:xfrm>
        </p:spPr>
        <p:txBody>
          <a:bodyPr>
            <a:normAutofit/>
          </a:bodyPr>
          <a:lstStyle/>
          <a:p>
            <a:r>
              <a:rPr lang="en-US" altLang="ja-JP" sz="4400" b="1" dirty="0">
                <a:latin typeface="Times New Roman" panose="02020603050405020304" pitchFamily="18" charset="0"/>
                <a:cs typeface="Times New Roman" panose="02020603050405020304" pitchFamily="18" charset="0"/>
              </a:rPr>
              <a:t>Policy </a:t>
            </a:r>
            <a:r>
              <a:rPr lang="en-US" altLang="ja-JP" b="1" dirty="0">
                <a:latin typeface="Times New Roman" panose="02020603050405020304" pitchFamily="18" charset="0"/>
                <a:cs typeface="Times New Roman" panose="02020603050405020304" pitchFamily="18" charset="0"/>
              </a:rPr>
              <a:t>r</a:t>
            </a:r>
            <a:r>
              <a:rPr lang="en-US" altLang="ja-JP" sz="4400" b="1" dirty="0">
                <a:latin typeface="Times New Roman" panose="02020603050405020304" pitchFamily="18" charset="0"/>
                <a:cs typeface="Times New Roman" panose="02020603050405020304" pitchFamily="18" charset="0"/>
              </a:rPr>
              <a:t>ecommendation</a:t>
            </a:r>
            <a:r>
              <a:rPr lang="en-GB" sz="4400" b="1"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502AA0D9-812E-E94E-B63D-656147A5F159}"/>
              </a:ext>
            </a:extLst>
          </p:cNvPr>
          <p:cNvSpPr>
            <a:spLocks noGrp="1"/>
          </p:cNvSpPr>
          <p:nvPr>
            <p:ph idx="1"/>
          </p:nvPr>
        </p:nvSpPr>
        <p:spPr>
          <a:xfrm>
            <a:off x="714524" y="2476072"/>
            <a:ext cx="10751436" cy="3732224"/>
          </a:xfrm>
        </p:spPr>
        <p:txBody>
          <a:bodyPr>
            <a:normAutofit fontScale="92500" lnSpcReduction="20000"/>
          </a:bodyPr>
          <a:lstStyle/>
          <a:p>
            <a:pPr algn="just">
              <a:lnSpc>
                <a:spcPct val="150000"/>
              </a:lnSpc>
              <a:buFont typeface="Wingdings" panose="05000000000000000000" pitchFamily="2" charset="2"/>
              <a:buChar char="Ø"/>
            </a:pPr>
            <a:r>
              <a:rPr lang="ja-JP" altLang="ja-JP" sz="1800" dirty="0">
                <a:effectLst/>
                <a:ea typeface="Times New Roman" panose="02020603050405020304" pitchFamily="18" charset="0"/>
              </a:rPr>
              <a:t> </a:t>
            </a:r>
            <a:r>
              <a:rPr lang="en-US" altLang="ja-JP" sz="2000" dirty="0">
                <a:effectLst/>
                <a:latin typeface="Times New Roman" panose="02020603050405020304" pitchFamily="18" charset="0"/>
                <a:ea typeface="Times New Roman" panose="02020603050405020304" pitchFamily="18" charset="0"/>
                <a:cs typeface="Times New Roman" panose="02020603050405020304" pitchFamily="18" charset="0"/>
              </a:rPr>
              <a:t>Comprehensive succession planning policies for entire ministries and departments. That is a formal document that provides clear guidelines or serves as a source of reference document for succession planning.  </a:t>
            </a:r>
          </a:p>
          <a:p>
            <a:pPr algn="just">
              <a:lnSpc>
                <a:spcPct val="150000"/>
              </a:lnSpc>
              <a:buFont typeface="Wingdings" panose="05000000000000000000" pitchFamily="2" charset="2"/>
              <a:buChar char="Ø"/>
            </a:pPr>
            <a:r>
              <a:rPr lang="en-US" altLang="ja-JP" sz="2000" dirty="0">
                <a:latin typeface="Times New Roman" panose="02020603050405020304" pitchFamily="18" charset="0"/>
                <a:ea typeface="ＭＳ 明朝" panose="02020609040205080304" pitchFamily="17" charset="-128"/>
              </a:rPr>
              <a:t>T</a:t>
            </a:r>
            <a:r>
              <a:rPr lang="en-US" altLang="ja-JP" sz="2000" dirty="0">
                <a:effectLst/>
                <a:latin typeface="Times New Roman" panose="02020603050405020304" pitchFamily="18" charset="0"/>
                <a:ea typeface="ＭＳ 明朝" panose="02020609040205080304" pitchFamily="17" charset="-128"/>
              </a:rPr>
              <a:t>he policy should be communicated effectively to ensure transparency to all employees.</a:t>
            </a:r>
          </a:p>
          <a:p>
            <a:pPr algn="just">
              <a:lnSpc>
                <a:spcPct val="150000"/>
              </a:lnSpc>
              <a:buFont typeface="Wingdings" panose="05000000000000000000" pitchFamily="2" charset="2"/>
              <a:buChar char="Ø"/>
            </a:pPr>
            <a:r>
              <a:rPr lang="en-US" altLang="ja-JP" sz="2000" dirty="0">
                <a:effectLst/>
                <a:latin typeface="Times New Roman" panose="02020603050405020304" pitchFamily="18" charset="0"/>
                <a:ea typeface="ＭＳ 明朝" panose="02020609040205080304" pitchFamily="17" charset="-128"/>
              </a:rPr>
              <a:t>Prioritize enhancing professional advancement opportunities such as mentoring, coaching, and delegation of assignments to equip the skills and capacity of future leaders.</a:t>
            </a:r>
            <a:endParaRPr lang="en-US" altLang="ja-JP" sz="2000" dirty="0"/>
          </a:p>
          <a:p>
            <a:pPr algn="just">
              <a:lnSpc>
                <a:spcPct val="150000"/>
              </a:lnSpc>
              <a:buFont typeface="Wingdings" panose="05000000000000000000" pitchFamily="2" charset="2"/>
              <a:buChar char="Ø"/>
            </a:pPr>
            <a:r>
              <a:rPr lang="en-US" altLang="ja-JP" sz="2000" dirty="0">
                <a:effectLst/>
                <a:latin typeface="Times New Roman" panose="02020603050405020304" pitchFamily="18" charset="0"/>
                <a:ea typeface="ＭＳ 明朝" panose="02020609040205080304" pitchFamily="17" charset="-128"/>
              </a:rPr>
              <a:t> </a:t>
            </a:r>
            <a:r>
              <a:rPr lang="en-US" altLang="ja-JP" sz="2000" dirty="0">
                <a:latin typeface="Times New Roman" panose="02020603050405020304" pitchFamily="18" charset="0"/>
                <a:ea typeface="ＭＳ 明朝" panose="02020609040205080304" pitchFamily="17" charset="-128"/>
              </a:rPr>
              <a:t>M</a:t>
            </a:r>
            <a:r>
              <a:rPr lang="en-US" altLang="ja-JP" sz="2000" dirty="0">
                <a:effectLst/>
                <a:latin typeface="Times New Roman" panose="02020603050405020304" pitchFamily="18" charset="0"/>
                <a:ea typeface="ＭＳ 明朝" panose="02020609040205080304" pitchFamily="17" charset="-128"/>
              </a:rPr>
              <a:t>ust focus on granting greater work autonomy and implementing a system of recognition for high-performing employees to foster public service motivation and uphold employees' job satisfaction. </a:t>
            </a:r>
            <a:endParaRPr lang="en-US" sz="2000" dirty="0"/>
          </a:p>
          <a:p>
            <a:pPr algn="just">
              <a:lnSpc>
                <a:spcPct val="150000"/>
              </a:lnSpc>
            </a:pPr>
            <a:endParaRPr lang="en-US" dirty="0"/>
          </a:p>
          <a:p>
            <a:pPr marL="0" indent="0" algn="just">
              <a:lnSpc>
                <a:spcPct val="150000"/>
              </a:lnSpc>
              <a:buNone/>
            </a:pPr>
            <a:endParaRPr lang="en-GB" dirty="0"/>
          </a:p>
        </p:txBody>
      </p:sp>
      <p:sp>
        <p:nvSpPr>
          <p:cNvPr id="5" name="Google Shape;169;p16">
            <a:extLst>
              <a:ext uri="{FF2B5EF4-FFF2-40B4-BE49-F238E27FC236}">
                <a16:creationId xmlns:a16="http://schemas.microsoft.com/office/drawing/2014/main" id="{FCF7C5E3-F258-EA14-BFAD-B1AF6DBEBC67}"/>
              </a:ext>
            </a:extLst>
          </p:cNvPr>
          <p:cNvSpPr txBox="1">
            <a:spLocks noGrp="1"/>
          </p:cNvSpPr>
          <p:nvPr>
            <p:ph type="sldNum" sz="quarter" idx="12"/>
          </p:nvPr>
        </p:nvSpPr>
        <p:spPr>
          <a:xfrm>
            <a:off x="10488534" y="620509"/>
            <a:ext cx="1053990" cy="90187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800"/>
              <a:t>19</a:t>
            </a:fld>
            <a:endParaRPr sz="2800" dirty="0"/>
          </a:p>
        </p:txBody>
      </p:sp>
    </p:spTree>
    <p:extLst>
      <p:ext uri="{BB962C8B-B14F-4D97-AF65-F5344CB8AC3E}">
        <p14:creationId xmlns:p14="http://schemas.microsoft.com/office/powerpoint/2010/main" val="1509561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2">
                <a:tint val="96000"/>
                <a:shade val="100000"/>
                <a:hueMod val="92000"/>
                <a:satMod val="200000"/>
                <a:lumMod val="84000"/>
                <a:lumOff val="16000"/>
              </a:schemeClr>
            </a:gs>
            <a:gs pos="52000">
              <a:schemeClr val="bg2">
                <a:shade val="100000"/>
                <a:hueMod val="100000"/>
                <a:satMod val="110000"/>
                <a:lumMod val="130000"/>
              </a:schemeClr>
            </a:gs>
            <a:gs pos="79000">
              <a:schemeClr val="bg2">
                <a:shade val="78000"/>
                <a:hueMod val="106000"/>
                <a:satMod val="120000"/>
                <a:alpha val="93000"/>
                <a:lumMod val="79000"/>
              </a:schemeClr>
            </a:gs>
          </a:gsLst>
          <a:lin ang="252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2AB5-4264-4F15-9CF4-F12921633A3D}"/>
              </a:ext>
            </a:extLst>
          </p:cNvPr>
          <p:cNvSpPr>
            <a:spLocks noGrp="1"/>
          </p:cNvSpPr>
          <p:nvPr>
            <p:ph type="title"/>
          </p:nvPr>
        </p:nvSpPr>
        <p:spPr>
          <a:xfrm>
            <a:off x="1295402" y="781136"/>
            <a:ext cx="9601196" cy="1303867"/>
          </a:xfrm>
        </p:spPr>
        <p:txBody>
          <a:bodyPr>
            <a:normAutofit/>
          </a:bodyPr>
          <a:lstStyle/>
          <a:p>
            <a:pPr algn="ctr"/>
            <a:r>
              <a:rPr lang="en-GB" sz="4400" dirty="0">
                <a:latin typeface="Times New Roman" panose="02020603050405020304" pitchFamily="18" charset="0"/>
                <a:ea typeface="Yu Gothic UI Semibold" panose="020B0700000000000000" pitchFamily="50" charset="-128"/>
                <a:cs typeface="Times New Roman" panose="02020603050405020304" pitchFamily="18" charset="0"/>
              </a:rPr>
              <a:t>Presentation outline</a:t>
            </a:r>
          </a:p>
        </p:txBody>
      </p:sp>
      <p:sp>
        <p:nvSpPr>
          <p:cNvPr id="3" name="Content Placeholder 2">
            <a:extLst>
              <a:ext uri="{FF2B5EF4-FFF2-40B4-BE49-F238E27FC236}">
                <a16:creationId xmlns:a16="http://schemas.microsoft.com/office/drawing/2014/main" id="{0E21CDC0-E5A5-4EEC-8CCA-C06B48F3A554}"/>
              </a:ext>
            </a:extLst>
          </p:cNvPr>
          <p:cNvSpPr>
            <a:spLocks noGrp="1"/>
          </p:cNvSpPr>
          <p:nvPr>
            <p:ph idx="1"/>
          </p:nvPr>
        </p:nvSpPr>
        <p:spPr>
          <a:xfrm>
            <a:off x="984596" y="2488826"/>
            <a:ext cx="9912002" cy="3579276"/>
          </a:xfrm>
        </p:spPr>
        <p:txBody>
          <a:bodyPr>
            <a:normAutofit fontScale="25000" lnSpcReduction="20000"/>
          </a:bodyPr>
          <a:lstStyle/>
          <a:p>
            <a:pPr>
              <a:lnSpc>
                <a:spcPct val="120000"/>
              </a:lnSpc>
            </a:pPr>
            <a:r>
              <a:rPr lang="en-GB" sz="9600" b="1" dirty="0">
                <a:latin typeface="Times New Roman" panose="02020603050405020304" pitchFamily="18" charset="0"/>
                <a:cs typeface="Times New Roman" panose="02020603050405020304" pitchFamily="18" charset="0"/>
              </a:rPr>
              <a:t>Introduction</a:t>
            </a:r>
          </a:p>
          <a:p>
            <a:pPr>
              <a:lnSpc>
                <a:spcPct val="120000"/>
              </a:lnSpc>
            </a:pPr>
            <a:r>
              <a:rPr lang="en-GB" sz="9600" b="1" dirty="0">
                <a:latin typeface="Times New Roman" panose="02020603050405020304" pitchFamily="18" charset="0"/>
                <a:cs typeface="Times New Roman" panose="02020603050405020304" pitchFamily="18" charset="0"/>
              </a:rPr>
              <a:t>Main Body: </a:t>
            </a:r>
            <a:r>
              <a:rPr kumimoji="1" lang="en-GB" altLang="ja-JP" sz="9600" dirty="0">
                <a:latin typeface="Times New Roman" panose="02020603050405020304" pitchFamily="18" charset="0"/>
                <a:cs typeface="Times New Roman" panose="02020603050405020304" pitchFamily="18" charset="0"/>
              </a:rPr>
              <a:t>Problem identification,</a:t>
            </a:r>
            <a:r>
              <a:rPr lang="en-GB" altLang="ja-JP" sz="9600" dirty="0">
                <a:latin typeface="Times New Roman" panose="02020603050405020304" pitchFamily="18" charset="0"/>
                <a:cs typeface="Times New Roman" panose="02020603050405020304" pitchFamily="18" charset="0"/>
              </a:rPr>
              <a:t> The context of Ghana Civil Service,</a:t>
            </a:r>
            <a:r>
              <a:rPr lang="en-US" altLang="ja-JP" sz="9600" kern="100" dirty="0">
                <a:effectLst/>
                <a:latin typeface="Times New Roman" panose="02020603050405020304" pitchFamily="18" charset="0"/>
                <a:ea typeface="Yu Gothic UI Semibold" panose="020B0700000000000000" pitchFamily="50" charset="-128"/>
                <a:cs typeface="Times New Roman" panose="02020603050405020304" pitchFamily="18" charset="0"/>
              </a:rPr>
              <a:t> Research Question,</a:t>
            </a:r>
            <a:r>
              <a:rPr lang="en-GB" altLang="ja-JP" sz="9600" dirty="0">
                <a:latin typeface="Times New Roman" panose="02020603050405020304" pitchFamily="18" charset="0"/>
                <a:cs typeface="Times New Roman" panose="02020603050405020304" pitchFamily="18" charset="0"/>
              </a:rPr>
              <a:t> Significance of Study,</a:t>
            </a:r>
            <a:r>
              <a:rPr kumimoji="1" lang="en-GB" altLang="ja-JP" sz="9600" dirty="0">
                <a:latin typeface="Times New Roman" panose="02020603050405020304" pitchFamily="18" charset="0"/>
                <a:cs typeface="Times New Roman" panose="02020603050405020304" pitchFamily="18" charset="0"/>
              </a:rPr>
              <a:t> Research Objective,</a:t>
            </a:r>
            <a:r>
              <a:rPr lang="en-US" altLang="ja-JP" sz="9600" dirty="0">
                <a:latin typeface="Times New Roman" panose="02020603050405020304" pitchFamily="18" charset="0"/>
                <a:cs typeface="Times New Roman" panose="02020603050405020304" pitchFamily="18" charset="0"/>
              </a:rPr>
              <a:t> Hypothesis</a:t>
            </a:r>
            <a:r>
              <a:rPr lang="en-GB" altLang="ja-JP" sz="9600" i="1" dirty="0">
                <a:latin typeface="Times New Roman" panose="02020603050405020304" pitchFamily="18" charset="0"/>
                <a:cs typeface="Times New Roman" panose="02020603050405020304" pitchFamily="18" charset="0"/>
              </a:rPr>
              <a:t>, </a:t>
            </a:r>
            <a:r>
              <a:rPr lang="en-US" altLang="ja-JP" sz="9600" dirty="0">
                <a:latin typeface="Times New Roman" panose="02020603050405020304" pitchFamily="18" charset="0"/>
                <a:cs typeface="Times New Roman" panose="02020603050405020304" pitchFamily="18" charset="0"/>
              </a:rPr>
              <a:t>Method</a:t>
            </a:r>
          </a:p>
          <a:p>
            <a:pPr>
              <a:lnSpc>
                <a:spcPct val="120000"/>
              </a:lnSpc>
            </a:pPr>
            <a:r>
              <a:rPr lang="en-US" altLang="ja-JP" sz="9600" b="1" i="0" dirty="0">
                <a:latin typeface="Times New Roman" panose="02020603050405020304" pitchFamily="18" charset="0"/>
                <a:cs typeface="Times New Roman" panose="02020603050405020304" pitchFamily="18" charset="0"/>
              </a:rPr>
              <a:t>Results and Key Findings</a:t>
            </a:r>
          </a:p>
          <a:p>
            <a:pPr>
              <a:lnSpc>
                <a:spcPct val="120000"/>
              </a:lnSpc>
            </a:pPr>
            <a:r>
              <a:rPr lang="en-US" altLang="ja-JP" sz="9600" b="1" i="0" dirty="0">
                <a:latin typeface="Times New Roman" panose="02020603050405020304" pitchFamily="18" charset="0"/>
                <a:cs typeface="Times New Roman" panose="02020603050405020304" pitchFamily="18" charset="0"/>
              </a:rPr>
              <a:t>Policy Recommendation</a:t>
            </a:r>
          </a:p>
          <a:p>
            <a:pPr>
              <a:lnSpc>
                <a:spcPct val="120000"/>
              </a:lnSpc>
            </a:pPr>
            <a:r>
              <a:rPr lang="en-US" altLang="ja-JP" sz="9600" b="1" i="0" dirty="0">
                <a:latin typeface="Times New Roman" panose="02020603050405020304" pitchFamily="18" charset="0"/>
                <a:cs typeface="Times New Roman" panose="02020603050405020304" pitchFamily="18" charset="0"/>
              </a:rPr>
              <a:t>Future Research</a:t>
            </a:r>
          </a:p>
          <a:p>
            <a:pPr marL="0" indent="0">
              <a:lnSpc>
                <a:spcPct val="120000"/>
              </a:lnSpc>
              <a:buNone/>
            </a:pPr>
            <a:r>
              <a:rPr lang="en-US" altLang="ja-JP" sz="8600" i="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p>
          <a:p>
            <a:pPr marL="0" indent="0">
              <a:lnSpc>
                <a:spcPct val="120000"/>
              </a:lnSpc>
              <a:buNone/>
            </a:pPr>
            <a:r>
              <a:rPr lang="en-US" altLang="ja-JP" b="1" i="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endParaRPr lang="en-US" altLang="ja-JP" i="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a:lnSpc>
                <a:spcPct val="120000"/>
              </a:lnSpc>
              <a:buFont typeface="Wingdings" panose="05000000000000000000" pitchFamily="2" charset="2"/>
              <a:buChar char="l"/>
            </a:pPr>
            <a:endParaRPr lang="en-GB"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a:p>
            <a:pPr>
              <a:lnSpc>
                <a:spcPct val="120000"/>
              </a:lnSpc>
            </a:pPr>
            <a:endParaRPr lang="en-GB" dirty="0"/>
          </a:p>
        </p:txBody>
      </p:sp>
      <p:sp>
        <p:nvSpPr>
          <p:cNvPr id="4" name="Google Shape;169;p16">
            <a:extLst>
              <a:ext uri="{FF2B5EF4-FFF2-40B4-BE49-F238E27FC236}">
                <a16:creationId xmlns:a16="http://schemas.microsoft.com/office/drawing/2014/main" id="{65321923-6761-AA94-0C32-4B7557892E4B}"/>
              </a:ext>
            </a:extLst>
          </p:cNvPr>
          <p:cNvSpPr txBox="1">
            <a:spLocks noGrp="1"/>
          </p:cNvSpPr>
          <p:nvPr>
            <p:ph type="sldNum" sz="quarter" idx="12"/>
          </p:nvPr>
        </p:nvSpPr>
        <p:spPr>
          <a:xfrm>
            <a:off x="10736355" y="531193"/>
            <a:ext cx="1053990" cy="90187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800"/>
              <a:t>2</a:t>
            </a:fld>
            <a:endParaRPr sz="2800" dirty="0"/>
          </a:p>
        </p:txBody>
      </p:sp>
    </p:spTree>
    <p:extLst>
      <p:ext uri="{BB962C8B-B14F-4D97-AF65-F5344CB8AC3E}">
        <p14:creationId xmlns:p14="http://schemas.microsoft.com/office/powerpoint/2010/main" val="1995131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90289-0828-A82A-4B82-232D4D7B7541}"/>
              </a:ext>
            </a:extLst>
          </p:cNvPr>
          <p:cNvSpPr>
            <a:spLocks noGrp="1"/>
          </p:cNvSpPr>
          <p:nvPr>
            <p:ph type="title"/>
          </p:nvPr>
        </p:nvSpPr>
        <p:spPr>
          <a:xfrm>
            <a:off x="1197431" y="524933"/>
            <a:ext cx="9601196" cy="618068"/>
          </a:xfrm>
        </p:spPr>
        <p:txBody>
          <a:bodyPr>
            <a:normAutofit fontScale="90000"/>
          </a:bodyPr>
          <a:lstStyle/>
          <a:p>
            <a:r>
              <a:rPr kumimoji="1" lang="en-GB" altLang="ja-JP" dirty="0"/>
              <a:t>Challenges</a:t>
            </a:r>
            <a:endParaRPr kumimoji="1" lang="ja-JP" altLang="en-US" dirty="0"/>
          </a:p>
        </p:txBody>
      </p:sp>
      <p:sp>
        <p:nvSpPr>
          <p:cNvPr id="3" name="Content Placeholder 2">
            <a:extLst>
              <a:ext uri="{FF2B5EF4-FFF2-40B4-BE49-F238E27FC236}">
                <a16:creationId xmlns:a16="http://schemas.microsoft.com/office/drawing/2014/main" id="{6C007C62-EBBB-7AE6-FBFC-A1EEE90B315F}"/>
              </a:ext>
            </a:extLst>
          </p:cNvPr>
          <p:cNvSpPr>
            <a:spLocks noGrp="1"/>
          </p:cNvSpPr>
          <p:nvPr>
            <p:ph idx="1"/>
          </p:nvPr>
        </p:nvSpPr>
        <p:spPr>
          <a:xfrm>
            <a:off x="990600" y="1143001"/>
            <a:ext cx="10493829" cy="4952999"/>
          </a:xfrm>
        </p:spPr>
        <p:txBody>
          <a:bodyPr>
            <a:normAutofit fontScale="92500" lnSpcReduction="20000"/>
          </a:bodyPr>
          <a:lstStyle/>
          <a:p>
            <a:pPr algn="just"/>
            <a:r>
              <a:rPr kumimoji="1" lang="en-US" altLang="ja-JP" sz="2200" dirty="0">
                <a:latin typeface="Times New Roman" panose="02020603050405020304" pitchFamily="18" charset="0"/>
                <a:cs typeface="Times New Roman" panose="02020603050405020304" pitchFamily="18" charset="0"/>
              </a:rPr>
              <a:t>The sample is not representative of the population as a result of the convenience sampling. Therefore, the generalizability cannot be established.</a:t>
            </a:r>
          </a:p>
          <a:p>
            <a:pPr marL="0" indent="0" algn="just">
              <a:buNone/>
            </a:pPr>
            <a:endParaRPr kumimoji="1" lang="en-US" altLang="ja-JP" sz="2200" dirty="0">
              <a:latin typeface="Times New Roman" panose="02020603050405020304" pitchFamily="18" charset="0"/>
              <a:cs typeface="Times New Roman" panose="02020603050405020304" pitchFamily="18" charset="0"/>
            </a:endParaRPr>
          </a:p>
          <a:p>
            <a:pPr algn="just"/>
            <a:r>
              <a:rPr lang="en-US" altLang="ja-JP" sz="2200" dirty="0">
                <a:solidFill>
                  <a:srgbClr val="000000"/>
                </a:solidFill>
                <a:latin typeface="Times New Roman" panose="02020603050405020304" pitchFamily="18" charset="0"/>
                <a:ea typeface="ＭＳ 明朝" panose="02020609040205080304" pitchFamily="17" charset="-128"/>
              </a:rPr>
              <a:t>Also</a:t>
            </a:r>
            <a:r>
              <a:rPr lang="en-US" altLang="ja-JP" sz="2200" dirty="0">
                <a:solidFill>
                  <a:srgbClr val="000000"/>
                </a:solidFill>
                <a:effectLst/>
                <a:latin typeface="Times New Roman" panose="02020603050405020304" pitchFamily="18" charset="0"/>
                <a:ea typeface="ＭＳ 明朝" panose="02020609040205080304" pitchFamily="17" charset="-128"/>
              </a:rPr>
              <a:t> the scarcity of theoretical literature examining the association between succession planning and public service motivation. </a:t>
            </a:r>
          </a:p>
          <a:p>
            <a:pPr marL="0" indent="0" algn="just">
              <a:buNone/>
            </a:pPr>
            <a:endParaRPr lang="en-US" altLang="ja-JP" sz="2200" dirty="0">
              <a:solidFill>
                <a:srgbClr val="000000"/>
              </a:solidFill>
              <a:effectLst/>
              <a:latin typeface="Times New Roman" panose="02020603050405020304" pitchFamily="18" charset="0"/>
              <a:ea typeface="ＭＳ 明朝" panose="02020609040205080304" pitchFamily="17" charset="-128"/>
            </a:endParaRPr>
          </a:p>
          <a:p>
            <a:pPr algn="just"/>
            <a:r>
              <a:rPr lang="en-US" altLang="ja-JP"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survey was conducted online to ensure convenient accessibility for respondents. Unfortunately, the unreliable internet connection in Ghana caused interruptions during the completion of the questionnaire.</a:t>
            </a:r>
          </a:p>
          <a:p>
            <a:pPr marL="0" indent="0" algn="just">
              <a:buNone/>
            </a:pPr>
            <a:endParaRPr lang="en-US" altLang="ja-JP" sz="2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altLang="ja-JP" sz="22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rPr>
              <a:t>Due to limitations in both time and distance, it was not feasible to conduct a survey with a larger sample size as initially planned.</a:t>
            </a:r>
          </a:p>
          <a:p>
            <a:pPr marL="0" indent="0" algn="just">
              <a:buNone/>
            </a:pPr>
            <a:endParaRPr lang="en-US" altLang="ja-JP" sz="2200" kern="100" dirty="0">
              <a:solidFill>
                <a:srgbClr val="000000"/>
              </a:solidFill>
              <a:effectLst/>
              <a:latin typeface="Times New Roman" panose="02020603050405020304" pitchFamily="18" charset="0"/>
              <a:ea typeface="ＭＳ 明朝" panose="02020609040205080304" pitchFamily="17" charset="-128"/>
              <a:cs typeface="Times New Roman" panose="02020603050405020304" pitchFamily="18" charset="0"/>
            </a:endParaRPr>
          </a:p>
          <a:p>
            <a:pPr algn="just"/>
            <a:r>
              <a:rPr lang="en-US" altLang="ja-JP" sz="2200" dirty="0">
                <a:solidFill>
                  <a:srgbClr val="000000"/>
                </a:solidFill>
                <a:effectLst/>
                <a:latin typeface="Times New Roman" panose="02020603050405020304" pitchFamily="18" charset="0"/>
                <a:ea typeface="ＭＳ 明朝" panose="02020609040205080304" pitchFamily="17" charset="-128"/>
              </a:rPr>
              <a:t>A quantitative approach could not obtain all the in-depth information on succession planning and job satisfaction in Ghana Civil Service.</a:t>
            </a:r>
            <a:endParaRPr lang="ja-JP" altLang="ja-JP" sz="2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lgn="just">
              <a:buNone/>
            </a:pPr>
            <a:endParaRPr kumimoji="1"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1101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D760-D570-0541-A65D-9A6ACC02FC9F}"/>
              </a:ext>
            </a:extLst>
          </p:cNvPr>
          <p:cNvSpPr>
            <a:spLocks noGrp="1"/>
          </p:cNvSpPr>
          <p:nvPr>
            <p:ph type="title"/>
          </p:nvPr>
        </p:nvSpPr>
        <p:spPr>
          <a:xfrm>
            <a:off x="720290" y="234912"/>
            <a:ext cx="6972425" cy="1398019"/>
          </a:xfrm>
        </p:spPr>
        <p:txBody>
          <a:bodyPr>
            <a:normAutofit/>
          </a:bodyPr>
          <a:lstStyle/>
          <a:p>
            <a:r>
              <a:rPr lang="en-GB" sz="4400" b="1" dirty="0">
                <a:latin typeface="Times New Roman" panose="02020603050405020304" pitchFamily="18" charset="0"/>
                <a:cs typeface="Times New Roman" panose="02020603050405020304" pitchFamily="18" charset="0"/>
              </a:rPr>
              <a:t>Future Research </a:t>
            </a:r>
          </a:p>
        </p:txBody>
      </p:sp>
      <p:sp>
        <p:nvSpPr>
          <p:cNvPr id="3" name="Content Placeholder 2">
            <a:extLst>
              <a:ext uri="{FF2B5EF4-FFF2-40B4-BE49-F238E27FC236}">
                <a16:creationId xmlns:a16="http://schemas.microsoft.com/office/drawing/2014/main" id="{502AA0D9-812E-E94E-B63D-656147A5F159}"/>
              </a:ext>
            </a:extLst>
          </p:cNvPr>
          <p:cNvSpPr>
            <a:spLocks noGrp="1"/>
          </p:cNvSpPr>
          <p:nvPr>
            <p:ph idx="1"/>
          </p:nvPr>
        </p:nvSpPr>
        <p:spPr>
          <a:xfrm>
            <a:off x="810882" y="1522386"/>
            <a:ext cx="10437963" cy="4610915"/>
          </a:xfrm>
        </p:spPr>
        <p:txBody>
          <a:bodyPr>
            <a:normAutofit fontScale="92500" lnSpcReduction="20000"/>
          </a:bodyPr>
          <a:lstStyle/>
          <a:p>
            <a:pPr algn="just">
              <a:lnSpc>
                <a:spcPct val="150000"/>
              </a:lnSpc>
            </a:pPr>
            <a:r>
              <a:rPr lang="en-US" altLang="ja-JP" dirty="0">
                <a:latin typeface="Times New Roman" panose="02020603050405020304" pitchFamily="18" charset="0"/>
                <a:ea typeface="Times New Roman" panose="02020603050405020304" pitchFamily="18" charset="0"/>
              </a:rPr>
              <a:t> The sample size may be increased </a:t>
            </a:r>
            <a:r>
              <a:rPr lang="en-US" altLang="ja-JP" dirty="0">
                <a:latin typeface="Times New Roman" panose="02020603050405020304" pitchFamily="18" charset="0"/>
                <a:ea typeface="Times New Roman" panose="02020603050405020304" pitchFamily="18" charset="0"/>
                <a:cs typeface="Times New Roman" panose="02020603050405020304" pitchFamily="18" charset="0"/>
              </a:rPr>
              <a:t>to capture respondents in the other ministries and departments in the civil service with more representation to make it more generalizable. </a:t>
            </a:r>
          </a:p>
          <a:p>
            <a:pPr algn="just">
              <a:lnSpc>
                <a:spcPct val="150000"/>
              </a:lnSpc>
            </a:pPr>
            <a:r>
              <a:rPr lang="en-US" altLang="ja-JP" dirty="0">
                <a:latin typeface="Times New Roman" panose="02020603050405020304" pitchFamily="18" charset="0"/>
                <a:cs typeface="Times New Roman" panose="02020603050405020304" pitchFamily="18" charset="0"/>
              </a:rPr>
              <a:t>To obtain more in-depth information on succession planning and job satisfaction in public service, future research can use qualitative data such as interviews to understand why.</a:t>
            </a:r>
          </a:p>
          <a:p>
            <a:pPr algn="just">
              <a:lnSpc>
                <a:spcPct val="150000"/>
              </a:lnSpc>
            </a:pPr>
            <a:r>
              <a:rPr lang="en-US" altLang="ja-JP" sz="1800" dirty="0">
                <a:effectLst/>
                <a:latin typeface="Times New Roman" panose="02020603050405020304" pitchFamily="18" charset="0"/>
                <a:ea typeface="Times New Roman" panose="02020603050405020304" pitchFamily="18" charset="0"/>
              </a:rPr>
              <a:t> </a:t>
            </a:r>
            <a:r>
              <a:rPr lang="en-US" altLang="ja-JP" dirty="0">
                <a:latin typeface="Times New Roman" panose="02020603050405020304" pitchFamily="18" charset="0"/>
                <a:ea typeface="Times New Roman" panose="02020603050405020304" pitchFamily="18" charset="0"/>
              </a:rPr>
              <a:t>O</a:t>
            </a:r>
            <a:r>
              <a:rPr lang="en-US" altLang="ja-JP" dirty="0">
                <a:effectLst/>
                <a:latin typeface="Times New Roman" panose="02020603050405020304" pitchFamily="18" charset="0"/>
                <a:ea typeface="Times New Roman" panose="02020603050405020304" pitchFamily="18" charset="0"/>
              </a:rPr>
              <a:t>ther interesting findings with the variables in the regression table (such as age, gender, marital status, education, etc..) did not show a significant effect on job satisfaction. These findings have provided research gaps that other researchers can follow up in the future.</a:t>
            </a:r>
            <a:endParaRPr lang="en-US" altLang="ja-JP" dirty="0">
              <a:latin typeface="Times New Roman" panose="02020603050405020304" pitchFamily="18" charset="0"/>
              <a:cs typeface="Times New Roman" panose="02020603050405020304" pitchFamily="18" charset="0"/>
            </a:endParaRPr>
          </a:p>
          <a:p>
            <a:pPr algn="just">
              <a:lnSpc>
                <a:spcPct val="150000"/>
              </a:lnSpc>
            </a:pPr>
            <a:endParaRPr lang="en-US" dirty="0"/>
          </a:p>
          <a:p>
            <a:pPr algn="just">
              <a:lnSpc>
                <a:spcPct val="150000"/>
              </a:lnSpc>
            </a:pPr>
            <a:endParaRPr lang="en-US" dirty="0"/>
          </a:p>
          <a:p>
            <a:pPr marL="0" indent="0" algn="just">
              <a:lnSpc>
                <a:spcPct val="150000"/>
              </a:lnSpc>
              <a:buNone/>
            </a:pPr>
            <a:endParaRPr lang="en-GB" dirty="0"/>
          </a:p>
        </p:txBody>
      </p:sp>
      <p:sp>
        <p:nvSpPr>
          <p:cNvPr id="4" name="Google Shape;169;p16">
            <a:extLst>
              <a:ext uri="{FF2B5EF4-FFF2-40B4-BE49-F238E27FC236}">
                <a16:creationId xmlns:a16="http://schemas.microsoft.com/office/drawing/2014/main" id="{DDAA225C-BC40-DA14-1046-42A3A66F0C20}"/>
              </a:ext>
            </a:extLst>
          </p:cNvPr>
          <p:cNvSpPr txBox="1">
            <a:spLocks noGrp="1"/>
          </p:cNvSpPr>
          <p:nvPr>
            <p:ph type="sldNum" sz="quarter" idx="12"/>
          </p:nvPr>
        </p:nvSpPr>
        <p:spPr>
          <a:xfrm>
            <a:off x="10488534" y="620509"/>
            <a:ext cx="1053990" cy="90187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800"/>
              <a:t>21</a:t>
            </a:fld>
            <a:endParaRPr sz="2800" dirty="0"/>
          </a:p>
        </p:txBody>
      </p:sp>
    </p:spTree>
    <p:extLst>
      <p:ext uri="{BB962C8B-B14F-4D97-AF65-F5344CB8AC3E}">
        <p14:creationId xmlns:p14="http://schemas.microsoft.com/office/powerpoint/2010/main" val="1183284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FD69-7ACD-FE40-7E85-6132B3B03C15}"/>
              </a:ext>
            </a:extLst>
          </p:cNvPr>
          <p:cNvSpPr>
            <a:spLocks noGrp="1"/>
          </p:cNvSpPr>
          <p:nvPr>
            <p:ph type="title"/>
          </p:nvPr>
        </p:nvSpPr>
        <p:spPr>
          <a:xfrm>
            <a:off x="3112168" y="2870233"/>
            <a:ext cx="5967664" cy="1080938"/>
          </a:xfrm>
        </p:spPr>
        <p:txBody>
          <a:bodyPr>
            <a:noAutofit/>
          </a:bodyPr>
          <a:lstStyle/>
          <a:p>
            <a:r>
              <a:rPr kumimoji="1" lang="en-GB" altLang="ja-JP" sz="8000" dirty="0"/>
              <a:t>THANK YOU</a:t>
            </a:r>
            <a:endParaRPr kumimoji="1" lang="ja-JP" altLang="en-US" sz="8000" dirty="0"/>
          </a:p>
        </p:txBody>
      </p:sp>
      <p:sp>
        <p:nvSpPr>
          <p:cNvPr id="3" name="Google Shape;169;p16">
            <a:extLst>
              <a:ext uri="{FF2B5EF4-FFF2-40B4-BE49-F238E27FC236}">
                <a16:creationId xmlns:a16="http://schemas.microsoft.com/office/drawing/2014/main" id="{40D0F0BC-19A6-AB74-1788-C44885E6F200}"/>
              </a:ext>
            </a:extLst>
          </p:cNvPr>
          <p:cNvSpPr txBox="1">
            <a:spLocks noGrp="1"/>
          </p:cNvSpPr>
          <p:nvPr>
            <p:ph type="sldNum" sz="quarter" idx="12"/>
          </p:nvPr>
        </p:nvSpPr>
        <p:spPr>
          <a:xfrm>
            <a:off x="10488534" y="620509"/>
            <a:ext cx="1053990" cy="90187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800"/>
              <a:t>22</a:t>
            </a:fld>
            <a:endParaRPr sz="2800" dirty="0"/>
          </a:p>
        </p:txBody>
      </p:sp>
    </p:spTree>
    <p:extLst>
      <p:ext uri="{BB962C8B-B14F-4D97-AF65-F5344CB8AC3E}">
        <p14:creationId xmlns:p14="http://schemas.microsoft.com/office/powerpoint/2010/main" val="3968686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2CDB0-6C37-D513-16DD-4CEB8971B83A}"/>
              </a:ext>
            </a:extLst>
          </p:cNvPr>
          <p:cNvSpPr>
            <a:spLocks noGrp="1"/>
          </p:cNvSpPr>
          <p:nvPr>
            <p:ph type="title"/>
          </p:nvPr>
        </p:nvSpPr>
        <p:spPr>
          <a:xfrm>
            <a:off x="1451579" y="538933"/>
            <a:ext cx="9603275" cy="1049235"/>
          </a:xfrm>
        </p:spPr>
        <p:txBody>
          <a:bodyPr/>
          <a:lstStyle/>
          <a:p>
            <a:pPr algn="ctr"/>
            <a:r>
              <a:rPr kumimoji="1" lang="en-GB" altLang="ja-JP" b="1" dirty="0">
                <a:latin typeface="Times New Roman" panose="02020603050405020304" pitchFamily="18" charset="0"/>
                <a:cs typeface="Times New Roman" panose="02020603050405020304" pitchFamily="18" charset="0"/>
              </a:rPr>
              <a:t>Introduction: Background</a:t>
            </a:r>
            <a:r>
              <a:rPr lang="en-GB" altLang="ja-JP" b="1" dirty="0">
                <a:latin typeface="Times New Roman" panose="02020603050405020304" pitchFamily="18" charset="0"/>
                <a:cs typeface="Times New Roman" panose="02020603050405020304" pitchFamily="18" charset="0"/>
              </a:rPr>
              <a:t> of the study</a:t>
            </a:r>
            <a:endParaRPr kumimoji="1" lang="ja-JP" alt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CD4863D-966B-3B64-65AF-0FEAB9A9B42F}"/>
              </a:ext>
            </a:extLst>
          </p:cNvPr>
          <p:cNvSpPr>
            <a:spLocks noGrp="1"/>
          </p:cNvSpPr>
          <p:nvPr>
            <p:ph idx="1"/>
          </p:nvPr>
        </p:nvSpPr>
        <p:spPr>
          <a:xfrm>
            <a:off x="125129" y="1244931"/>
            <a:ext cx="10929725" cy="4963364"/>
          </a:xfrm>
        </p:spPr>
        <p:txBody>
          <a:bodyPr>
            <a:normAutofit/>
          </a:bodyPr>
          <a:lstStyle/>
          <a:p>
            <a:pPr marL="0" indent="0" algn="just">
              <a:buNone/>
            </a:pPr>
            <a:endParaRPr lang="en-US" altLang="ja-JP" dirty="0">
              <a:latin typeface="Times New Roman" panose="02020603050405020304" pitchFamily="18" charset="0"/>
              <a:cs typeface="Times New Roman" panose="02020603050405020304" pitchFamily="18" charset="0"/>
            </a:endParaRPr>
          </a:p>
          <a:p>
            <a:pPr algn="just"/>
            <a:endParaRPr lang="en-US" altLang="ja-JP" dirty="0">
              <a:latin typeface="Times New Roman" panose="02020603050405020304" pitchFamily="18" charset="0"/>
              <a:cs typeface="Times New Roman" panose="02020603050405020304" pitchFamily="18" charset="0"/>
            </a:endParaRPr>
          </a:p>
          <a:p>
            <a:pPr algn="just"/>
            <a:endParaRPr kumimoji="1" lang="en-US" altLang="ja-JP" sz="1600" dirty="0">
              <a:latin typeface="Times New Roman" panose="02020603050405020304" pitchFamily="18" charset="0"/>
              <a:cs typeface="Times New Roman" panose="02020603050405020304" pitchFamily="18" charset="0"/>
            </a:endParaRPr>
          </a:p>
          <a:p>
            <a:endParaRPr kumimoji="1" lang="ja-JP" altLang="en-US" dirty="0"/>
          </a:p>
        </p:txBody>
      </p:sp>
      <p:sp>
        <p:nvSpPr>
          <p:cNvPr id="4" name="Google Shape;169;p16">
            <a:extLst>
              <a:ext uri="{FF2B5EF4-FFF2-40B4-BE49-F238E27FC236}">
                <a16:creationId xmlns:a16="http://schemas.microsoft.com/office/drawing/2014/main" id="{BBB8926B-038B-4485-0256-6759BAB2DBBA}"/>
              </a:ext>
            </a:extLst>
          </p:cNvPr>
          <p:cNvSpPr txBox="1">
            <a:spLocks noGrp="1"/>
          </p:cNvSpPr>
          <p:nvPr>
            <p:ph type="sldNum" sz="quarter" idx="12"/>
          </p:nvPr>
        </p:nvSpPr>
        <p:spPr>
          <a:xfrm>
            <a:off x="10740421" y="490387"/>
            <a:ext cx="1053990" cy="90187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800"/>
              <a:t>3</a:t>
            </a:fld>
            <a:endParaRPr sz="2800" dirty="0"/>
          </a:p>
        </p:txBody>
      </p:sp>
      <p:sp>
        <p:nvSpPr>
          <p:cNvPr id="6" name="TextBox 5">
            <a:extLst>
              <a:ext uri="{FF2B5EF4-FFF2-40B4-BE49-F238E27FC236}">
                <a16:creationId xmlns:a16="http://schemas.microsoft.com/office/drawing/2014/main" id="{B5EEE3FE-CBD1-748C-EB3A-6A2BB15285B6}"/>
              </a:ext>
            </a:extLst>
          </p:cNvPr>
          <p:cNvSpPr txBox="1"/>
          <p:nvPr/>
        </p:nvSpPr>
        <p:spPr>
          <a:xfrm>
            <a:off x="880516" y="1539598"/>
            <a:ext cx="10745399" cy="5232202"/>
          </a:xfrm>
          <a:prstGeom prst="rect">
            <a:avLst/>
          </a:prstGeom>
          <a:noFill/>
        </p:spPr>
        <p:txBody>
          <a:bodyPr wrap="square">
            <a:spAutoFit/>
          </a:bodyPr>
          <a:lstStyle/>
          <a:p>
            <a:pPr>
              <a:lnSpc>
                <a:spcPct val="15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a:t>
            </a:r>
            <a:r>
              <a:rPr lang="en-US" sz="2000" dirty="0">
                <a:latin typeface="+mj-lt"/>
                <a:cs typeface="Times New Roman" panose="02020603050405020304" pitchFamily="18" charset="0"/>
              </a:rPr>
              <a:t>Succession planning is critical for public organizations due to its impact on </a:t>
            </a:r>
            <a:r>
              <a:rPr lang="en-US" sz="2000" b="1" dirty="0">
                <a:latin typeface="+mj-lt"/>
                <a:cs typeface="Times New Roman" panose="02020603050405020304" pitchFamily="18" charset="0"/>
              </a:rPr>
              <a:t>performance</a:t>
            </a:r>
            <a:r>
              <a:rPr lang="en-US" sz="2000" dirty="0">
                <a:latin typeface="+mj-lt"/>
                <a:cs typeface="Times New Roman" panose="02020603050405020304" pitchFamily="18" charset="0"/>
              </a:rPr>
              <a:t>, </a:t>
            </a:r>
            <a:r>
              <a:rPr lang="en-US" sz="2000" b="1" dirty="0">
                <a:latin typeface="+mj-lt"/>
                <a:cs typeface="Times New Roman" panose="02020603050405020304" pitchFamily="18" charset="0"/>
              </a:rPr>
              <a:t>employee satisfaction</a:t>
            </a:r>
            <a:r>
              <a:rPr lang="en-US" sz="2000" dirty="0">
                <a:latin typeface="+mj-lt"/>
                <a:cs typeface="Times New Roman" panose="02020603050405020304" pitchFamily="18" charset="0"/>
              </a:rPr>
              <a:t>, and </a:t>
            </a:r>
            <a:r>
              <a:rPr lang="en-US" sz="2000" b="1" dirty="0">
                <a:latin typeface="+mj-lt"/>
                <a:cs typeface="Times New Roman" panose="02020603050405020304" pitchFamily="18" charset="0"/>
              </a:rPr>
              <a:t>good governance</a:t>
            </a:r>
            <a:r>
              <a:rPr lang="en-US" sz="2000" dirty="0">
                <a:latin typeface="+mj-lt"/>
                <a:cs typeface="Times New Roman" panose="02020603050405020304" pitchFamily="18" charset="0"/>
              </a:rPr>
              <a:t>.</a:t>
            </a:r>
          </a:p>
          <a:p>
            <a:pPr>
              <a:lnSpc>
                <a:spcPct val="150000"/>
              </a:lnSpc>
              <a:buFont typeface="Arial" panose="020B0604020202020204" pitchFamily="34" charset="0"/>
              <a:buChar char="•"/>
            </a:pPr>
            <a:r>
              <a:rPr lang="en-US" altLang="ja-JP" sz="2000" dirty="0">
                <a:latin typeface="+mj-lt"/>
                <a:cs typeface="Times New Roman" panose="02020603050405020304" pitchFamily="18" charset="0"/>
              </a:rPr>
              <a:t>  Kolhatkar and Banerjee (2015) d</a:t>
            </a:r>
            <a:r>
              <a:rPr lang="en-US" sz="2000" dirty="0">
                <a:latin typeface="+mj-lt"/>
                <a:cs typeface="Times New Roman" panose="02020603050405020304" pitchFamily="18" charset="0"/>
              </a:rPr>
              <a:t>efined </a:t>
            </a:r>
            <a:r>
              <a:rPr lang="en-US" altLang="ja-JP" sz="2000" dirty="0">
                <a:latin typeface="+mj-lt"/>
                <a:cs typeface="Times New Roman" panose="02020603050405020304" pitchFamily="18" charset="0"/>
              </a:rPr>
              <a:t>Succession planning </a:t>
            </a:r>
            <a:r>
              <a:rPr lang="en-US" sz="2000" dirty="0">
                <a:latin typeface="+mj-lt"/>
                <a:cs typeface="Times New Roman" panose="02020603050405020304" pitchFamily="18" charset="0"/>
              </a:rPr>
              <a:t>as a </a:t>
            </a:r>
            <a:r>
              <a:rPr lang="en-US" sz="2000" b="1" dirty="0">
                <a:latin typeface="+mj-lt"/>
                <a:cs typeface="Times New Roman" panose="02020603050405020304" pitchFamily="18" charset="0"/>
              </a:rPr>
              <a:t>process for identifying successors for key positions and planning their career development</a:t>
            </a:r>
            <a:r>
              <a:rPr lang="en-US" sz="2000" dirty="0">
                <a:latin typeface="+mj-lt"/>
                <a:cs typeface="Times New Roman" panose="02020603050405020304" pitchFamily="18" charset="0"/>
              </a:rPr>
              <a:t>.</a:t>
            </a:r>
          </a:p>
          <a:p>
            <a:pPr>
              <a:lnSpc>
                <a:spcPct val="150000"/>
              </a:lnSpc>
              <a:buFont typeface="Arial" panose="020B0604020202020204" pitchFamily="34" charset="0"/>
              <a:buChar char="•"/>
            </a:pPr>
            <a:r>
              <a:rPr kumimoji="1" lang="en-US" altLang="ja-JP" sz="2000" dirty="0">
                <a:latin typeface="+mj-lt"/>
                <a:cs typeface="Times New Roman" panose="02020603050405020304" pitchFamily="18" charset="0"/>
              </a:rPr>
              <a:t>   According to Mehrabani and Mohamad, (2011), studies have shown that to ensure </a:t>
            </a:r>
            <a:r>
              <a:rPr kumimoji="1" lang="en-US" altLang="ja-JP" sz="2000" b="1" dirty="0">
                <a:latin typeface="+mj-lt"/>
                <a:cs typeface="Times New Roman" panose="02020603050405020304" pitchFamily="18" charset="0"/>
              </a:rPr>
              <a:t>long-range stability of management positions</a:t>
            </a:r>
            <a:r>
              <a:rPr kumimoji="1" lang="en-US" altLang="ja-JP" sz="2000" dirty="0">
                <a:latin typeface="+mj-lt"/>
                <a:cs typeface="Times New Roman" panose="02020603050405020304" pitchFamily="18" charset="0"/>
              </a:rPr>
              <a:t>, </a:t>
            </a:r>
            <a:r>
              <a:rPr kumimoji="1" lang="en-US" altLang="ja-JP" sz="2000" b="1" dirty="0">
                <a:latin typeface="+mj-lt"/>
                <a:cs typeface="Times New Roman" panose="02020603050405020304" pitchFamily="18" charset="0"/>
              </a:rPr>
              <a:t>succession planning is required.</a:t>
            </a:r>
          </a:p>
          <a:p>
            <a:pPr>
              <a:lnSpc>
                <a:spcPct val="150000"/>
              </a:lnSpc>
              <a:buFont typeface="Arial" panose="020B0604020202020204" pitchFamily="34" charset="0"/>
              <a:buChar char="•"/>
            </a:pPr>
            <a:r>
              <a:rPr lang="en-US" sz="2000" dirty="0">
                <a:latin typeface="+mj-lt"/>
                <a:cs typeface="Times New Roman" panose="02020603050405020304" pitchFamily="18" charset="0"/>
              </a:rPr>
              <a:t>    Many organizations </a:t>
            </a:r>
            <a:r>
              <a:rPr lang="en-US" sz="2000" b="1" dirty="0">
                <a:latin typeface="+mj-lt"/>
                <a:cs typeface="Times New Roman" panose="02020603050405020304" pitchFamily="18" charset="0"/>
              </a:rPr>
              <a:t>delay in executing succession planning</a:t>
            </a:r>
            <a:r>
              <a:rPr lang="en-US" sz="2000" dirty="0">
                <a:latin typeface="+mj-lt"/>
                <a:cs typeface="Times New Roman" panose="02020603050405020304" pitchFamily="18" charset="0"/>
              </a:rPr>
              <a:t>, and when they do, </a:t>
            </a:r>
            <a:r>
              <a:rPr lang="en-US" sz="2000" b="1" dirty="0">
                <a:latin typeface="+mj-lt"/>
                <a:cs typeface="Times New Roman" panose="02020603050405020304" pitchFamily="18" charset="0"/>
              </a:rPr>
              <a:t>it is just a paper-based </a:t>
            </a:r>
            <a:r>
              <a:rPr lang="en-US" sz="2000" dirty="0">
                <a:latin typeface="+mj-lt"/>
                <a:cs typeface="Times New Roman" panose="02020603050405020304" pitchFamily="18" charset="0"/>
              </a:rPr>
              <a:t>and </a:t>
            </a:r>
            <a:r>
              <a:rPr lang="en-US" sz="2000" b="1" dirty="0">
                <a:latin typeface="+mj-lt"/>
                <a:cs typeface="Times New Roman" panose="02020603050405020304" pitchFamily="18" charset="0"/>
              </a:rPr>
              <a:t>inefficient  process </a:t>
            </a:r>
            <a:r>
              <a:rPr lang="en-US" altLang="ja-JP" sz="2000" dirty="0">
                <a:latin typeface="+mj-lt"/>
                <a:cs typeface="Times New Roman" panose="02020603050405020304" pitchFamily="18" charset="0"/>
              </a:rPr>
              <a:t>(Corporate Advisory Board. Corporate Leadership Council, 1998)</a:t>
            </a:r>
          </a:p>
          <a:p>
            <a:pPr>
              <a:lnSpc>
                <a:spcPct val="150000"/>
              </a:lnSpc>
              <a:buFont typeface="Arial" panose="020B0604020202020204" pitchFamily="34" charset="0"/>
              <a:buChar char="•"/>
            </a:pPr>
            <a:r>
              <a:rPr lang="en-US" altLang="ja-JP" sz="2000" dirty="0">
                <a:latin typeface="+mj-lt"/>
                <a:cs typeface="Times New Roman" panose="02020603050405020304" pitchFamily="18" charset="0"/>
              </a:rPr>
              <a:t>   Scott et al., (2011) showed that Succession planning is an </a:t>
            </a:r>
            <a:r>
              <a:rPr lang="en-US" altLang="ja-JP" sz="2000" b="1" dirty="0">
                <a:latin typeface="+mj-lt"/>
                <a:cs typeface="Times New Roman" panose="02020603050405020304" pitchFamily="18" charset="0"/>
              </a:rPr>
              <a:t>important public management issue in Ghana</a:t>
            </a:r>
            <a:r>
              <a:rPr lang="en-US" altLang="ja-JP" sz="2000" dirty="0">
                <a:latin typeface="+mj-lt"/>
                <a:cs typeface="Times New Roman" panose="02020603050405020304" pitchFamily="18" charset="0"/>
              </a:rPr>
              <a:t>, and its </a:t>
            </a:r>
            <a:r>
              <a:rPr lang="en-US" altLang="ja-JP" sz="2000" b="1" dirty="0">
                <a:latin typeface="+mj-lt"/>
                <a:cs typeface="Times New Roman" panose="02020603050405020304" pitchFamily="18" charset="0"/>
              </a:rPr>
              <a:t>policies and procedures </a:t>
            </a:r>
            <a:r>
              <a:rPr lang="en-US" altLang="ja-JP" sz="2000" dirty="0">
                <a:latin typeface="+mj-lt"/>
                <a:cs typeface="Times New Roman" panose="02020603050405020304" pitchFamily="18" charset="0"/>
              </a:rPr>
              <a:t>should encourage the </a:t>
            </a:r>
            <a:r>
              <a:rPr lang="en-US" altLang="ja-JP" sz="2000" b="1" dirty="0">
                <a:latin typeface="+mj-lt"/>
                <a:cs typeface="Times New Roman" panose="02020603050405020304" pitchFamily="18" charset="0"/>
              </a:rPr>
              <a:t>growth of every employee</a:t>
            </a:r>
            <a:r>
              <a:rPr lang="en-US" altLang="ja-JP" sz="2000" dirty="0">
                <a:latin typeface="+mj-lt"/>
                <a:cs typeface="Times New Roman" panose="02020603050405020304" pitchFamily="18" charset="0"/>
              </a:rPr>
              <a:t>.</a:t>
            </a:r>
          </a:p>
          <a:p>
            <a:pPr algn="just"/>
            <a:endParaRPr lang="en-US" altLang="ja-JP" sz="1800" dirty="0">
              <a:latin typeface="Times New Roman" panose="02020603050405020304" pitchFamily="18" charset="0"/>
              <a:cs typeface="Times New Roman" panose="02020603050405020304" pitchFamily="18" charset="0"/>
            </a:endParaRPr>
          </a:p>
          <a:p>
            <a:pPr algn="just"/>
            <a:endParaRPr kumimoji="1" lang="en-US" altLang="ja-JP"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9278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30845-481F-BC97-4E6E-F0C28577D61B}"/>
              </a:ext>
            </a:extLst>
          </p:cNvPr>
          <p:cNvSpPr>
            <a:spLocks noGrp="1"/>
          </p:cNvSpPr>
          <p:nvPr>
            <p:ph type="title"/>
          </p:nvPr>
        </p:nvSpPr>
        <p:spPr>
          <a:xfrm>
            <a:off x="874673" y="620509"/>
            <a:ext cx="9613861" cy="901877"/>
          </a:xfrm>
        </p:spPr>
        <p:txBody>
          <a:bodyPr/>
          <a:lstStyle/>
          <a:p>
            <a:r>
              <a:rPr kumimoji="1" lang="en-GB" altLang="ja-JP" b="1" dirty="0">
                <a:latin typeface="Times New Roman" panose="02020603050405020304" pitchFamily="18" charset="0"/>
                <a:cs typeface="Times New Roman" panose="02020603050405020304" pitchFamily="18" charset="0"/>
              </a:rPr>
              <a:t>Problem identification </a:t>
            </a:r>
            <a:endParaRPr kumimoji="1" lang="ja-JP" alt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DD60E40-F877-25FE-2788-68F373247631}"/>
              </a:ext>
            </a:extLst>
          </p:cNvPr>
          <p:cNvSpPr>
            <a:spLocks noGrp="1"/>
          </p:cNvSpPr>
          <p:nvPr>
            <p:ph idx="1"/>
          </p:nvPr>
        </p:nvSpPr>
        <p:spPr>
          <a:xfrm>
            <a:off x="792480" y="1328227"/>
            <a:ext cx="10807044" cy="5175315"/>
          </a:xfrm>
        </p:spPr>
        <p:txBody>
          <a:bodyPr>
            <a:normAutofit/>
          </a:bodyPr>
          <a:lstStyle/>
          <a:p>
            <a:pPr marL="0" indent="0" algn="just">
              <a:buNone/>
            </a:pPr>
            <a:endParaRPr kumimoji="1" lang="en-US" altLang="ja-JP" sz="1800" dirty="0">
              <a:solidFill>
                <a:schemeClr val="bg1"/>
              </a:solidFill>
            </a:endParaRPr>
          </a:p>
          <a:p>
            <a:pPr>
              <a:buFont typeface="Arial" panose="020B0604020202020204" pitchFamily="34" charset="0"/>
              <a:buChar char="•"/>
            </a:pPr>
            <a:r>
              <a:rPr lang="en-US" sz="2200" dirty="0">
                <a:solidFill>
                  <a:schemeClr val="tx2"/>
                </a:solidFill>
                <a:latin typeface="+mj-lt"/>
                <a:cs typeface="Times New Roman" panose="02020603050405020304" pitchFamily="18" charset="0"/>
              </a:rPr>
              <a:t> </a:t>
            </a:r>
            <a:r>
              <a:rPr lang="en-US" altLang="ja-JP" sz="2200" dirty="0">
                <a:solidFill>
                  <a:schemeClr val="tx2"/>
                </a:solidFill>
                <a:latin typeface="+mj-lt"/>
                <a:cs typeface="Times New Roman" panose="02020603050405020304" pitchFamily="18" charset="0"/>
              </a:rPr>
              <a:t>Nomalinge et al., (2016) revealed that t</a:t>
            </a:r>
            <a:r>
              <a:rPr lang="en-US" sz="2200" dirty="0">
                <a:solidFill>
                  <a:schemeClr val="tx2"/>
                </a:solidFill>
                <a:latin typeface="+mj-lt"/>
                <a:cs typeface="Times New Roman" panose="02020603050405020304" pitchFamily="18" charset="0"/>
              </a:rPr>
              <a:t>he </a:t>
            </a:r>
            <a:r>
              <a:rPr lang="en-US" sz="2200" b="1" dirty="0">
                <a:solidFill>
                  <a:schemeClr val="tx2"/>
                </a:solidFill>
                <a:latin typeface="+mj-lt"/>
                <a:cs typeface="Times New Roman" panose="02020603050405020304" pitchFamily="18" charset="0"/>
              </a:rPr>
              <a:t>lack of comprehensive succession planning </a:t>
            </a:r>
            <a:r>
              <a:rPr lang="en-US" sz="2200" dirty="0">
                <a:solidFill>
                  <a:schemeClr val="tx2"/>
                </a:solidFill>
                <a:latin typeface="+mj-lt"/>
                <a:cs typeface="Times New Roman" panose="02020603050405020304" pitchFamily="18" charset="0"/>
              </a:rPr>
              <a:t>in developing nations' public sectors has created various research avenues for scholars and professionals.</a:t>
            </a:r>
          </a:p>
          <a:p>
            <a:pPr>
              <a:buFont typeface="Arial" panose="020B0604020202020204" pitchFamily="34" charset="0"/>
              <a:buChar char="•"/>
            </a:pPr>
            <a:r>
              <a:rPr lang="en-US" sz="2200" dirty="0">
                <a:solidFill>
                  <a:schemeClr val="tx2"/>
                </a:solidFill>
                <a:latin typeface="+mj-lt"/>
                <a:cs typeface="Times New Roman" panose="02020603050405020304" pitchFamily="18" charset="0"/>
              </a:rPr>
              <a:t>Few empirical studies have assessed the relationship between succession planning and employee performance and whether performance and career development evaluation act as a mediating factor(Ali et al., 2019). However, other potential factors, such </a:t>
            </a:r>
            <a:r>
              <a:rPr lang="en-US" sz="2200" b="1" dirty="0">
                <a:solidFill>
                  <a:schemeClr val="tx2"/>
                </a:solidFill>
                <a:latin typeface="+mj-lt"/>
                <a:cs typeface="Times New Roman" panose="02020603050405020304" pitchFamily="18" charset="0"/>
              </a:rPr>
              <a:t>as</a:t>
            </a:r>
            <a:r>
              <a:rPr lang="en-US" sz="2200" dirty="0">
                <a:solidFill>
                  <a:schemeClr val="tx2"/>
                </a:solidFill>
                <a:latin typeface="+mj-lt"/>
                <a:cs typeface="Times New Roman" panose="02020603050405020304" pitchFamily="18" charset="0"/>
              </a:rPr>
              <a:t> </a:t>
            </a:r>
            <a:r>
              <a:rPr lang="en-US" sz="2200" b="1" dirty="0">
                <a:solidFill>
                  <a:schemeClr val="tx2"/>
                </a:solidFill>
                <a:latin typeface="+mj-lt"/>
                <a:cs typeface="Times New Roman" panose="02020603050405020304" pitchFamily="18" charset="0"/>
              </a:rPr>
              <a:t>job satisfaction and </a:t>
            </a:r>
            <a:r>
              <a:rPr lang="en-US" altLang="ja-JP" sz="2200" b="1" dirty="0">
                <a:solidFill>
                  <a:schemeClr val="tx2"/>
                </a:solidFill>
                <a:latin typeface="+mj-lt"/>
                <a:cs typeface="Times New Roman" panose="02020603050405020304" pitchFamily="18" charset="0"/>
              </a:rPr>
              <a:t>public service motivation </a:t>
            </a:r>
            <a:r>
              <a:rPr lang="en-US" sz="2200" dirty="0">
                <a:solidFill>
                  <a:schemeClr val="tx2"/>
                </a:solidFill>
                <a:latin typeface="+mj-lt"/>
                <a:cs typeface="Times New Roman" panose="02020603050405020304" pitchFamily="18" charset="0"/>
              </a:rPr>
              <a:t> were not considered in their study.</a:t>
            </a:r>
          </a:p>
          <a:p>
            <a:pPr>
              <a:buFont typeface="Arial" panose="020B0604020202020204" pitchFamily="34" charset="0"/>
              <a:buChar char="•"/>
            </a:pPr>
            <a:r>
              <a:rPr lang="en-US" sz="2200" dirty="0">
                <a:solidFill>
                  <a:schemeClr val="tx2"/>
                </a:solidFill>
                <a:latin typeface="+mj-lt"/>
                <a:cs typeface="Times New Roman" panose="02020603050405020304" pitchFamily="18" charset="0"/>
              </a:rPr>
              <a:t>Abdullahi et al. (2021) focused on the </a:t>
            </a:r>
            <a:r>
              <a:rPr lang="en-US" sz="2200" b="1" dirty="0">
                <a:solidFill>
                  <a:schemeClr val="tx2"/>
                </a:solidFill>
                <a:latin typeface="+mj-lt"/>
                <a:cs typeface="Times New Roman" panose="02020603050405020304" pitchFamily="18" charset="0"/>
              </a:rPr>
              <a:t>impact of </a:t>
            </a:r>
            <a:r>
              <a:rPr lang="en-US" altLang="ja-JP" sz="2200" b="1" dirty="0">
                <a:solidFill>
                  <a:schemeClr val="tx2"/>
                </a:solidFill>
                <a:latin typeface="+mj-lt"/>
                <a:cs typeface="Times New Roman" panose="02020603050405020304" pitchFamily="18" charset="0"/>
              </a:rPr>
              <a:t>succession planning </a:t>
            </a:r>
            <a:r>
              <a:rPr lang="en-US" sz="2200" dirty="0">
                <a:solidFill>
                  <a:schemeClr val="tx2"/>
                </a:solidFill>
                <a:latin typeface="+mj-lt"/>
                <a:cs typeface="Times New Roman" panose="02020603050405020304" pitchFamily="18" charset="0"/>
              </a:rPr>
              <a:t>on staff engagement and performance in Malaysian private universities, Their study was limited to the academic staff at private universities in Malaysia and self-reported information, which could contain biases or errors. Therefore, their results might not apply to other kinds of institutions and in other countries limiting generalizability.</a:t>
            </a:r>
          </a:p>
          <a:p>
            <a:pPr marL="0" indent="0">
              <a:buNone/>
            </a:pPr>
            <a:endParaRPr kumimoji="1" lang="en-US" altLang="ja-JP" dirty="0">
              <a:solidFill>
                <a:schemeClr val="bg1"/>
              </a:solidFill>
            </a:endParaRPr>
          </a:p>
          <a:p>
            <a:endParaRPr kumimoji="1" lang="ja-JP" altLang="en-US" dirty="0"/>
          </a:p>
        </p:txBody>
      </p:sp>
      <p:sp>
        <p:nvSpPr>
          <p:cNvPr id="4" name="Google Shape;169;p16">
            <a:extLst>
              <a:ext uri="{FF2B5EF4-FFF2-40B4-BE49-F238E27FC236}">
                <a16:creationId xmlns:a16="http://schemas.microsoft.com/office/drawing/2014/main" id="{85E2C4D4-CFB8-1EF7-73D2-EDF2742F068F}"/>
              </a:ext>
            </a:extLst>
          </p:cNvPr>
          <p:cNvSpPr txBox="1">
            <a:spLocks noGrp="1"/>
          </p:cNvSpPr>
          <p:nvPr>
            <p:ph type="sldNum" sz="quarter" idx="12"/>
          </p:nvPr>
        </p:nvSpPr>
        <p:spPr>
          <a:xfrm>
            <a:off x="10488534" y="620509"/>
            <a:ext cx="1053990" cy="90187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800"/>
              <a:t>4</a:t>
            </a:fld>
            <a:endParaRPr sz="2800" dirty="0"/>
          </a:p>
        </p:txBody>
      </p:sp>
    </p:spTree>
    <p:extLst>
      <p:ext uri="{BB962C8B-B14F-4D97-AF65-F5344CB8AC3E}">
        <p14:creationId xmlns:p14="http://schemas.microsoft.com/office/powerpoint/2010/main" val="336199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351B9-BD0C-811A-C3B1-48835B16F4D6}"/>
              </a:ext>
            </a:extLst>
          </p:cNvPr>
          <p:cNvSpPr>
            <a:spLocks noGrp="1"/>
          </p:cNvSpPr>
          <p:nvPr>
            <p:ph type="title"/>
          </p:nvPr>
        </p:nvSpPr>
        <p:spPr>
          <a:xfrm>
            <a:off x="1295402" y="524292"/>
            <a:ext cx="9601196" cy="622381"/>
          </a:xfrm>
        </p:spPr>
        <p:txBody>
          <a:bodyPr>
            <a:noAutofit/>
          </a:bodyPr>
          <a:lstStyle/>
          <a:p>
            <a:r>
              <a:rPr lang="en-GB" altLang="ja-JP" b="1" dirty="0">
                <a:latin typeface="Times New Roman" panose="02020603050405020304" pitchFamily="18" charset="0"/>
                <a:cs typeface="Times New Roman" panose="02020603050405020304" pitchFamily="18" charset="0"/>
              </a:rPr>
              <a:t>The context of Ghana</a:t>
            </a:r>
            <a:endParaRPr kumimoji="1" lang="ja-JP" alt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E9F30B-13CA-5846-2BFF-E8EA35C15322}"/>
              </a:ext>
            </a:extLst>
          </p:cNvPr>
          <p:cNvSpPr>
            <a:spLocks noGrp="1"/>
          </p:cNvSpPr>
          <p:nvPr>
            <p:ph idx="1"/>
          </p:nvPr>
        </p:nvSpPr>
        <p:spPr>
          <a:xfrm>
            <a:off x="750499" y="1285334"/>
            <a:ext cx="10653622" cy="5048373"/>
          </a:xfrm>
        </p:spPr>
        <p:txBody>
          <a:bodyPr>
            <a:noAutofit/>
          </a:bodyPr>
          <a:lstStyle/>
          <a:p>
            <a:pPr algn="just"/>
            <a:r>
              <a:rPr lang="en-US" altLang="ja-JP" sz="2000" dirty="0">
                <a:latin typeface="+mj-lt"/>
                <a:cs typeface="Times New Roman" panose="02020603050405020304" pitchFamily="18" charset="0"/>
              </a:rPr>
              <a:t>The </a:t>
            </a:r>
            <a:r>
              <a:rPr lang="en-US" altLang="ja-JP" sz="2000" b="1" dirty="0">
                <a:latin typeface="+mj-lt"/>
                <a:cs typeface="Times New Roman" panose="02020603050405020304" pitchFamily="18" charset="0"/>
              </a:rPr>
              <a:t>Ghana Civil Service </a:t>
            </a:r>
            <a:r>
              <a:rPr lang="en-US" altLang="ja-JP" sz="2000" dirty="0">
                <a:latin typeface="+mj-lt"/>
                <a:cs typeface="Times New Roman" panose="02020603050405020304" pitchFamily="18" charset="0"/>
              </a:rPr>
              <a:t>is a part of the Ghana Public Services. </a:t>
            </a:r>
            <a:r>
              <a:rPr lang="en-US" altLang="ja-JP" sz="2000" b="1" dirty="0">
                <a:latin typeface="+mj-lt"/>
                <a:cs typeface="Times New Roman" panose="02020603050405020304" pitchFamily="18" charset="0"/>
              </a:rPr>
              <a:t>Article 190 of Ghana’s constitution</a:t>
            </a:r>
            <a:r>
              <a:rPr lang="en-US" altLang="ja-JP" sz="2000" dirty="0">
                <a:latin typeface="+mj-lt"/>
                <a:cs typeface="Times New Roman" panose="02020603050405020304" pitchFamily="18" charset="0"/>
              </a:rPr>
              <a:t> defines our public services.</a:t>
            </a:r>
            <a:endParaRPr kumimoji="1" lang="en-GB" altLang="ja-JP" sz="2000" dirty="0">
              <a:latin typeface="+mj-lt"/>
              <a:cs typeface="Times New Roman" panose="02020603050405020304" pitchFamily="18" charset="0"/>
            </a:endParaRPr>
          </a:p>
          <a:p>
            <a:pPr algn="just"/>
            <a:r>
              <a:rPr kumimoji="1" lang="en-GB" altLang="ja-JP" sz="2000" dirty="0">
                <a:latin typeface="+mj-lt"/>
                <a:cs typeface="Times New Roman" panose="02020603050405020304" pitchFamily="18" charset="0"/>
              </a:rPr>
              <a:t> The function of the Ghana Civil Service </a:t>
            </a:r>
            <a:r>
              <a:rPr kumimoji="1" lang="en-US" altLang="ja-JP" sz="2000" dirty="0">
                <a:latin typeface="+mj-lt"/>
                <a:cs typeface="Times New Roman" panose="02020603050405020304" pitchFamily="18" charset="0"/>
              </a:rPr>
              <a:t>is to </a:t>
            </a:r>
            <a:r>
              <a:rPr kumimoji="1" lang="en-US" altLang="ja-JP" sz="2000" b="1" dirty="0">
                <a:latin typeface="+mj-lt"/>
                <a:cs typeface="Times New Roman" panose="02020603050405020304" pitchFamily="18" charset="0"/>
              </a:rPr>
              <a:t>support</a:t>
            </a:r>
            <a:r>
              <a:rPr kumimoji="1" lang="en-US" altLang="ja-JP" sz="2000" dirty="0">
                <a:latin typeface="+mj-lt"/>
                <a:cs typeface="Times New Roman" panose="02020603050405020304" pitchFamily="18" charset="0"/>
              </a:rPr>
              <a:t> the government in</a:t>
            </a:r>
            <a:r>
              <a:rPr kumimoji="1" lang="en-US" altLang="ja-JP" sz="2000" b="1" dirty="0">
                <a:latin typeface="+mj-lt"/>
                <a:cs typeface="Times New Roman" panose="02020603050405020304" pitchFamily="18" charset="0"/>
              </a:rPr>
              <a:t> the formulation,  implementation, monitoring, and evaluation of policies and programs</a:t>
            </a:r>
            <a:r>
              <a:rPr kumimoji="1" lang="en-US" altLang="ja-JP" sz="2000" dirty="0">
                <a:latin typeface="+mj-lt"/>
                <a:cs typeface="Times New Roman" panose="02020603050405020304" pitchFamily="18" charset="0"/>
              </a:rPr>
              <a:t>.</a:t>
            </a:r>
            <a:endParaRPr kumimoji="1" lang="en-GB" altLang="ja-JP" sz="2000" dirty="0">
              <a:latin typeface="+mj-lt"/>
              <a:cs typeface="Times New Roman" panose="02020603050405020304" pitchFamily="18" charset="0"/>
            </a:endParaRPr>
          </a:p>
          <a:p>
            <a:pPr algn="just"/>
            <a:r>
              <a:rPr lang="en-GB" altLang="ja-JP" sz="2000" dirty="0">
                <a:latin typeface="+mj-lt"/>
                <a:cs typeface="Times New Roman" panose="02020603050405020304" pitchFamily="18" charset="0"/>
              </a:rPr>
              <a:t>I</a:t>
            </a:r>
            <a:r>
              <a:rPr kumimoji="1" lang="en-GB" altLang="ja-JP" sz="2000" dirty="0">
                <a:latin typeface="+mj-lt"/>
                <a:cs typeface="Times New Roman" panose="02020603050405020304" pitchFamily="18" charset="0"/>
              </a:rPr>
              <a:t>n the Ghana’s Civil </a:t>
            </a:r>
            <a:r>
              <a:rPr lang="en-GB" altLang="ja-JP" sz="2000" dirty="0">
                <a:latin typeface="+mj-lt"/>
                <a:cs typeface="Times New Roman" panose="02020603050405020304" pitchFamily="18" charset="0"/>
              </a:rPr>
              <a:t>S</a:t>
            </a:r>
            <a:r>
              <a:rPr kumimoji="1" lang="en-GB" altLang="ja-JP" sz="2000" dirty="0">
                <a:latin typeface="+mj-lt"/>
                <a:cs typeface="Times New Roman" panose="02020603050405020304" pitchFamily="18" charset="0"/>
              </a:rPr>
              <a:t>ervice, Succession planning has been mentioned in </a:t>
            </a:r>
            <a:r>
              <a:rPr kumimoji="1" lang="en-GB" altLang="ja-JP" sz="2000" b="1" dirty="0">
                <a:latin typeface="+mj-lt"/>
                <a:cs typeface="Times New Roman" panose="02020603050405020304" pitchFamily="18" charset="0"/>
              </a:rPr>
              <a:t>scattered </a:t>
            </a:r>
            <a:r>
              <a:rPr lang="en-GB" altLang="ja-JP" sz="2000" b="1" dirty="0">
                <a:latin typeface="+mj-lt"/>
                <a:cs typeface="Times New Roman" panose="02020603050405020304" pitchFamily="18" charset="0"/>
              </a:rPr>
              <a:t>paper-based documents without a Policy (strategic plan), despite </a:t>
            </a:r>
            <a:r>
              <a:rPr lang="en-US" altLang="ja-JP" sz="2000" dirty="0">
                <a:effectLst/>
                <a:latin typeface="+mj-lt"/>
                <a:cs typeface="Times New Roman" panose="02020603050405020304" pitchFamily="18" charset="0"/>
              </a:rPr>
              <a:t>effort made to move </a:t>
            </a:r>
            <a:r>
              <a:rPr lang="en-US" altLang="ja-JP" sz="2000" dirty="0">
                <a:latin typeface="+mj-lt"/>
                <a:cs typeface="Times New Roman" panose="02020603050405020304" pitchFamily="18" charset="0"/>
              </a:rPr>
              <a:t>employees </a:t>
            </a:r>
            <a:r>
              <a:rPr lang="en-US" altLang="ja-JP" sz="2000" dirty="0">
                <a:effectLst/>
                <a:latin typeface="+mj-lt"/>
                <a:cs typeface="Times New Roman" panose="02020603050405020304" pitchFamily="18" charset="0"/>
              </a:rPr>
              <a:t>from one stage to another through various mechanisms</a:t>
            </a:r>
            <a:r>
              <a:rPr lang="en-GB" altLang="ja-JP" sz="2000" dirty="0">
                <a:effectLst/>
                <a:latin typeface="+mj-lt"/>
                <a:cs typeface="Times New Roman" panose="02020603050405020304" pitchFamily="18" charset="0"/>
              </a:rPr>
              <a:t>. </a:t>
            </a:r>
          </a:p>
          <a:p>
            <a:pPr algn="just"/>
            <a:r>
              <a:rPr lang="en-GB" altLang="ja-JP" sz="2000" b="1" dirty="0">
                <a:latin typeface="+mj-lt"/>
                <a:cs typeface="Times New Roman" panose="02020603050405020304" pitchFamily="18" charset="0"/>
              </a:rPr>
              <a:t>From</a:t>
            </a:r>
            <a:r>
              <a:rPr lang="en-GB" altLang="ja-JP" sz="2000" b="1" dirty="0">
                <a:effectLst/>
                <a:latin typeface="+mj-lt"/>
                <a:cs typeface="Times New Roman" panose="02020603050405020304" pitchFamily="18" charset="0"/>
              </a:rPr>
              <a:t> 2016</a:t>
            </a:r>
            <a:r>
              <a:rPr lang="en-GB" altLang="ja-JP" sz="2000" dirty="0">
                <a:effectLst/>
                <a:latin typeface="+mj-lt"/>
                <a:cs typeface="Times New Roman" panose="02020603050405020304" pitchFamily="18" charset="0"/>
              </a:rPr>
              <a:t>,</a:t>
            </a:r>
            <a:r>
              <a:rPr lang="en-US" altLang="ja-JP" sz="2000" dirty="0">
                <a:latin typeface="+mj-lt"/>
                <a:cs typeface="Times New Roman" panose="02020603050405020304" pitchFamily="18" charset="0"/>
              </a:rPr>
              <a:t> OHCS, the Central Human Resource Management organization for the Civil Service,</a:t>
            </a:r>
            <a:r>
              <a:rPr lang="en-GB" altLang="ja-JP" sz="2000" dirty="0">
                <a:latin typeface="+mj-lt"/>
                <a:cs typeface="Times New Roman" panose="02020603050405020304" pitchFamily="18" charset="0"/>
              </a:rPr>
              <a:t> started to </a:t>
            </a:r>
            <a:r>
              <a:rPr kumimoji="1" lang="en-GB" altLang="ja-JP" sz="2000" b="1" dirty="0">
                <a:latin typeface="+mj-lt"/>
                <a:cs typeface="Times New Roman" panose="02020603050405020304" pitchFamily="18" charset="0"/>
              </a:rPr>
              <a:t>promote succession planning practices within the ministries and departments</a:t>
            </a:r>
            <a:r>
              <a:rPr kumimoji="1" lang="en-GB" altLang="ja-JP" sz="2000" dirty="0">
                <a:latin typeface="+mj-lt"/>
                <a:cs typeface="Times New Roman" panose="02020603050405020304" pitchFamily="18" charset="0"/>
              </a:rPr>
              <a:t>. </a:t>
            </a:r>
          </a:p>
          <a:p>
            <a:pPr algn="just"/>
            <a:r>
              <a:rPr lang="en-US" altLang="ja-JP" sz="2000" dirty="0">
                <a:latin typeface="+mj-lt"/>
                <a:cs typeface="Times New Roman" panose="02020603050405020304" pitchFamily="18" charset="0"/>
              </a:rPr>
              <a:t>The OHCS outlined a broad stroke of what it expects the various ministries and departments to do. </a:t>
            </a:r>
            <a:r>
              <a:rPr lang="en-GB" altLang="ja-JP" sz="2000" dirty="0">
                <a:latin typeface="+mj-lt"/>
                <a:cs typeface="Times New Roman" panose="02020603050405020304" pitchFamily="18" charset="0"/>
              </a:rPr>
              <a:t>Ministries and departments were responsible for initiating and implementing the succession planning initiative. Some ministries </a:t>
            </a:r>
            <a:r>
              <a:rPr lang="en-GB" altLang="ja-JP" sz="2000" b="1" dirty="0">
                <a:latin typeface="+mj-lt"/>
                <a:cs typeface="Times New Roman" panose="02020603050405020304" pitchFamily="18" charset="0"/>
              </a:rPr>
              <a:t>have initiated, while others have not</a:t>
            </a:r>
            <a:r>
              <a:rPr lang="en-GB" altLang="ja-JP" sz="2000" dirty="0">
                <a:latin typeface="+mj-lt"/>
                <a:cs typeface="Times New Roman" panose="02020603050405020304" pitchFamily="18" charset="0"/>
              </a:rPr>
              <a:t>.</a:t>
            </a:r>
            <a:endParaRPr kumimoji="1" lang="en-GB" altLang="ja-JP" sz="2000" dirty="0">
              <a:latin typeface="+mj-lt"/>
              <a:cs typeface="Times New Roman" panose="02020603050405020304" pitchFamily="18" charset="0"/>
            </a:endParaRPr>
          </a:p>
          <a:p>
            <a:pPr algn="just"/>
            <a:r>
              <a:rPr kumimoji="1" lang="en-GB" altLang="ja-JP" sz="2000" dirty="0">
                <a:latin typeface="+mj-lt"/>
                <a:cs typeface="Times New Roman" panose="02020603050405020304" pitchFamily="18" charset="0"/>
              </a:rPr>
              <a:t>This </a:t>
            </a:r>
            <a:r>
              <a:rPr kumimoji="1" lang="en-GB" altLang="ja-JP" sz="2000" b="1" dirty="0">
                <a:latin typeface="+mj-lt"/>
                <a:cs typeface="Times New Roman" panose="02020603050405020304" pitchFamily="18" charset="0"/>
              </a:rPr>
              <a:t>background makes Ghana </a:t>
            </a:r>
            <a:r>
              <a:rPr kumimoji="1" lang="en-GB" altLang="ja-JP" sz="2000" dirty="0">
                <a:latin typeface="+mj-lt"/>
                <a:cs typeface="Times New Roman" panose="02020603050405020304" pitchFamily="18" charset="0"/>
              </a:rPr>
              <a:t>a perfect case to examine the effects of succession planning on job satisfaction and public service motivation.</a:t>
            </a:r>
            <a:endParaRPr kumimoji="1" lang="ja-JP" altLang="en-US" sz="2000" dirty="0">
              <a:latin typeface="+mj-lt"/>
              <a:cs typeface="Times New Roman" panose="02020603050405020304" pitchFamily="18" charset="0"/>
            </a:endParaRPr>
          </a:p>
        </p:txBody>
      </p:sp>
    </p:spTree>
    <p:extLst>
      <p:ext uri="{BB962C8B-B14F-4D97-AF65-F5344CB8AC3E}">
        <p14:creationId xmlns:p14="http://schemas.microsoft.com/office/powerpoint/2010/main" val="3001378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8B5EF-19F8-4FFC-873C-67A3D8A52F96}"/>
              </a:ext>
            </a:extLst>
          </p:cNvPr>
          <p:cNvSpPr>
            <a:spLocks noGrp="1"/>
          </p:cNvSpPr>
          <p:nvPr>
            <p:ph type="title"/>
          </p:nvPr>
        </p:nvSpPr>
        <p:spPr>
          <a:xfrm>
            <a:off x="107115" y="728534"/>
            <a:ext cx="9613861" cy="1080938"/>
          </a:xfrm>
        </p:spPr>
        <p:txBody>
          <a:bodyPr>
            <a:normAutofit/>
          </a:bodyPr>
          <a:lstStyle/>
          <a:p>
            <a:pPr algn="ctr"/>
            <a:r>
              <a:rPr lang="en-US" altLang="ja-JP" sz="4400" kern="100" dirty="0">
                <a:effectLst/>
                <a:latin typeface="Yu Gothic UI Semibold" panose="020B0700000000000000" pitchFamily="50" charset="-128"/>
                <a:ea typeface="Yu Gothic UI Semibold" panose="020B0700000000000000" pitchFamily="50" charset="-128"/>
                <a:cs typeface="Times New Roman" panose="02020603050405020304" pitchFamily="18" charset="0"/>
              </a:rPr>
              <a:t> Research Question</a:t>
            </a:r>
            <a:endParaRPr lang="en-GB" sz="4400" dirty="0">
              <a:latin typeface="Yu Gothic UI Semibold" panose="020B0700000000000000" pitchFamily="50" charset="-128"/>
              <a:ea typeface="Yu Gothic UI Semibold" panose="020B0700000000000000" pitchFamily="50" charset="-128"/>
            </a:endParaRPr>
          </a:p>
        </p:txBody>
      </p:sp>
      <p:sp>
        <p:nvSpPr>
          <p:cNvPr id="3" name="Content Placeholder 2">
            <a:extLst>
              <a:ext uri="{FF2B5EF4-FFF2-40B4-BE49-F238E27FC236}">
                <a16:creationId xmlns:a16="http://schemas.microsoft.com/office/drawing/2014/main" id="{2A4B3C92-77F9-4BB1-8333-A0ED100CD1D0}"/>
              </a:ext>
            </a:extLst>
          </p:cNvPr>
          <p:cNvSpPr>
            <a:spLocks noGrp="1"/>
          </p:cNvSpPr>
          <p:nvPr>
            <p:ph idx="1"/>
          </p:nvPr>
        </p:nvSpPr>
        <p:spPr>
          <a:xfrm>
            <a:off x="801715" y="2419428"/>
            <a:ext cx="9920828" cy="4438572"/>
          </a:xfrm>
        </p:spPr>
        <p:txBody>
          <a:bodyPr>
            <a:normAutofit/>
          </a:bodyPr>
          <a:lstStyle/>
          <a:p>
            <a:pPr marL="0" indent="0">
              <a:buNone/>
            </a:pPr>
            <a:r>
              <a:rPr lang="en-US" dirty="0"/>
              <a:t>This thesis aims to answer below the research questions</a:t>
            </a:r>
            <a:endParaRPr lang="en-US" b="1" dirty="0">
              <a:highlight>
                <a:srgbClr val="FFFF00"/>
              </a:highlight>
            </a:endParaRPr>
          </a:p>
          <a:p>
            <a:pPr marL="0" indent="0">
              <a:buNone/>
            </a:pPr>
            <a:r>
              <a:rPr lang="en-US" dirty="0">
                <a:solidFill>
                  <a:schemeClr val="bg1"/>
                </a:solidFill>
                <a:highlight>
                  <a:srgbClr val="000000"/>
                </a:highlight>
              </a:rPr>
              <a:t>The questions are as fellows:</a:t>
            </a:r>
          </a:p>
          <a:p>
            <a:pPr marL="457200" indent="-457200" algn="just">
              <a:buFont typeface="+mj-lt"/>
              <a:buAutoNum type="arabicPeriod"/>
            </a:pPr>
            <a:r>
              <a:rPr lang="en-US" altLang="ja-JP" b="1" dirty="0"/>
              <a:t>How does succession planning affect job satisfaction in the Ghana Civil   Service</a:t>
            </a:r>
            <a:r>
              <a:rPr lang="en-US" b="1" dirty="0"/>
              <a:t>?</a:t>
            </a:r>
          </a:p>
          <a:p>
            <a:pPr marL="0" indent="0" algn="just">
              <a:buNone/>
            </a:pPr>
            <a:endParaRPr lang="en-US" dirty="0"/>
          </a:p>
          <a:p>
            <a:pPr marL="457200" indent="-457200" algn="just">
              <a:buAutoNum type="arabicPeriod" startAt="2"/>
            </a:pPr>
            <a:r>
              <a:rPr lang="en-US" b="1" dirty="0"/>
              <a:t>What is the relationship between succession planning and public service motivation in the Ghana Civil Service?</a:t>
            </a:r>
          </a:p>
          <a:p>
            <a:pPr marL="0" indent="0" algn="just">
              <a:buNone/>
            </a:pPr>
            <a:endParaRPr lang="en-US" dirty="0"/>
          </a:p>
        </p:txBody>
      </p:sp>
      <p:sp>
        <p:nvSpPr>
          <p:cNvPr id="4" name="Google Shape;169;p16">
            <a:extLst>
              <a:ext uri="{FF2B5EF4-FFF2-40B4-BE49-F238E27FC236}">
                <a16:creationId xmlns:a16="http://schemas.microsoft.com/office/drawing/2014/main" id="{67BA0910-1E32-EFBE-520E-41211FBFE380}"/>
              </a:ext>
            </a:extLst>
          </p:cNvPr>
          <p:cNvSpPr txBox="1">
            <a:spLocks noGrp="1"/>
          </p:cNvSpPr>
          <p:nvPr>
            <p:ph type="sldNum" sz="quarter" idx="12"/>
          </p:nvPr>
        </p:nvSpPr>
        <p:spPr>
          <a:xfrm>
            <a:off x="10722543" y="367126"/>
            <a:ext cx="1053990" cy="90187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800"/>
              <a:t>6</a:t>
            </a:fld>
            <a:endParaRPr sz="2800" dirty="0"/>
          </a:p>
        </p:txBody>
      </p:sp>
      <p:pic>
        <p:nvPicPr>
          <p:cNvPr id="8" name="Picture 7">
            <a:extLst>
              <a:ext uri="{FF2B5EF4-FFF2-40B4-BE49-F238E27FC236}">
                <a16:creationId xmlns:a16="http://schemas.microsoft.com/office/drawing/2014/main" id="{2ABDDA52-B63F-D0FD-8425-55C498D30039}"/>
              </a:ext>
            </a:extLst>
          </p:cNvPr>
          <p:cNvPicPr>
            <a:picLocks noChangeAspect="1"/>
          </p:cNvPicPr>
          <p:nvPr/>
        </p:nvPicPr>
        <p:blipFill>
          <a:blip r:embed="rId2"/>
          <a:stretch>
            <a:fillRect/>
          </a:stretch>
        </p:blipFill>
        <p:spPr>
          <a:xfrm>
            <a:off x="9981533" y="996593"/>
            <a:ext cx="1201762" cy="1612669"/>
          </a:xfrm>
          <a:prstGeom prst="rect">
            <a:avLst/>
          </a:prstGeom>
        </p:spPr>
      </p:pic>
    </p:spTree>
    <p:extLst>
      <p:ext uri="{BB962C8B-B14F-4D97-AF65-F5344CB8AC3E}">
        <p14:creationId xmlns:p14="http://schemas.microsoft.com/office/powerpoint/2010/main" val="224929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3E67-2674-1F16-0BC7-81C95D1CB2CB}"/>
              </a:ext>
            </a:extLst>
          </p:cNvPr>
          <p:cNvSpPr>
            <a:spLocks noGrp="1"/>
          </p:cNvSpPr>
          <p:nvPr>
            <p:ph type="title"/>
          </p:nvPr>
        </p:nvSpPr>
        <p:spPr>
          <a:xfrm>
            <a:off x="1387440" y="550618"/>
            <a:ext cx="9417119" cy="1303867"/>
          </a:xfrm>
        </p:spPr>
        <p:txBody>
          <a:bodyPr>
            <a:normAutofit fontScale="90000"/>
          </a:bodyPr>
          <a:lstStyle/>
          <a:p>
            <a:r>
              <a:rPr lang="en-GB" altLang="ja-JP" b="1" dirty="0"/>
              <a:t>Literature gap and Significance of study </a:t>
            </a:r>
            <a:endParaRPr kumimoji="1" lang="ja-JP" altLang="en-US" b="1" dirty="0"/>
          </a:p>
        </p:txBody>
      </p:sp>
      <p:sp>
        <p:nvSpPr>
          <p:cNvPr id="3" name="Content Placeholder 2">
            <a:extLst>
              <a:ext uri="{FF2B5EF4-FFF2-40B4-BE49-F238E27FC236}">
                <a16:creationId xmlns:a16="http://schemas.microsoft.com/office/drawing/2014/main" id="{94383373-E325-0531-97B6-CA40560E8BC2}"/>
              </a:ext>
            </a:extLst>
          </p:cNvPr>
          <p:cNvSpPr>
            <a:spLocks noGrp="1"/>
          </p:cNvSpPr>
          <p:nvPr>
            <p:ph idx="1"/>
          </p:nvPr>
        </p:nvSpPr>
        <p:spPr>
          <a:xfrm>
            <a:off x="893852" y="2506895"/>
            <a:ext cx="10602930" cy="3698696"/>
          </a:xfrm>
        </p:spPr>
        <p:txBody>
          <a:bodyPr>
            <a:normAutofit fontScale="70000" lnSpcReduction="20000"/>
          </a:bodyPr>
          <a:lstStyle/>
          <a:p>
            <a:r>
              <a:rPr lang="en-US" altLang="ja-JP" sz="3600" dirty="0">
                <a:solidFill>
                  <a:schemeClr val="tx2"/>
                </a:solidFill>
                <a:latin typeface="+mj-lt"/>
                <a:cs typeface="Times New Roman" panose="02020603050405020304" pitchFamily="18" charset="0"/>
              </a:rPr>
              <a:t>The current study aims to fill this gap by assessing the need for succession planning to enhance job satisfaction and public service motivation in Ghana's public sector.</a:t>
            </a:r>
          </a:p>
          <a:p>
            <a:pPr marL="0" indent="0">
              <a:buNone/>
            </a:pPr>
            <a:r>
              <a:rPr lang="en-GB" altLang="ja-JP" sz="4000" b="1" dirty="0"/>
              <a:t>Significance  of the study</a:t>
            </a:r>
            <a:endParaRPr lang="en-US" altLang="ja-JP" sz="2000" b="1" dirty="0">
              <a:latin typeface="Times New Roman" panose="02020603050405020304" pitchFamily="18" charset="0"/>
              <a:cs typeface="Times New Roman" panose="02020603050405020304" pitchFamily="18" charset="0"/>
            </a:endParaRPr>
          </a:p>
          <a:p>
            <a:r>
              <a:rPr lang="en-US" altLang="ja-JP" sz="3400" dirty="0">
                <a:latin typeface="+mj-lt"/>
                <a:cs typeface="Times New Roman" panose="02020603050405020304" pitchFamily="18" charset="0"/>
              </a:rPr>
              <a:t>Not enough information on succession planning in Ghanaian public organizations, especially in the Ghana Civil Service.</a:t>
            </a:r>
          </a:p>
          <a:p>
            <a:endParaRPr lang="en-US" altLang="ja-JP" sz="2000" dirty="0">
              <a:latin typeface="Times New Roman" panose="02020603050405020304" pitchFamily="18" charset="0"/>
              <a:cs typeface="Times New Roman" panose="02020603050405020304" pitchFamily="18" charset="0"/>
            </a:endParaRPr>
          </a:p>
          <a:p>
            <a:r>
              <a:rPr lang="en-US" altLang="ja-JP" sz="3800" dirty="0">
                <a:latin typeface="+mj-lt"/>
                <a:cs typeface="Times New Roman" panose="02020603050405020304" pitchFamily="18" charset="0"/>
              </a:rPr>
              <a:t>This research will contribute to the current status and future directions of succession planning policy within the Ghana Civil Service.</a:t>
            </a:r>
          </a:p>
          <a:p>
            <a:endParaRPr kumimoji="1" lang="ja-JP" altLang="en-US" sz="2000" dirty="0">
              <a:latin typeface="Times New Roman" panose="02020603050405020304" pitchFamily="18" charset="0"/>
              <a:cs typeface="Times New Roman" panose="02020603050405020304" pitchFamily="18" charset="0"/>
            </a:endParaRPr>
          </a:p>
        </p:txBody>
      </p:sp>
      <p:sp>
        <p:nvSpPr>
          <p:cNvPr id="4" name="Google Shape;169;p16">
            <a:extLst>
              <a:ext uri="{FF2B5EF4-FFF2-40B4-BE49-F238E27FC236}">
                <a16:creationId xmlns:a16="http://schemas.microsoft.com/office/drawing/2014/main" id="{3E978C48-BC8B-FDA2-C45B-375AC338ADA2}"/>
              </a:ext>
            </a:extLst>
          </p:cNvPr>
          <p:cNvSpPr txBox="1">
            <a:spLocks noGrp="1"/>
          </p:cNvSpPr>
          <p:nvPr>
            <p:ph type="sldNum" sz="quarter" idx="12"/>
          </p:nvPr>
        </p:nvSpPr>
        <p:spPr>
          <a:xfrm>
            <a:off x="10488534" y="620509"/>
            <a:ext cx="1053990" cy="90187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800"/>
              <a:t>7</a:t>
            </a:fld>
            <a:endParaRPr sz="2800" dirty="0"/>
          </a:p>
        </p:txBody>
      </p:sp>
    </p:spTree>
    <p:extLst>
      <p:ext uri="{BB962C8B-B14F-4D97-AF65-F5344CB8AC3E}">
        <p14:creationId xmlns:p14="http://schemas.microsoft.com/office/powerpoint/2010/main" val="243635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C609-A526-F17B-1E77-85BB72C82306}"/>
              </a:ext>
            </a:extLst>
          </p:cNvPr>
          <p:cNvSpPr>
            <a:spLocks noGrp="1"/>
          </p:cNvSpPr>
          <p:nvPr>
            <p:ph type="title"/>
          </p:nvPr>
        </p:nvSpPr>
        <p:spPr>
          <a:xfrm>
            <a:off x="1295402" y="626596"/>
            <a:ext cx="9601196" cy="1303867"/>
          </a:xfrm>
        </p:spPr>
        <p:txBody>
          <a:bodyPr/>
          <a:lstStyle/>
          <a:p>
            <a:r>
              <a:rPr kumimoji="1" lang="en-GB" altLang="ja-JP" b="1" dirty="0"/>
              <a:t>Research objective </a:t>
            </a:r>
            <a:endParaRPr kumimoji="1" lang="ja-JP" altLang="en-US" b="1" dirty="0"/>
          </a:p>
        </p:txBody>
      </p:sp>
      <p:sp>
        <p:nvSpPr>
          <p:cNvPr id="3" name="Content Placeholder 2">
            <a:extLst>
              <a:ext uri="{FF2B5EF4-FFF2-40B4-BE49-F238E27FC236}">
                <a16:creationId xmlns:a16="http://schemas.microsoft.com/office/drawing/2014/main" id="{AD752AE6-E360-61C5-3927-C85F62F0E539}"/>
              </a:ext>
            </a:extLst>
          </p:cNvPr>
          <p:cNvSpPr>
            <a:spLocks noGrp="1"/>
          </p:cNvSpPr>
          <p:nvPr>
            <p:ph idx="1"/>
          </p:nvPr>
        </p:nvSpPr>
        <p:spPr>
          <a:xfrm>
            <a:off x="725103" y="1971837"/>
            <a:ext cx="10741793" cy="4353370"/>
          </a:xfrm>
        </p:spPr>
        <p:txBody>
          <a:bodyPr>
            <a:normAutofit/>
          </a:bodyPr>
          <a:lstStyle/>
          <a:p>
            <a:pPr algn="just">
              <a:buFont typeface="Wingdings" panose="05000000000000000000" pitchFamily="2" charset="2"/>
              <a:buChar char="Ø"/>
            </a:pPr>
            <a:r>
              <a:rPr lang="en-US" altLang="ja-JP" dirty="0"/>
              <a:t>The goal of this study is to examine the effects of succession planning on public employee job satisfaction and public service motivation in the Ghana Civil Service. </a:t>
            </a:r>
          </a:p>
          <a:p>
            <a:pPr algn="just">
              <a:buFont typeface="Wingdings" panose="05000000000000000000" pitchFamily="2" charset="2"/>
              <a:buChar char="Ø"/>
            </a:pPr>
            <a:r>
              <a:rPr lang="en-US" altLang="ja-JP" b="1" dirty="0">
                <a:solidFill>
                  <a:schemeClr val="bg1"/>
                </a:solidFill>
                <a:highlight>
                  <a:srgbClr val="000000"/>
                </a:highlight>
              </a:rPr>
              <a:t>Specific Objectives</a:t>
            </a:r>
            <a:endParaRPr kumimoji="1" lang="en-US" altLang="ja-JP" dirty="0">
              <a:solidFill>
                <a:schemeClr val="bg1"/>
              </a:solidFill>
              <a:highlight>
                <a:srgbClr val="000000"/>
              </a:highlight>
            </a:endParaRPr>
          </a:p>
          <a:p>
            <a:pPr algn="just">
              <a:buFont typeface="Wingdings" panose="05000000000000000000" pitchFamily="2" charset="2"/>
              <a:buChar char="Ø"/>
            </a:pPr>
            <a:r>
              <a:rPr lang="en-US" altLang="ja-JP" dirty="0"/>
              <a:t>to assess the relationship between </a:t>
            </a:r>
            <a:r>
              <a:rPr lang="en-US" altLang="ja-JP" b="1" dirty="0"/>
              <a:t>succession planning </a:t>
            </a:r>
            <a:r>
              <a:rPr lang="en-US" altLang="ja-JP" dirty="0"/>
              <a:t>and employee </a:t>
            </a:r>
            <a:r>
              <a:rPr lang="en-US" altLang="ja-JP" b="1" dirty="0"/>
              <a:t>job satisfaction</a:t>
            </a:r>
            <a:r>
              <a:rPr lang="en-US" altLang="ja-JP" dirty="0"/>
              <a:t> in Ghana</a:t>
            </a:r>
            <a:r>
              <a:rPr kumimoji="1" lang="en-US" altLang="ja-JP" dirty="0"/>
              <a:t>.</a:t>
            </a:r>
          </a:p>
          <a:p>
            <a:pPr algn="just">
              <a:buFont typeface="Wingdings" panose="05000000000000000000" pitchFamily="2" charset="2"/>
              <a:buChar char="Ø"/>
            </a:pPr>
            <a:r>
              <a:rPr lang="en-US" altLang="ja-JP" dirty="0"/>
              <a:t>to explore the relationship between </a:t>
            </a:r>
            <a:r>
              <a:rPr lang="en-US" altLang="ja-JP" b="1" dirty="0"/>
              <a:t>succession planning </a:t>
            </a:r>
            <a:r>
              <a:rPr lang="en-US" altLang="ja-JP" dirty="0"/>
              <a:t>and </a:t>
            </a:r>
            <a:r>
              <a:rPr lang="en-US" altLang="ja-JP" b="1" dirty="0"/>
              <a:t>public service motivation</a:t>
            </a:r>
            <a:r>
              <a:rPr lang="en-US" altLang="ja-JP" dirty="0"/>
              <a:t> in Ghana.</a:t>
            </a:r>
          </a:p>
          <a:p>
            <a:pPr algn="just">
              <a:buFont typeface="Wingdings" panose="05000000000000000000" pitchFamily="2" charset="2"/>
              <a:buChar char="Ø"/>
            </a:pPr>
            <a:r>
              <a:rPr lang="en-US" altLang="ja-JP" dirty="0"/>
              <a:t>to propose measures to </a:t>
            </a:r>
            <a:r>
              <a:rPr lang="en-US" altLang="ja-JP" b="1" dirty="0"/>
              <a:t>improve succession planning </a:t>
            </a:r>
            <a:r>
              <a:rPr lang="en-US" altLang="ja-JP" dirty="0"/>
              <a:t>in the Ghana Civil Service</a:t>
            </a:r>
            <a:endParaRPr kumimoji="1" lang="en-US" altLang="ja-JP" dirty="0"/>
          </a:p>
        </p:txBody>
      </p:sp>
      <p:sp>
        <p:nvSpPr>
          <p:cNvPr id="4" name="Google Shape;169;p16">
            <a:extLst>
              <a:ext uri="{FF2B5EF4-FFF2-40B4-BE49-F238E27FC236}">
                <a16:creationId xmlns:a16="http://schemas.microsoft.com/office/drawing/2014/main" id="{3DB31715-0066-7C59-41FE-F3B7C06446DB}"/>
              </a:ext>
            </a:extLst>
          </p:cNvPr>
          <p:cNvSpPr txBox="1">
            <a:spLocks noGrp="1"/>
          </p:cNvSpPr>
          <p:nvPr>
            <p:ph type="sldNum" sz="quarter" idx="12"/>
          </p:nvPr>
        </p:nvSpPr>
        <p:spPr>
          <a:xfrm>
            <a:off x="10602791" y="585222"/>
            <a:ext cx="1053990" cy="90187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800"/>
              <a:t>8</a:t>
            </a:fld>
            <a:endParaRPr sz="2800" dirty="0"/>
          </a:p>
        </p:txBody>
      </p:sp>
    </p:spTree>
    <p:extLst>
      <p:ext uri="{BB962C8B-B14F-4D97-AF65-F5344CB8AC3E}">
        <p14:creationId xmlns:p14="http://schemas.microsoft.com/office/powerpoint/2010/main" val="3657692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C4804-8A48-1DF4-00DD-DE0F469B3865}"/>
              </a:ext>
            </a:extLst>
          </p:cNvPr>
          <p:cNvSpPr>
            <a:spLocks noGrp="1"/>
          </p:cNvSpPr>
          <p:nvPr>
            <p:ph type="title"/>
          </p:nvPr>
        </p:nvSpPr>
        <p:spPr>
          <a:xfrm>
            <a:off x="1295402" y="464792"/>
            <a:ext cx="9601196" cy="1303867"/>
          </a:xfrm>
        </p:spPr>
        <p:txBody>
          <a:bodyPr>
            <a:normAutofit fontScale="90000"/>
          </a:bodyPr>
          <a:lstStyle/>
          <a:p>
            <a:r>
              <a:rPr lang="en-GB" altLang="ja-JP" sz="4400" b="1" dirty="0">
                <a:latin typeface="Times New Roman" panose="02020603050405020304" pitchFamily="18" charset="0"/>
                <a:cs typeface="Times New Roman" panose="02020603050405020304" pitchFamily="18" charset="0"/>
              </a:rPr>
              <a:t>Succession Planning and Job satisfaction</a:t>
            </a:r>
            <a:br>
              <a:rPr kumimoji="1" lang="en-GB" altLang="ja-JP" sz="4400" b="1" dirty="0">
                <a:latin typeface="Times New Roman" panose="02020603050405020304" pitchFamily="18" charset="0"/>
                <a:cs typeface="Times New Roman" panose="02020603050405020304" pitchFamily="18" charset="0"/>
              </a:rPr>
            </a:br>
            <a:endParaRPr kumimoji="1" lang="ja-JP" altLang="en-US" dirty="0"/>
          </a:p>
        </p:txBody>
      </p:sp>
      <p:sp>
        <p:nvSpPr>
          <p:cNvPr id="3" name="Content Placeholder 2">
            <a:extLst>
              <a:ext uri="{FF2B5EF4-FFF2-40B4-BE49-F238E27FC236}">
                <a16:creationId xmlns:a16="http://schemas.microsoft.com/office/drawing/2014/main" id="{584EC860-B4AD-A5D4-A24C-135329F85E3F}"/>
              </a:ext>
            </a:extLst>
          </p:cNvPr>
          <p:cNvSpPr>
            <a:spLocks noGrp="1"/>
          </p:cNvSpPr>
          <p:nvPr>
            <p:ph idx="1"/>
          </p:nvPr>
        </p:nvSpPr>
        <p:spPr>
          <a:xfrm>
            <a:off x="829952" y="1562613"/>
            <a:ext cx="10643591" cy="4674902"/>
          </a:xfrm>
        </p:spPr>
        <p:txBody>
          <a:bodyPr>
            <a:normAutofit fontScale="85000" lnSpcReduction="10000"/>
          </a:bodyPr>
          <a:lstStyle/>
          <a:p>
            <a:pPr marL="0" indent="0" algn="just">
              <a:buNone/>
            </a:pPr>
            <a:r>
              <a:rPr lang="en-US" altLang="ja-JP" dirty="0">
                <a:solidFill>
                  <a:srgbClr val="000000"/>
                </a:solidFill>
                <a:effectLst/>
                <a:latin typeface="Times New Roman" panose="02020603050405020304" pitchFamily="18" charset="0"/>
                <a:ea typeface="ＭＳ Ｐゴシック" panose="020B0600070205080204" pitchFamily="50" charset="-128"/>
              </a:rPr>
              <a:t>Job satisfaction is crucial for organizational success, as it boosts performance, encourages creativity, flexibility, innovation, and loyalty among employees, thus emphasizing the importance of addressing employee satisfaction.</a:t>
            </a:r>
            <a:r>
              <a:rPr lang="en-GB" altLang="ja-JP" b="1" dirty="0">
                <a:latin typeface="Times New Roman" panose="02020603050405020304" pitchFamily="18" charset="0"/>
                <a:cs typeface="Times New Roman" panose="02020603050405020304" pitchFamily="18" charset="0"/>
              </a:rPr>
              <a:t> </a:t>
            </a:r>
            <a:r>
              <a:rPr lang="en-GB" altLang="ja-JP" dirty="0">
                <a:latin typeface="Times New Roman" panose="02020603050405020304" pitchFamily="18" charset="0"/>
                <a:cs typeface="Times New Roman" panose="02020603050405020304" pitchFamily="18" charset="0"/>
              </a:rPr>
              <a:t> </a:t>
            </a:r>
          </a:p>
          <a:p>
            <a:pPr marL="0" indent="0" algn="just">
              <a:buNone/>
            </a:pPr>
            <a:r>
              <a:rPr lang="en-US" dirty="0">
                <a:latin typeface="Times New Roman" panose="02020603050405020304" pitchFamily="18" charset="0"/>
                <a:cs typeface="Times New Roman" panose="02020603050405020304" pitchFamily="18" charset="0"/>
              </a:rPr>
              <a:t>Succession planning, as noted by Collings et al. (2014), demonstrates organizational commitment to career advancement, leading to increased job satisfaction and reduced turnover.</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Rothwell (2010) suggests that effective succession planning enhances employee engagement, motivation, and productivity.</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According to Rothwell (2000), employees are more likely to be dedicated and produce higher-quality work when they perceive their employer's interest in their professional development.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El </a:t>
            </a:r>
            <a:r>
              <a:rPr lang="en-US" dirty="0" err="1">
                <a:latin typeface="Times New Roman" panose="02020603050405020304" pitchFamily="18" charset="0"/>
                <a:cs typeface="Times New Roman" panose="02020603050405020304" pitchFamily="18" charset="0"/>
              </a:rPr>
              <a:t>Badawy</a:t>
            </a:r>
            <a:r>
              <a:rPr lang="en-US" dirty="0">
                <a:latin typeface="Times New Roman" panose="02020603050405020304" pitchFamily="18" charset="0"/>
                <a:cs typeface="Times New Roman" panose="02020603050405020304" pitchFamily="18" charset="0"/>
              </a:rPr>
              <a:t> et al. (2016) found a positive relationship between succession planning and job satisfaction.</a:t>
            </a:r>
            <a:endParaRPr kumimoji="1" lang="en-US" altLang="ja-JP" dirty="0">
              <a:latin typeface="Times New Roman" panose="02020603050405020304" pitchFamily="18" charset="0"/>
              <a:cs typeface="Times New Roman" panose="02020603050405020304" pitchFamily="18" charset="0"/>
            </a:endParaRPr>
          </a:p>
          <a:p>
            <a:pPr marL="0" indent="0" algn="just">
              <a:buNone/>
            </a:pPr>
            <a:endParaRPr kumimoji="1" lang="en-US" altLang="ja-JP" sz="2600" b="1" dirty="0">
              <a:solidFill>
                <a:schemeClr val="bg1"/>
              </a:solidFill>
              <a:highlight>
                <a:srgbClr val="000000"/>
              </a:highlight>
              <a:latin typeface="Times New Roman" panose="02020603050405020304" pitchFamily="18" charset="0"/>
              <a:cs typeface="Times New Roman" panose="02020603050405020304" pitchFamily="18" charset="0"/>
            </a:endParaRPr>
          </a:p>
          <a:p>
            <a:pPr marL="0" indent="0" algn="just">
              <a:buNone/>
            </a:pPr>
            <a:r>
              <a:rPr kumimoji="1" lang="en-US" altLang="ja-JP" sz="2600" b="1" dirty="0">
                <a:solidFill>
                  <a:schemeClr val="bg1"/>
                </a:solidFill>
                <a:highlight>
                  <a:srgbClr val="000000"/>
                </a:highlight>
                <a:latin typeface="Times New Roman" panose="02020603050405020304" pitchFamily="18" charset="0"/>
                <a:cs typeface="Times New Roman" panose="02020603050405020304" pitchFamily="18" charset="0"/>
              </a:rPr>
              <a:t>Hypothesis 1. Succession Planning is positively associated with Job Satisfaction</a:t>
            </a:r>
            <a:endParaRPr kumimoji="1" lang="ja-JP" altLang="en-US" sz="2600" b="1" dirty="0">
              <a:solidFill>
                <a:schemeClr val="bg1"/>
              </a:solidFill>
              <a:highlight>
                <a:srgbClr val="000000"/>
              </a:highlight>
              <a:latin typeface="Times New Roman" panose="02020603050405020304" pitchFamily="18" charset="0"/>
              <a:cs typeface="Times New Roman" panose="02020603050405020304" pitchFamily="18" charset="0"/>
            </a:endParaRPr>
          </a:p>
          <a:p>
            <a:pPr algn="just"/>
            <a:endParaRPr kumimoji="1" lang="en-US" altLang="ja-JP" b="1" dirty="0">
              <a:latin typeface="Times New Roman" panose="02020603050405020304" pitchFamily="18" charset="0"/>
              <a:cs typeface="Times New Roman" panose="02020603050405020304" pitchFamily="18" charset="0"/>
            </a:endParaRPr>
          </a:p>
        </p:txBody>
      </p:sp>
      <p:sp>
        <p:nvSpPr>
          <p:cNvPr id="4" name="Google Shape;169;p16">
            <a:extLst>
              <a:ext uri="{FF2B5EF4-FFF2-40B4-BE49-F238E27FC236}">
                <a16:creationId xmlns:a16="http://schemas.microsoft.com/office/drawing/2014/main" id="{8E446CBC-429F-B46F-480A-62BECDAD5F6F}"/>
              </a:ext>
            </a:extLst>
          </p:cNvPr>
          <p:cNvSpPr txBox="1">
            <a:spLocks noGrp="1"/>
          </p:cNvSpPr>
          <p:nvPr>
            <p:ph type="sldNum" sz="quarter" idx="12"/>
          </p:nvPr>
        </p:nvSpPr>
        <p:spPr>
          <a:xfrm>
            <a:off x="10726082" y="464792"/>
            <a:ext cx="1053990" cy="90187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2800"/>
              <a:t>9</a:t>
            </a:fld>
            <a:endParaRPr sz="2800" dirty="0"/>
          </a:p>
        </p:txBody>
      </p:sp>
    </p:spTree>
    <p:extLst>
      <p:ext uri="{BB962C8B-B14F-4D97-AF65-F5344CB8AC3E}">
        <p14:creationId xmlns:p14="http://schemas.microsoft.com/office/powerpoint/2010/main" val="27824212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29876</TotalTime>
  <Words>2329</Words>
  <Application>Microsoft Office PowerPoint</Application>
  <PresentationFormat>Widescreen</PresentationFormat>
  <Paragraphs>299</Paragraphs>
  <Slides>22</Slides>
  <Notes>18</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Yu Gothic UI Semibold</vt:lpstr>
      <vt:lpstr>游明朝</vt:lpstr>
      <vt:lpstr>Aharoni</vt:lpstr>
      <vt:lpstr>Arial</vt:lpstr>
      <vt:lpstr>Calibri</vt:lpstr>
      <vt:lpstr>Century</vt:lpstr>
      <vt:lpstr>Garamond</vt:lpstr>
      <vt:lpstr>Times New Roman</vt:lpstr>
      <vt:lpstr>Wingdings</vt:lpstr>
      <vt:lpstr>Organic</vt:lpstr>
      <vt:lpstr>EFFECTS OF SUCCESSION PLANNING  ON PUBLIC EMPLOYEES’ JOB SATISFACTION AND PUBLIC SERVICE MOTIVATION IN THE  GHANA CIVIL SERVICE</vt:lpstr>
      <vt:lpstr>Presentation outline</vt:lpstr>
      <vt:lpstr>Introduction: Background of the study</vt:lpstr>
      <vt:lpstr>Problem identification </vt:lpstr>
      <vt:lpstr>The context of Ghana</vt:lpstr>
      <vt:lpstr> Research Question</vt:lpstr>
      <vt:lpstr>Literature gap and Significance of study </vt:lpstr>
      <vt:lpstr>Research objective </vt:lpstr>
      <vt:lpstr>Succession Planning and Job satisfaction </vt:lpstr>
      <vt:lpstr>Succession Planning  and Public Service Motivation</vt:lpstr>
      <vt:lpstr> Method </vt:lpstr>
      <vt:lpstr>Method cont…</vt:lpstr>
      <vt:lpstr>PowerPoint Presentation</vt:lpstr>
      <vt:lpstr>Measures  </vt:lpstr>
      <vt:lpstr>Regression result:  </vt:lpstr>
      <vt:lpstr>Regression result (cont’d)</vt:lpstr>
      <vt:lpstr>Interpretations </vt:lpstr>
      <vt:lpstr>KEY FINDINGS  </vt:lpstr>
      <vt:lpstr>Policy recommendation </vt:lpstr>
      <vt:lpstr>Challenges</vt:lpstr>
      <vt:lpstr>Future Research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Competitiveness Report Q. 5-9</dc:title>
  <dc:creator>Csenge Réka Vadász</dc:creator>
  <cp:lastModifiedBy>Isaac Kumi</cp:lastModifiedBy>
  <cp:revision>84</cp:revision>
  <dcterms:created xsi:type="dcterms:W3CDTF">2020-12-03T14:58:27Z</dcterms:created>
  <dcterms:modified xsi:type="dcterms:W3CDTF">2025-03-26T09:34:09Z</dcterms:modified>
</cp:coreProperties>
</file>