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7" r:id="rId1"/>
  </p:sldMasterIdLst>
  <p:notesMasterIdLst>
    <p:notesMasterId r:id="rId34"/>
  </p:notesMasterIdLst>
  <p:sldIdLst>
    <p:sldId id="256" r:id="rId2"/>
    <p:sldId id="258" r:id="rId3"/>
    <p:sldId id="257" r:id="rId4"/>
    <p:sldId id="259" r:id="rId5"/>
    <p:sldId id="284" r:id="rId6"/>
    <p:sldId id="282" r:id="rId7"/>
    <p:sldId id="270" r:id="rId8"/>
    <p:sldId id="287" r:id="rId9"/>
    <p:sldId id="271" r:id="rId10"/>
    <p:sldId id="260" r:id="rId11"/>
    <p:sldId id="261" r:id="rId12"/>
    <p:sldId id="262" r:id="rId13"/>
    <p:sldId id="263" r:id="rId14"/>
    <p:sldId id="264" r:id="rId15"/>
    <p:sldId id="265" r:id="rId16"/>
    <p:sldId id="266" r:id="rId17"/>
    <p:sldId id="267" r:id="rId18"/>
    <p:sldId id="269" r:id="rId19"/>
    <p:sldId id="289" r:id="rId20"/>
    <p:sldId id="273" r:id="rId21"/>
    <p:sldId id="274" r:id="rId22"/>
    <p:sldId id="275" r:id="rId23"/>
    <p:sldId id="276" r:id="rId24"/>
    <p:sldId id="277" r:id="rId25"/>
    <p:sldId id="278" r:id="rId26"/>
    <p:sldId id="290" r:id="rId27"/>
    <p:sldId id="291" r:id="rId28"/>
    <p:sldId id="281" r:id="rId29"/>
    <p:sldId id="280" r:id="rId30"/>
    <p:sldId id="286" r:id="rId31"/>
    <p:sldId id="293" r:id="rId32"/>
    <p:sldId id="292"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A808"/>
    <a:srgbClr val="4A9A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73" d="100"/>
          <a:sy n="73" d="100"/>
        </p:scale>
        <p:origin x="61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14750B-5C89-4461-B7A6-5500BEB672FA}" type="datetimeFigureOut">
              <a:rPr lang="en-GB" smtClean="0"/>
              <a:t>16/03/2021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2EA4A6-4E9B-4B5E-9707-42D93F4D820E}" type="slidenum">
              <a:rPr lang="en-GB" smtClean="0"/>
              <a:t>‹#›</a:t>
            </a:fld>
            <a:endParaRPr lang="en-GB"/>
          </a:p>
        </p:txBody>
      </p:sp>
    </p:spTree>
    <p:extLst>
      <p:ext uri="{BB962C8B-B14F-4D97-AF65-F5344CB8AC3E}">
        <p14:creationId xmlns:p14="http://schemas.microsoft.com/office/powerpoint/2010/main" val="907885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34072" y="-43751"/>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D72C4D61-B83B-43A2-9137-7F4CBBFD19B4}" type="datetime1">
              <a:rPr lang="en-US" smtClean="0"/>
              <a:t>3/16/2021</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611840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2DC05C-8C74-442E-A950-1964A62D38AA}" type="datetime1">
              <a:rPr lang="en-US" smtClean="0"/>
              <a:t>3/16/2021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52837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2B8AA74-74ED-49D0-8100-37CAC62C737D}" type="datetime1">
              <a:rPr lang="en-US" smtClean="0"/>
              <a:t>3/16/2021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534356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30F3ACF-7504-47AC-A280-7DFE0CB7C114}" type="datetime1">
              <a:rPr lang="en-US" smtClean="0"/>
              <a:t>3/16/2021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939190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44BA100-ADFC-40FB-A824-1537DD0F3900}" type="datetime1">
              <a:rPr lang="en-US" smtClean="0"/>
              <a:t>3/16/2021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617327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66F30D9-5ED6-4654-85BE-F5F92F859EE7}" type="datetime1">
              <a:rPr lang="en-US" smtClean="0"/>
              <a:t>3/16/2021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122158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F9922FA-9EC5-49A9-B473-B71E29CD0B07}" type="datetime1">
              <a:rPr lang="en-US" smtClean="0"/>
              <a:t>3/16/2021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248881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B2F05E-55C8-4135-A7AB-60E414D9AB3F}" type="datetime1">
              <a:rPr lang="en-US" smtClean="0"/>
              <a:t>3/16/2021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825166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2C81D9-FBAF-47EE-99B5-9A0A6284656A}" type="datetime1">
              <a:rPr lang="en-US" smtClean="0"/>
              <a:t>3/16/2021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62015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740712" y="5757334"/>
            <a:ext cx="3784600" cy="498470"/>
          </a:xfrm>
        </p:spPr>
        <p:txBody>
          <a:bodyPr/>
          <a:lstStyle/>
          <a:p>
            <a:fld id="{0D10A855-505F-420A-A33E-3EEEC9B4634F}" type="datetime1">
              <a:rPr lang="en-US" smtClean="0"/>
              <a:t>3/16/2021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840098" y="5786968"/>
            <a:ext cx="907186" cy="498470"/>
          </a:xfrm>
        </p:spPr>
        <p:txBody>
          <a:bodyPr/>
          <a:lstStyle>
            <a:lvl1pPr>
              <a:defRPr>
                <a:solidFill>
                  <a:schemeClr val="bg1"/>
                </a:solidFill>
              </a:defRPr>
            </a:lvl1pPr>
          </a:lstStyle>
          <a:p>
            <a:fld id="{6D22F896-40B5-4ADD-8801-0D06FADFA095}"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40379" y="5463795"/>
            <a:ext cx="1085548" cy="1085548"/>
          </a:xfrm>
          <a:prstGeom prst="rect">
            <a:avLst/>
          </a:prstGeom>
        </p:spPr>
      </p:pic>
    </p:spTree>
    <p:extLst>
      <p:ext uri="{BB962C8B-B14F-4D97-AF65-F5344CB8AC3E}">
        <p14:creationId xmlns:p14="http://schemas.microsoft.com/office/powerpoint/2010/main" val="1533463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D1DFC9-09A4-4202-9C47-2F0CFEDC5991}" type="datetime1">
              <a:rPr lang="en-US" smtClean="0"/>
              <a:t>3/16/2021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11712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D4315CA-86FB-4F7D-B3BC-D72FEA2AED17}" type="datetime1">
              <a:rPr lang="en-US" smtClean="0"/>
              <a:t>3/16/2021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1611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CD95DBE-C980-4804-822B-3E6EAAE4CBA9}" type="datetime1">
              <a:rPr lang="en-US" smtClean="0"/>
              <a:t>3/16/2021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48819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88C71B-1A1A-4371-840B-D6EF0A3541CB}" type="datetime1">
              <a:rPr lang="en-US" smtClean="0"/>
              <a:t>3/16/2021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84001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742889" y="5757334"/>
            <a:ext cx="3784600" cy="498470"/>
          </a:xfrm>
        </p:spPr>
        <p:txBody>
          <a:bodyPr/>
          <a:lstStyle/>
          <a:p>
            <a:fld id="{F6B2DE94-B488-45B6-8D03-CE891244E59A}" type="datetime1">
              <a:rPr lang="en-US" smtClean="0"/>
              <a:t>3/16/2021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10629090" y="5757334"/>
            <a:ext cx="907186" cy="498470"/>
          </a:xfrm>
        </p:spPr>
        <p:txBody>
          <a:bodyPr/>
          <a:lstStyle>
            <a:lvl1pPr>
              <a:defRPr>
                <a:solidFill>
                  <a:schemeClr val="bg1"/>
                </a:solidFill>
              </a:defRPr>
            </a:lvl1pPr>
          </a:lstStyle>
          <a:p>
            <a:fld id="{6D22F896-40B5-4ADD-8801-0D06FADFA095}" type="slidenum">
              <a:rPr lang="en-US" smtClean="0"/>
              <a:pPr/>
              <a:t>‹#›</a:t>
            </a:fld>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1573" y="5463795"/>
            <a:ext cx="1085548" cy="1085548"/>
          </a:xfrm>
          <a:prstGeom prst="rect">
            <a:avLst/>
          </a:prstGeom>
        </p:spPr>
      </p:pic>
    </p:spTree>
    <p:extLst>
      <p:ext uri="{BB962C8B-B14F-4D97-AF65-F5344CB8AC3E}">
        <p14:creationId xmlns:p14="http://schemas.microsoft.com/office/powerpoint/2010/main" val="3130274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3CBF788-22ED-4FF2-BA4A-F77B8D248AD5}" type="datetime1">
              <a:rPr lang="en-US" smtClean="0"/>
              <a:t>3/16/2021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07344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52AE2DA-0BAA-43DA-BD39-F8E0CA5784A0}" type="datetime1">
              <a:rPr lang="en-US" smtClean="0"/>
              <a:t>3/16/2021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01329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6D77E482-2694-4815-AD92-2903D9A2F7B6}" type="datetime1">
              <a:rPr lang="en-US" smtClean="0"/>
              <a:t>3/16/2021</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70314067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hf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GB" b="1" cap="none" dirty="0">
                <a:ln w="9525">
                  <a:solidFill>
                    <a:schemeClr val="bg1"/>
                  </a:solidFill>
                  <a:prstDash val="solid"/>
                </a:ln>
                <a:solidFill>
                  <a:srgbClr val="08A808"/>
                </a:solidFill>
                <a:effectLst>
                  <a:outerShdw blurRad="12700" dist="38100" dir="2700000" algn="tl" rotWithShape="0">
                    <a:schemeClr val="accent5">
                      <a:lumMod val="60000"/>
                      <a:lumOff val="40000"/>
                    </a:schemeClr>
                  </a:outerShdw>
                </a:effectLst>
              </a:rPr>
              <a:t>A PRESENTATION ON</a:t>
            </a:r>
            <a:br>
              <a:rPr lang="en-GB" b="1" cap="none" dirty="0">
                <a:ln w="9525">
                  <a:solidFill>
                    <a:schemeClr val="bg1"/>
                  </a:solidFill>
                  <a:prstDash val="solid"/>
                </a:ln>
                <a:solidFill>
                  <a:srgbClr val="08A808"/>
                </a:solidFill>
                <a:effectLst>
                  <a:outerShdw blurRad="12700" dist="38100" dir="2700000" algn="tl" rotWithShape="0">
                    <a:schemeClr val="accent5">
                      <a:lumMod val="60000"/>
                      <a:lumOff val="40000"/>
                    </a:schemeClr>
                  </a:outerShdw>
                </a:effectLst>
              </a:rPr>
            </a:br>
            <a:r>
              <a:rPr lang="en-GB" b="1" cap="none" dirty="0">
                <a:ln w="9525">
                  <a:solidFill>
                    <a:schemeClr val="bg1"/>
                  </a:solidFill>
                  <a:prstDash val="solid"/>
                </a:ln>
                <a:solidFill>
                  <a:srgbClr val="08A808"/>
                </a:solidFill>
                <a:effectLst>
                  <a:outerShdw blurRad="12700" dist="38100" dir="2700000" algn="tl" rotWithShape="0">
                    <a:schemeClr val="accent5">
                      <a:lumMod val="60000"/>
                      <a:lumOff val="40000"/>
                    </a:schemeClr>
                  </a:outerShdw>
                </a:effectLst>
              </a:rPr>
              <a:t>THE GHANA CIVIL SERVICE</a:t>
            </a:r>
            <a:endParaRPr lang="en-US" b="1" cap="none" dirty="0">
              <a:ln w="9525">
                <a:solidFill>
                  <a:schemeClr val="bg1"/>
                </a:solidFill>
                <a:prstDash val="solid"/>
              </a:ln>
              <a:solidFill>
                <a:srgbClr val="08A808"/>
              </a:solidFill>
              <a:effectLst>
                <a:outerShdw blurRad="12700" dist="38100" dir="2700000" algn="tl" rotWithShape="0">
                  <a:schemeClr val="accent5">
                    <a:lumMod val="60000"/>
                    <a:lumOff val="40000"/>
                  </a:schemeClr>
                </a:outerShdw>
              </a:effectLst>
            </a:endParaRPr>
          </a:p>
        </p:txBody>
      </p:sp>
      <p:sp>
        <p:nvSpPr>
          <p:cNvPr id="3" name="Subtitle 2"/>
          <p:cNvSpPr>
            <a:spLocks noGrp="1"/>
          </p:cNvSpPr>
          <p:nvPr>
            <p:ph type="subTitle" idx="1"/>
          </p:nvPr>
        </p:nvSpPr>
        <p:spPr>
          <a:solidFill>
            <a:schemeClr val="bg1"/>
          </a:solidFill>
        </p:spPr>
        <p:txBody>
          <a:bodyPr/>
          <a:lstStyle/>
          <a:p>
            <a:r>
              <a:rPr lang="en-GB" dirty="0">
                <a:solidFill>
                  <a:srgbClr val="08A808"/>
                </a:solidFill>
              </a:rPr>
              <a:t>MARCH 2021</a:t>
            </a:r>
          </a:p>
        </p:txBody>
      </p:sp>
      <p:sp>
        <p:nvSpPr>
          <p:cNvPr id="4" name="TextBox 3">
            <a:extLst>
              <a:ext uri="{FF2B5EF4-FFF2-40B4-BE49-F238E27FC236}">
                <a16:creationId xmlns:a16="http://schemas.microsoft.com/office/drawing/2014/main" id="{99EA6306-093F-48DD-9FD3-18DB88239119}"/>
              </a:ext>
            </a:extLst>
          </p:cNvPr>
          <p:cNvSpPr txBox="1"/>
          <p:nvPr/>
        </p:nvSpPr>
        <p:spPr>
          <a:xfrm>
            <a:off x="6400800" y="5142451"/>
            <a:ext cx="3707934" cy="646331"/>
          </a:xfrm>
          <a:prstGeom prst="rect">
            <a:avLst/>
          </a:prstGeom>
          <a:noFill/>
        </p:spPr>
        <p:txBody>
          <a:bodyPr wrap="square" rtlCol="0">
            <a:spAutoFit/>
          </a:bodyPr>
          <a:lstStyle/>
          <a:p>
            <a:r>
              <a:rPr lang="en-US" dirty="0"/>
              <a:t>ING.  G. J BROCKE</a:t>
            </a:r>
          </a:p>
          <a:p>
            <a:r>
              <a:rPr lang="en-US" dirty="0"/>
              <a:t>	CHIEF DIRECTOR, OHCS</a:t>
            </a:r>
          </a:p>
        </p:txBody>
      </p:sp>
    </p:spTree>
    <p:extLst>
      <p:ext uri="{BB962C8B-B14F-4D97-AF65-F5344CB8AC3E}">
        <p14:creationId xmlns:p14="http://schemas.microsoft.com/office/powerpoint/2010/main" val="8023917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625" y="0"/>
            <a:ext cx="10396882" cy="770021"/>
          </a:xfrm>
        </p:spPr>
        <p:txBody>
          <a:bodyPr>
            <a:normAutofit/>
          </a:bodyPr>
          <a:lstStyle/>
          <a:p>
            <a:r>
              <a:rPr lang="en-GB" sz="2800" b="1" dirty="0">
                <a:latin typeface="Times New Roman" panose="02020603050405020304" pitchFamily="18" charset="0"/>
                <a:cs typeface="Times New Roman" panose="02020603050405020304" pitchFamily="18" charset="0"/>
              </a:rPr>
              <a:t>Civil service Organisations</a:t>
            </a:r>
            <a:endParaRPr lang="en-US"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3"/>
          </p:nvPr>
        </p:nvSpPr>
        <p:spPr>
          <a:xfrm>
            <a:off x="685800" y="666207"/>
            <a:ext cx="10394707" cy="5094514"/>
          </a:xfrm>
        </p:spPr>
        <p:txBody>
          <a:bodyPr anchor="t">
            <a:normAutofit fontScale="92500" lnSpcReduction="10000"/>
          </a:bodyPr>
          <a:lstStyle/>
          <a:p>
            <a:pPr marL="0" indent="0">
              <a:buNone/>
            </a:pPr>
            <a:r>
              <a:rPr lang="en-GB" sz="2800" b="1" cap="none" dirty="0">
                <a:latin typeface="Times New Roman" panose="02020603050405020304" pitchFamily="18" charset="0"/>
                <a:cs typeface="Times New Roman" panose="02020603050405020304" pitchFamily="18" charset="0"/>
              </a:rPr>
              <a:t>The Ghana Civil Service is currently made up of :</a:t>
            </a:r>
          </a:p>
          <a:p>
            <a:r>
              <a:rPr lang="en-GB" sz="2800" cap="none" dirty="0">
                <a:latin typeface="Times New Roman" panose="02020603050405020304" pitchFamily="18" charset="0"/>
                <a:cs typeface="Times New Roman" panose="02020603050405020304" pitchFamily="18" charset="0"/>
              </a:rPr>
              <a:t>Two (2) Extra-Ministerial Organisations; </a:t>
            </a:r>
          </a:p>
          <a:p>
            <a:r>
              <a:rPr lang="en-GB" sz="2800" cap="none" dirty="0">
                <a:latin typeface="Times New Roman" panose="02020603050405020304" pitchFamily="18" charset="0"/>
                <a:cs typeface="Times New Roman" panose="02020603050405020304" pitchFamily="18" charset="0"/>
              </a:rPr>
              <a:t>Twenty-eight (28) Sector Ministries according to the Civil Service (Ministries) Instrument, </a:t>
            </a:r>
            <a:r>
              <a:rPr lang="en-GB" sz="2800" cap="none" dirty="0" smtClean="0">
                <a:latin typeface="Times New Roman" panose="02020603050405020304" pitchFamily="18" charset="0"/>
                <a:cs typeface="Times New Roman" panose="02020603050405020304" pitchFamily="18" charset="0"/>
              </a:rPr>
              <a:t>2021 </a:t>
            </a:r>
            <a:r>
              <a:rPr lang="en-GB" sz="2800" cap="none" dirty="0">
                <a:latin typeface="Times New Roman" panose="02020603050405020304" pitchFamily="18" charset="0"/>
                <a:cs typeface="Times New Roman" panose="02020603050405020304" pitchFamily="18" charset="0"/>
              </a:rPr>
              <a:t>(E.I. </a:t>
            </a:r>
            <a:r>
              <a:rPr lang="en-GB" sz="2800" cap="none" dirty="0" smtClean="0">
                <a:latin typeface="Times New Roman" panose="02020603050405020304" pitchFamily="18" charset="0"/>
                <a:cs typeface="Times New Roman" panose="02020603050405020304" pitchFamily="18" charset="0"/>
              </a:rPr>
              <a:t>12); </a:t>
            </a:r>
            <a:r>
              <a:rPr lang="en-GB" sz="2800" cap="none" dirty="0">
                <a:latin typeface="Times New Roman" panose="02020603050405020304" pitchFamily="18" charset="0"/>
                <a:cs typeface="Times New Roman" panose="02020603050405020304" pitchFamily="18" charset="0"/>
              </a:rPr>
              <a:t>and</a:t>
            </a:r>
          </a:p>
          <a:p>
            <a:r>
              <a:rPr lang="en-GB" sz="2800" cap="none" dirty="0">
                <a:latin typeface="Times New Roman" panose="02020603050405020304" pitchFamily="18" charset="0"/>
                <a:cs typeface="Times New Roman" panose="02020603050405020304" pitchFamily="18" charset="0"/>
              </a:rPr>
              <a:t>Twenty-three (23) Departments</a:t>
            </a:r>
          </a:p>
          <a:p>
            <a:endParaRPr lang="en-GB" sz="2800" cap="none" dirty="0">
              <a:latin typeface="Times New Roman" panose="02020603050405020304" pitchFamily="18" charset="0"/>
              <a:cs typeface="Times New Roman" panose="02020603050405020304" pitchFamily="18" charset="0"/>
            </a:endParaRPr>
          </a:p>
          <a:p>
            <a:pPr marL="0" indent="0">
              <a:buNone/>
            </a:pPr>
            <a:r>
              <a:rPr lang="en-GB" sz="2800" b="1" cap="none" dirty="0">
                <a:latin typeface="Times New Roman" panose="02020603050405020304" pitchFamily="18" charset="0"/>
                <a:cs typeface="Times New Roman" panose="02020603050405020304" pitchFamily="18" charset="0"/>
              </a:rPr>
              <a:t>The </a:t>
            </a:r>
            <a:r>
              <a:rPr lang="en-GB" sz="2800" b="1" cap="none" dirty="0" smtClean="0">
                <a:latin typeface="Times New Roman" panose="02020603050405020304" pitchFamily="18" charset="0"/>
                <a:cs typeface="Times New Roman" panose="02020603050405020304" pitchFamily="18" charset="0"/>
              </a:rPr>
              <a:t>two (2) </a:t>
            </a:r>
            <a:r>
              <a:rPr lang="en-GB" sz="2800" b="1" cap="none" dirty="0">
                <a:latin typeface="Times New Roman" panose="02020603050405020304" pitchFamily="18" charset="0"/>
                <a:cs typeface="Times New Roman" panose="02020603050405020304" pitchFamily="18" charset="0"/>
              </a:rPr>
              <a:t>Extra-Ministerial Organisations are:</a:t>
            </a:r>
          </a:p>
          <a:p>
            <a:r>
              <a:rPr lang="en-GB" sz="2800" cap="none" dirty="0">
                <a:latin typeface="Times New Roman" panose="02020603050405020304" pitchFamily="18" charset="0"/>
                <a:cs typeface="Times New Roman" panose="02020603050405020304" pitchFamily="18" charset="0"/>
              </a:rPr>
              <a:t>Office of the President </a:t>
            </a:r>
          </a:p>
          <a:p>
            <a:r>
              <a:rPr lang="en-GB" sz="2800" cap="none" dirty="0">
                <a:latin typeface="Times New Roman" panose="02020603050405020304" pitchFamily="18" charset="0"/>
                <a:cs typeface="Times New Roman" panose="02020603050405020304" pitchFamily="18" charset="0"/>
              </a:rPr>
              <a:t>Office of the Head of Civil Service</a:t>
            </a:r>
          </a:p>
          <a:p>
            <a:pPr marL="0" indent="0">
              <a:buNone/>
            </a:pPr>
            <a:endParaRPr lang="en-US" sz="2800" cap="none" dirty="0">
              <a:latin typeface="Times New Roman" panose="02020603050405020304" pitchFamily="18" charset="0"/>
              <a:cs typeface="Times New Roman" panose="02020603050405020304" pitchFamily="18" charset="0"/>
            </a:endParaRPr>
          </a:p>
          <a:p>
            <a:endParaRPr lang="en-US" sz="2800" cap="none"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t>10</a:t>
            </a:fld>
            <a:endParaRPr lang="en-US" dirty="0"/>
          </a:p>
        </p:txBody>
      </p:sp>
    </p:spTree>
    <p:extLst>
      <p:ext uri="{BB962C8B-B14F-4D97-AF65-F5344CB8AC3E}">
        <p14:creationId xmlns:p14="http://schemas.microsoft.com/office/powerpoint/2010/main" val="439066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625" y="397042"/>
            <a:ext cx="10396882" cy="782053"/>
          </a:xfrm>
        </p:spPr>
        <p:txBody>
          <a:bodyPr>
            <a:normAutofit/>
          </a:bodyPr>
          <a:lstStyle/>
          <a:p>
            <a:r>
              <a:rPr lang="en-GB" sz="2800" b="1" dirty="0">
                <a:latin typeface="Times New Roman" panose="02020603050405020304" pitchFamily="18" charset="0"/>
                <a:cs typeface="Times New Roman" panose="02020603050405020304" pitchFamily="18" charset="0"/>
              </a:rPr>
              <a:t>Civil service Organisations</a:t>
            </a:r>
            <a:endParaRPr lang="en-US" sz="2800" dirty="0"/>
          </a:p>
        </p:txBody>
      </p:sp>
      <p:sp>
        <p:nvSpPr>
          <p:cNvPr id="3" name="Content Placeholder 2"/>
          <p:cNvSpPr>
            <a:spLocks noGrp="1"/>
          </p:cNvSpPr>
          <p:nvPr>
            <p:ph sz="quarter" idx="13"/>
          </p:nvPr>
        </p:nvSpPr>
        <p:spPr>
          <a:xfrm>
            <a:off x="685800" y="1179095"/>
            <a:ext cx="10394707" cy="4355431"/>
          </a:xfrm>
        </p:spPr>
        <p:txBody>
          <a:bodyPr anchor="t">
            <a:normAutofit lnSpcReduction="10000"/>
          </a:bodyPr>
          <a:lstStyle/>
          <a:p>
            <a:pPr marL="0" indent="0">
              <a:buNone/>
            </a:pPr>
            <a:r>
              <a:rPr lang="en-GB" sz="2800" b="1" cap="none" dirty="0">
                <a:latin typeface="Times New Roman" panose="02020603050405020304" pitchFamily="18" charset="0"/>
                <a:cs typeface="Times New Roman" panose="02020603050405020304" pitchFamily="18" charset="0"/>
              </a:rPr>
              <a:t>The Sector Ministries are:</a:t>
            </a:r>
          </a:p>
          <a:p>
            <a:r>
              <a:rPr lang="en-GB" sz="2800" cap="none" dirty="0">
                <a:latin typeface="Times New Roman" panose="02020603050405020304" pitchFamily="18" charset="0"/>
                <a:cs typeface="Times New Roman" panose="02020603050405020304" pitchFamily="18" charset="0"/>
              </a:rPr>
              <a:t>Ministry of Finance</a:t>
            </a:r>
          </a:p>
          <a:p>
            <a:r>
              <a:rPr lang="en-GB" sz="2800" cap="none" dirty="0">
                <a:latin typeface="Times New Roman" panose="02020603050405020304" pitchFamily="18" charset="0"/>
                <a:cs typeface="Times New Roman" panose="02020603050405020304" pitchFamily="18" charset="0"/>
              </a:rPr>
              <a:t>Ministry of National Security</a:t>
            </a:r>
          </a:p>
          <a:p>
            <a:r>
              <a:rPr lang="en-GB" sz="2800" cap="none" dirty="0">
                <a:latin typeface="Times New Roman" panose="02020603050405020304" pitchFamily="18" charset="0"/>
                <a:cs typeface="Times New Roman" panose="02020603050405020304" pitchFamily="18" charset="0"/>
              </a:rPr>
              <a:t>Ministry of Trade and Industry</a:t>
            </a:r>
          </a:p>
          <a:p>
            <a:r>
              <a:rPr lang="en-GB" sz="2800" cap="none" dirty="0">
                <a:latin typeface="Times New Roman" panose="02020603050405020304" pitchFamily="18" charset="0"/>
                <a:cs typeface="Times New Roman" panose="02020603050405020304" pitchFamily="18" charset="0"/>
              </a:rPr>
              <a:t>Ministry of Education</a:t>
            </a:r>
          </a:p>
          <a:p>
            <a:r>
              <a:rPr lang="en-GB" sz="2800" cap="none" dirty="0">
                <a:latin typeface="Times New Roman" panose="02020603050405020304" pitchFamily="18" charset="0"/>
                <a:cs typeface="Times New Roman" panose="02020603050405020304" pitchFamily="18" charset="0"/>
              </a:rPr>
              <a:t>Ministry of Food and Agriculture</a:t>
            </a:r>
          </a:p>
          <a:p>
            <a:r>
              <a:rPr lang="en-GB" sz="2800" cap="none" dirty="0">
                <a:latin typeface="Times New Roman" panose="02020603050405020304" pitchFamily="18" charset="0"/>
                <a:cs typeface="Times New Roman" panose="02020603050405020304" pitchFamily="18" charset="0"/>
              </a:rPr>
              <a:t>Ministry of the Interior</a:t>
            </a:r>
          </a:p>
          <a:p>
            <a:endParaRPr lang="en-US" sz="2800" cap="none"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t>11</a:t>
            </a:fld>
            <a:endParaRPr lang="en-US" dirty="0"/>
          </a:p>
        </p:txBody>
      </p:sp>
    </p:spTree>
    <p:extLst>
      <p:ext uri="{BB962C8B-B14F-4D97-AF65-F5344CB8AC3E}">
        <p14:creationId xmlns:p14="http://schemas.microsoft.com/office/powerpoint/2010/main" val="4203687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625" y="397042"/>
            <a:ext cx="10396882" cy="782053"/>
          </a:xfrm>
        </p:spPr>
        <p:txBody>
          <a:bodyPr>
            <a:normAutofit/>
          </a:bodyPr>
          <a:lstStyle/>
          <a:p>
            <a:r>
              <a:rPr lang="en-GB" sz="2800" b="1" dirty="0">
                <a:latin typeface="Times New Roman" panose="02020603050405020304" pitchFamily="18" charset="0"/>
                <a:cs typeface="Times New Roman" panose="02020603050405020304" pitchFamily="18" charset="0"/>
              </a:rPr>
              <a:t>SECTOR ministries</a:t>
            </a:r>
            <a:endParaRPr lang="en-US" sz="2800" dirty="0"/>
          </a:p>
        </p:txBody>
      </p:sp>
      <p:sp>
        <p:nvSpPr>
          <p:cNvPr id="3" name="Content Placeholder 2"/>
          <p:cNvSpPr>
            <a:spLocks noGrp="1"/>
          </p:cNvSpPr>
          <p:nvPr>
            <p:ph sz="quarter" idx="13"/>
          </p:nvPr>
        </p:nvSpPr>
        <p:spPr>
          <a:xfrm>
            <a:off x="685800" y="1179095"/>
            <a:ext cx="10394707" cy="4355431"/>
          </a:xfrm>
        </p:spPr>
        <p:txBody>
          <a:bodyPr anchor="t">
            <a:normAutofit/>
          </a:bodyPr>
          <a:lstStyle/>
          <a:p>
            <a:r>
              <a:rPr lang="en-GB" sz="2800" cap="none" dirty="0">
                <a:latin typeface="Times New Roman" panose="02020603050405020304" pitchFamily="18" charset="0"/>
                <a:cs typeface="Times New Roman" panose="02020603050405020304" pitchFamily="18" charset="0"/>
              </a:rPr>
              <a:t>Ministry of Energy</a:t>
            </a:r>
          </a:p>
          <a:p>
            <a:r>
              <a:rPr lang="en-GB" sz="2800" cap="none" dirty="0">
                <a:latin typeface="Times New Roman" panose="02020603050405020304" pitchFamily="18" charset="0"/>
                <a:cs typeface="Times New Roman" panose="02020603050405020304" pitchFamily="18" charset="0"/>
              </a:rPr>
              <a:t>Ministry of Health</a:t>
            </a:r>
          </a:p>
          <a:p>
            <a:r>
              <a:rPr lang="en-GB" sz="2800" cap="none" dirty="0">
                <a:latin typeface="Times New Roman" panose="02020603050405020304" pitchFamily="18" charset="0"/>
                <a:cs typeface="Times New Roman" panose="02020603050405020304" pitchFamily="18" charset="0"/>
              </a:rPr>
              <a:t>Ministry of Employment and Labour Relations</a:t>
            </a:r>
          </a:p>
          <a:p>
            <a:r>
              <a:rPr lang="en-GB" sz="2800" cap="none" dirty="0">
                <a:latin typeface="Times New Roman" panose="02020603050405020304" pitchFamily="18" charset="0"/>
                <a:cs typeface="Times New Roman" panose="02020603050405020304" pitchFamily="18" charset="0"/>
              </a:rPr>
              <a:t>Ministry of Railway Development</a:t>
            </a:r>
          </a:p>
          <a:p>
            <a:r>
              <a:rPr lang="en-GB" sz="2800" cap="none" dirty="0">
                <a:latin typeface="Times New Roman" panose="02020603050405020304" pitchFamily="18" charset="0"/>
                <a:cs typeface="Times New Roman" panose="02020603050405020304" pitchFamily="18" charset="0"/>
              </a:rPr>
              <a:t>Ministry of Tourism, Arts and Culture</a:t>
            </a:r>
          </a:p>
          <a:p>
            <a:r>
              <a:rPr lang="en-GB" sz="2800" cap="none" dirty="0">
                <a:latin typeface="Times New Roman" panose="02020603050405020304" pitchFamily="18" charset="0"/>
                <a:cs typeface="Times New Roman" panose="02020603050405020304" pitchFamily="18" charset="0"/>
              </a:rPr>
              <a:t>Ministry of Foreign Affairs and Regional Integration</a:t>
            </a:r>
          </a:p>
          <a:p>
            <a:endParaRPr lang="en-US" sz="2800" cap="none"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t>12</a:t>
            </a:fld>
            <a:endParaRPr lang="en-US" dirty="0"/>
          </a:p>
        </p:txBody>
      </p:sp>
    </p:spTree>
    <p:extLst>
      <p:ext uri="{BB962C8B-B14F-4D97-AF65-F5344CB8AC3E}">
        <p14:creationId xmlns:p14="http://schemas.microsoft.com/office/powerpoint/2010/main" val="2180481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625" y="397042"/>
            <a:ext cx="10396882" cy="782053"/>
          </a:xfrm>
        </p:spPr>
        <p:txBody>
          <a:bodyPr>
            <a:normAutofit/>
          </a:bodyPr>
          <a:lstStyle/>
          <a:p>
            <a:r>
              <a:rPr lang="en-GB" sz="2800" b="1" dirty="0">
                <a:latin typeface="Times New Roman" panose="02020603050405020304" pitchFamily="18" charset="0"/>
                <a:cs typeface="Times New Roman" panose="02020603050405020304" pitchFamily="18" charset="0"/>
              </a:rPr>
              <a:t>SECTOR ministries</a:t>
            </a:r>
            <a:endParaRPr lang="en-US" sz="2800" dirty="0"/>
          </a:p>
        </p:txBody>
      </p:sp>
      <p:sp>
        <p:nvSpPr>
          <p:cNvPr id="3" name="Content Placeholder 2"/>
          <p:cNvSpPr>
            <a:spLocks noGrp="1"/>
          </p:cNvSpPr>
          <p:nvPr>
            <p:ph sz="quarter" idx="13"/>
          </p:nvPr>
        </p:nvSpPr>
        <p:spPr>
          <a:xfrm>
            <a:off x="685800" y="1179095"/>
            <a:ext cx="10394707" cy="4355431"/>
          </a:xfrm>
        </p:spPr>
        <p:txBody>
          <a:bodyPr anchor="t">
            <a:normAutofit/>
          </a:bodyPr>
          <a:lstStyle/>
          <a:p>
            <a:r>
              <a:rPr lang="en-GB" sz="2800" cap="none" dirty="0">
                <a:latin typeface="Times New Roman" panose="02020603050405020304" pitchFamily="18" charset="0"/>
                <a:cs typeface="Times New Roman" panose="02020603050405020304" pitchFamily="18" charset="0"/>
              </a:rPr>
              <a:t>Office of the Attorney-General and Ministry of Justice</a:t>
            </a:r>
          </a:p>
          <a:p>
            <a:r>
              <a:rPr lang="en-GB" sz="2800" cap="none" dirty="0">
                <a:latin typeface="Times New Roman" panose="02020603050405020304" pitchFamily="18" charset="0"/>
                <a:cs typeface="Times New Roman" panose="02020603050405020304" pitchFamily="18" charset="0"/>
              </a:rPr>
              <a:t>Ministry of Transport</a:t>
            </a:r>
          </a:p>
          <a:p>
            <a:r>
              <a:rPr lang="en-GB" sz="2800" cap="none" dirty="0">
                <a:latin typeface="Times New Roman" panose="02020603050405020304" pitchFamily="18" charset="0"/>
                <a:cs typeface="Times New Roman" panose="02020603050405020304" pitchFamily="18" charset="0"/>
              </a:rPr>
              <a:t>Ministry of Defence</a:t>
            </a:r>
          </a:p>
          <a:p>
            <a:r>
              <a:rPr lang="en-GB" sz="2800" cap="none" dirty="0">
                <a:latin typeface="Times New Roman" panose="02020603050405020304" pitchFamily="18" charset="0"/>
                <a:cs typeface="Times New Roman" panose="02020603050405020304" pitchFamily="18" charset="0"/>
              </a:rPr>
              <a:t>Ministry of Sanitation and Water Resources</a:t>
            </a:r>
          </a:p>
          <a:p>
            <a:r>
              <a:rPr lang="en-GB" sz="2800" cap="none" dirty="0">
                <a:latin typeface="Times New Roman" panose="02020603050405020304" pitchFamily="18" charset="0"/>
                <a:cs typeface="Times New Roman" panose="02020603050405020304" pitchFamily="18" charset="0"/>
              </a:rPr>
              <a:t>Ministry of Lands and Natural Resources</a:t>
            </a:r>
          </a:p>
          <a:p>
            <a:r>
              <a:rPr lang="en-GB" sz="2800" cap="none" dirty="0">
                <a:latin typeface="Times New Roman" panose="02020603050405020304" pitchFamily="18" charset="0"/>
                <a:cs typeface="Times New Roman" panose="02020603050405020304" pitchFamily="18" charset="0"/>
              </a:rPr>
              <a:t>Ministry of Parliamentary Affairs</a:t>
            </a:r>
          </a:p>
          <a:p>
            <a:endParaRPr lang="en-US" sz="2800" cap="none"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t>13</a:t>
            </a:fld>
            <a:endParaRPr lang="en-US" dirty="0"/>
          </a:p>
        </p:txBody>
      </p:sp>
    </p:spTree>
    <p:extLst>
      <p:ext uri="{BB962C8B-B14F-4D97-AF65-F5344CB8AC3E}">
        <p14:creationId xmlns:p14="http://schemas.microsoft.com/office/powerpoint/2010/main" val="585255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625" y="397042"/>
            <a:ext cx="10396882" cy="782053"/>
          </a:xfrm>
        </p:spPr>
        <p:txBody>
          <a:bodyPr>
            <a:normAutofit/>
          </a:bodyPr>
          <a:lstStyle/>
          <a:p>
            <a:r>
              <a:rPr lang="en-GB" sz="2800" b="1" dirty="0">
                <a:latin typeface="Times New Roman" panose="02020603050405020304" pitchFamily="18" charset="0"/>
                <a:cs typeface="Times New Roman" panose="02020603050405020304" pitchFamily="18" charset="0"/>
              </a:rPr>
              <a:t>SECTOR ministries</a:t>
            </a:r>
            <a:endParaRPr lang="en-US" sz="2800" dirty="0"/>
          </a:p>
        </p:txBody>
      </p:sp>
      <p:sp>
        <p:nvSpPr>
          <p:cNvPr id="3" name="Content Placeholder 2"/>
          <p:cNvSpPr>
            <a:spLocks noGrp="1"/>
          </p:cNvSpPr>
          <p:nvPr>
            <p:ph sz="quarter" idx="13"/>
          </p:nvPr>
        </p:nvSpPr>
        <p:spPr>
          <a:xfrm>
            <a:off x="685800" y="1179095"/>
            <a:ext cx="10394707" cy="4355431"/>
          </a:xfrm>
        </p:spPr>
        <p:txBody>
          <a:bodyPr anchor="t">
            <a:normAutofit/>
          </a:bodyPr>
          <a:lstStyle/>
          <a:p>
            <a:r>
              <a:rPr lang="en-GB" sz="2800" cap="none" dirty="0">
                <a:latin typeface="Times New Roman" panose="02020603050405020304" pitchFamily="18" charset="0"/>
                <a:cs typeface="Times New Roman" panose="02020603050405020304" pitchFamily="18" charset="0"/>
              </a:rPr>
              <a:t>Ministry of Environment, Science, Technology and Innovation</a:t>
            </a:r>
          </a:p>
          <a:p>
            <a:r>
              <a:rPr lang="en-GB" sz="2800" cap="none" dirty="0">
                <a:latin typeface="Times New Roman" panose="02020603050405020304" pitchFamily="18" charset="0"/>
                <a:cs typeface="Times New Roman" panose="02020603050405020304" pitchFamily="18" charset="0"/>
              </a:rPr>
              <a:t>Ministry of Local Government, Decentralisation and Rural Development</a:t>
            </a:r>
          </a:p>
          <a:p>
            <a:r>
              <a:rPr lang="en-GB" sz="2800" cap="none" dirty="0">
                <a:latin typeface="Times New Roman" panose="02020603050405020304" pitchFamily="18" charset="0"/>
                <a:cs typeface="Times New Roman" panose="02020603050405020304" pitchFamily="18" charset="0"/>
              </a:rPr>
              <a:t>Ministry of Gender, Children and Social Protection</a:t>
            </a:r>
          </a:p>
          <a:p>
            <a:r>
              <a:rPr lang="en-GB" sz="2800" cap="none" dirty="0">
                <a:latin typeface="Times New Roman" panose="02020603050405020304" pitchFamily="18" charset="0"/>
                <a:cs typeface="Times New Roman" panose="02020603050405020304" pitchFamily="18" charset="0"/>
              </a:rPr>
              <a:t>Ministry of Communications and Digitalisation</a:t>
            </a:r>
          </a:p>
          <a:p>
            <a:r>
              <a:rPr lang="en-GB" sz="2800" cap="none" dirty="0">
                <a:latin typeface="Times New Roman" panose="02020603050405020304" pitchFamily="18" charset="0"/>
                <a:cs typeface="Times New Roman" panose="02020603050405020304" pitchFamily="18" charset="0"/>
              </a:rPr>
              <a:t>Ministry of Works and Housing</a:t>
            </a:r>
          </a:p>
          <a:p>
            <a:r>
              <a:rPr lang="en-GB" sz="2800" cap="none" dirty="0">
                <a:latin typeface="Times New Roman" panose="02020603050405020304" pitchFamily="18" charset="0"/>
                <a:cs typeface="Times New Roman" panose="02020603050405020304" pitchFamily="18" charset="0"/>
              </a:rPr>
              <a:t>Ministry of Roads and Highways</a:t>
            </a:r>
          </a:p>
          <a:p>
            <a:endParaRPr lang="en-US" sz="2800" cap="none"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t>14</a:t>
            </a:fld>
            <a:endParaRPr lang="en-US" dirty="0"/>
          </a:p>
        </p:txBody>
      </p:sp>
    </p:spTree>
    <p:extLst>
      <p:ext uri="{BB962C8B-B14F-4D97-AF65-F5344CB8AC3E}">
        <p14:creationId xmlns:p14="http://schemas.microsoft.com/office/powerpoint/2010/main" val="20096786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10396882" cy="782053"/>
          </a:xfrm>
        </p:spPr>
        <p:txBody>
          <a:bodyPr>
            <a:normAutofit/>
          </a:bodyPr>
          <a:lstStyle/>
          <a:p>
            <a:r>
              <a:rPr lang="en-GB" sz="2800" b="1" dirty="0">
                <a:latin typeface="Times New Roman" panose="02020603050405020304" pitchFamily="18" charset="0"/>
                <a:cs typeface="Times New Roman" panose="02020603050405020304" pitchFamily="18" charset="0"/>
              </a:rPr>
              <a:t>SECTOR ministries</a:t>
            </a:r>
            <a:endParaRPr lang="en-US" sz="2800" dirty="0"/>
          </a:p>
        </p:txBody>
      </p:sp>
      <p:sp>
        <p:nvSpPr>
          <p:cNvPr id="3" name="Content Placeholder 2"/>
          <p:cNvSpPr>
            <a:spLocks noGrp="1"/>
          </p:cNvSpPr>
          <p:nvPr>
            <p:ph sz="quarter" idx="13"/>
          </p:nvPr>
        </p:nvSpPr>
        <p:spPr>
          <a:xfrm>
            <a:off x="685800" y="600891"/>
            <a:ext cx="10394707" cy="5251269"/>
          </a:xfrm>
        </p:spPr>
        <p:txBody>
          <a:bodyPr anchor="t">
            <a:normAutofit/>
          </a:bodyPr>
          <a:lstStyle/>
          <a:p>
            <a:r>
              <a:rPr lang="en-GB" sz="2800" cap="none" dirty="0">
                <a:latin typeface="Times New Roman" panose="02020603050405020304" pitchFamily="18" charset="0"/>
                <a:cs typeface="Times New Roman" panose="02020603050405020304" pitchFamily="18" charset="0"/>
              </a:rPr>
              <a:t>Ministry of Youth and Sports</a:t>
            </a:r>
          </a:p>
          <a:p>
            <a:r>
              <a:rPr lang="en-GB" sz="2800" cap="none" dirty="0">
                <a:latin typeface="Times New Roman" panose="02020603050405020304" pitchFamily="18" charset="0"/>
                <a:cs typeface="Times New Roman" panose="02020603050405020304" pitchFamily="18" charset="0"/>
              </a:rPr>
              <a:t>Ministry of Information</a:t>
            </a:r>
          </a:p>
          <a:p>
            <a:r>
              <a:rPr lang="en-GB" sz="2800" cap="none" dirty="0">
                <a:latin typeface="Times New Roman" panose="02020603050405020304" pitchFamily="18" charset="0"/>
                <a:cs typeface="Times New Roman" panose="02020603050405020304" pitchFamily="18" charset="0"/>
              </a:rPr>
              <a:t>Ministry of Chieftaincy and Religious Affairs</a:t>
            </a:r>
          </a:p>
          <a:p>
            <a:r>
              <a:rPr lang="en-GB" sz="2800" cap="none" dirty="0">
                <a:latin typeface="Times New Roman" panose="02020603050405020304" pitchFamily="18" charset="0"/>
                <a:cs typeface="Times New Roman" panose="02020603050405020304" pitchFamily="18" charset="0"/>
              </a:rPr>
              <a:t>Ministry of Fisheries and Aquaculture Development</a:t>
            </a:r>
          </a:p>
          <a:p>
            <a:endParaRPr lang="en-US" sz="2800" cap="none"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t>15</a:t>
            </a:fld>
            <a:endParaRPr lang="en-US" dirty="0"/>
          </a:p>
        </p:txBody>
      </p:sp>
    </p:spTree>
    <p:extLst>
      <p:ext uri="{BB962C8B-B14F-4D97-AF65-F5344CB8AC3E}">
        <p14:creationId xmlns:p14="http://schemas.microsoft.com/office/powerpoint/2010/main" val="10424727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0473"/>
            <a:ext cx="10396882" cy="782053"/>
          </a:xfrm>
        </p:spPr>
        <p:txBody>
          <a:bodyPr>
            <a:normAutofit/>
          </a:bodyPr>
          <a:lstStyle/>
          <a:p>
            <a:r>
              <a:rPr lang="en-GB" sz="2800" b="1" dirty="0">
                <a:latin typeface="Times New Roman" panose="02020603050405020304" pitchFamily="18" charset="0"/>
                <a:cs typeface="Times New Roman" panose="02020603050405020304" pitchFamily="18" charset="0"/>
              </a:rPr>
              <a:t>CIVIL SERVICE DEPARTMENTS</a:t>
            </a:r>
            <a:endParaRPr lang="en-US" sz="2800" dirty="0"/>
          </a:p>
        </p:txBody>
      </p:sp>
      <p:sp>
        <p:nvSpPr>
          <p:cNvPr id="3" name="Content Placeholder 2"/>
          <p:cNvSpPr>
            <a:spLocks noGrp="1"/>
          </p:cNvSpPr>
          <p:nvPr>
            <p:ph sz="quarter" idx="13"/>
          </p:nvPr>
        </p:nvSpPr>
        <p:spPr>
          <a:xfrm>
            <a:off x="685800" y="911394"/>
            <a:ext cx="10394707" cy="4860757"/>
          </a:xfrm>
        </p:spPr>
        <p:txBody>
          <a:bodyPr anchor="t">
            <a:normAutofit lnSpcReduction="10000"/>
          </a:bodyPr>
          <a:lstStyle/>
          <a:p>
            <a:r>
              <a:rPr lang="en-GB" sz="2800" cap="none" dirty="0">
                <a:latin typeface="Times New Roman" panose="02020603050405020304" pitchFamily="18" charset="0"/>
                <a:cs typeface="Times New Roman" panose="02020603050405020304" pitchFamily="18" charset="0"/>
              </a:rPr>
              <a:t>Births and Deaths Department</a:t>
            </a:r>
          </a:p>
          <a:p>
            <a:r>
              <a:rPr lang="en-GB" sz="2800" cap="none" dirty="0">
                <a:latin typeface="Times New Roman" panose="02020603050405020304" pitchFamily="18" charset="0"/>
                <a:cs typeface="Times New Roman" panose="02020603050405020304" pitchFamily="18" charset="0"/>
              </a:rPr>
              <a:t>Department of Parks and Garden</a:t>
            </a:r>
          </a:p>
          <a:p>
            <a:r>
              <a:rPr lang="en-GB" sz="2800" cap="none" dirty="0">
                <a:latin typeface="Times New Roman" panose="02020603050405020304" pitchFamily="18" charset="0"/>
                <a:cs typeface="Times New Roman" panose="02020603050405020304" pitchFamily="18" charset="0"/>
              </a:rPr>
              <a:t>Department of Community Development</a:t>
            </a:r>
          </a:p>
          <a:p>
            <a:r>
              <a:rPr lang="en-GB" sz="2800" cap="none" dirty="0">
                <a:latin typeface="Times New Roman" panose="02020603050405020304" pitchFamily="18" charset="0"/>
                <a:cs typeface="Times New Roman" panose="02020603050405020304" pitchFamily="18" charset="0"/>
              </a:rPr>
              <a:t>Controller and Accountant General’s Department</a:t>
            </a:r>
          </a:p>
          <a:p>
            <a:r>
              <a:rPr lang="en-GB" sz="2800" cap="none" dirty="0">
                <a:latin typeface="Times New Roman" panose="02020603050405020304" pitchFamily="18" charset="0"/>
                <a:cs typeface="Times New Roman" panose="02020603050405020304" pitchFamily="18" charset="0"/>
              </a:rPr>
              <a:t>Department of Chieftaincy</a:t>
            </a:r>
          </a:p>
          <a:p>
            <a:r>
              <a:rPr lang="en-GB" sz="2800" cap="none" dirty="0">
                <a:latin typeface="Times New Roman" panose="02020603050405020304" pitchFamily="18" charset="0"/>
                <a:cs typeface="Times New Roman" panose="02020603050405020304" pitchFamily="18" charset="0"/>
              </a:rPr>
              <a:t>Department of Children</a:t>
            </a:r>
          </a:p>
          <a:p>
            <a:r>
              <a:rPr lang="en-GB" sz="2800" cap="none" dirty="0">
                <a:latin typeface="Times New Roman" panose="02020603050405020304" pitchFamily="18" charset="0"/>
                <a:cs typeface="Times New Roman" panose="02020603050405020304" pitchFamily="18" charset="0"/>
              </a:rPr>
              <a:t>Department of Gender</a:t>
            </a:r>
          </a:p>
          <a:p>
            <a:r>
              <a:rPr lang="en-GB" sz="2800" cap="none" dirty="0">
                <a:latin typeface="Times New Roman" panose="02020603050405020304" pitchFamily="18" charset="0"/>
                <a:cs typeface="Times New Roman" panose="02020603050405020304" pitchFamily="18" charset="0"/>
              </a:rPr>
              <a:t>Department of Social Welfare</a:t>
            </a:r>
          </a:p>
          <a:p>
            <a:endParaRPr lang="en-US" sz="2800" cap="none"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t>16</a:t>
            </a:fld>
            <a:endParaRPr lang="en-US" dirty="0"/>
          </a:p>
        </p:txBody>
      </p:sp>
    </p:spTree>
    <p:extLst>
      <p:ext uri="{BB962C8B-B14F-4D97-AF65-F5344CB8AC3E}">
        <p14:creationId xmlns:p14="http://schemas.microsoft.com/office/powerpoint/2010/main" val="38644377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0474"/>
            <a:ext cx="10396882" cy="518774"/>
          </a:xfrm>
        </p:spPr>
        <p:txBody>
          <a:bodyPr>
            <a:normAutofit/>
          </a:bodyPr>
          <a:lstStyle/>
          <a:p>
            <a:r>
              <a:rPr lang="en-GB" sz="2800" b="1" dirty="0">
                <a:latin typeface="Times New Roman" panose="02020603050405020304" pitchFamily="18" charset="0"/>
                <a:cs typeface="Times New Roman" panose="02020603050405020304" pitchFamily="18" charset="0"/>
              </a:rPr>
              <a:t>CIVIL SERVICE DEPARTMENTS</a:t>
            </a:r>
            <a:endParaRPr lang="en-US" sz="2800" dirty="0"/>
          </a:p>
        </p:txBody>
      </p:sp>
      <p:sp>
        <p:nvSpPr>
          <p:cNvPr id="3" name="Content Placeholder 2"/>
          <p:cNvSpPr>
            <a:spLocks noGrp="1"/>
          </p:cNvSpPr>
          <p:nvPr>
            <p:ph sz="quarter" idx="13"/>
          </p:nvPr>
        </p:nvSpPr>
        <p:spPr>
          <a:xfrm>
            <a:off x="687975" y="868580"/>
            <a:ext cx="10394707" cy="4860757"/>
          </a:xfrm>
        </p:spPr>
        <p:txBody>
          <a:bodyPr anchor="t">
            <a:normAutofit lnSpcReduction="10000"/>
          </a:bodyPr>
          <a:lstStyle/>
          <a:p>
            <a:r>
              <a:rPr lang="en-GB" sz="2800" cap="none" dirty="0">
                <a:latin typeface="Times New Roman" panose="02020603050405020304" pitchFamily="18" charset="0"/>
                <a:cs typeface="Times New Roman" panose="02020603050405020304" pitchFamily="18" charset="0"/>
              </a:rPr>
              <a:t>Department of Feeder Roads</a:t>
            </a:r>
          </a:p>
          <a:p>
            <a:r>
              <a:rPr lang="en-GB" sz="2800" cap="none" dirty="0">
                <a:latin typeface="Times New Roman" panose="02020603050405020304" pitchFamily="18" charset="0"/>
                <a:cs typeface="Times New Roman" panose="02020603050405020304" pitchFamily="18" charset="0"/>
              </a:rPr>
              <a:t>Department of Urban Roads</a:t>
            </a:r>
          </a:p>
          <a:p>
            <a:r>
              <a:rPr lang="en-GB" sz="2800" cap="none" dirty="0">
                <a:latin typeface="Times New Roman" panose="02020603050405020304" pitchFamily="18" charset="0"/>
                <a:cs typeface="Times New Roman" panose="02020603050405020304" pitchFamily="18" charset="0"/>
              </a:rPr>
              <a:t>Department of Rural Housing</a:t>
            </a:r>
          </a:p>
          <a:p>
            <a:r>
              <a:rPr lang="en-GB" sz="2800" cap="none" dirty="0">
                <a:latin typeface="Times New Roman" panose="02020603050405020304" pitchFamily="18" charset="0"/>
                <a:cs typeface="Times New Roman" panose="02020603050405020304" pitchFamily="18" charset="0"/>
              </a:rPr>
              <a:t>Hydrological Services Department</a:t>
            </a:r>
          </a:p>
          <a:p>
            <a:r>
              <a:rPr lang="en-GB" sz="2800" cap="none" dirty="0">
                <a:latin typeface="Times New Roman" panose="02020603050405020304" pitchFamily="18" charset="0"/>
                <a:cs typeface="Times New Roman" panose="02020603050405020304" pitchFamily="18" charset="0"/>
              </a:rPr>
              <a:t>Public Works Department </a:t>
            </a:r>
          </a:p>
          <a:p>
            <a:r>
              <a:rPr lang="en-GB" sz="2800" cap="none" dirty="0">
                <a:latin typeface="Times New Roman" panose="02020603050405020304" pitchFamily="18" charset="0"/>
                <a:cs typeface="Times New Roman" panose="02020603050405020304" pitchFamily="18" charset="0"/>
              </a:rPr>
              <a:t>Rent Control Department</a:t>
            </a:r>
          </a:p>
          <a:p>
            <a:r>
              <a:rPr lang="en-GB" sz="2800" cap="none" dirty="0">
                <a:latin typeface="Times New Roman" panose="02020603050405020304" pitchFamily="18" charset="0"/>
                <a:cs typeface="Times New Roman" panose="02020603050405020304" pitchFamily="18" charset="0"/>
              </a:rPr>
              <a:t>Registrar General’s Department</a:t>
            </a:r>
          </a:p>
          <a:p>
            <a:r>
              <a:rPr lang="en-GB" sz="2800" cap="none" dirty="0">
                <a:latin typeface="Times New Roman" panose="02020603050405020304" pitchFamily="18" charset="0"/>
                <a:cs typeface="Times New Roman" panose="02020603050405020304" pitchFamily="18" charset="0"/>
              </a:rPr>
              <a:t>Information Services Department</a:t>
            </a:r>
            <a:endParaRPr lang="en-US" sz="2800" cap="none"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t>17</a:t>
            </a:fld>
            <a:endParaRPr lang="en-US" dirty="0"/>
          </a:p>
        </p:txBody>
      </p:sp>
    </p:spTree>
    <p:extLst>
      <p:ext uri="{BB962C8B-B14F-4D97-AF65-F5344CB8AC3E}">
        <p14:creationId xmlns:p14="http://schemas.microsoft.com/office/powerpoint/2010/main" val="40129707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0473"/>
            <a:ext cx="10396882" cy="782053"/>
          </a:xfrm>
        </p:spPr>
        <p:txBody>
          <a:bodyPr>
            <a:normAutofit/>
          </a:bodyPr>
          <a:lstStyle/>
          <a:p>
            <a:r>
              <a:rPr lang="en-GB" sz="2800" b="1" dirty="0">
                <a:latin typeface="Times New Roman" panose="02020603050405020304" pitchFamily="18" charset="0"/>
                <a:cs typeface="Times New Roman" panose="02020603050405020304" pitchFamily="18" charset="0"/>
              </a:rPr>
              <a:t>CIVIL SERVICE DEPARTMENTS</a:t>
            </a:r>
            <a:endParaRPr lang="en-US" sz="2800" dirty="0"/>
          </a:p>
        </p:txBody>
      </p:sp>
      <p:sp>
        <p:nvSpPr>
          <p:cNvPr id="3" name="Content Placeholder 2"/>
          <p:cNvSpPr>
            <a:spLocks noGrp="1"/>
          </p:cNvSpPr>
          <p:nvPr>
            <p:ph sz="quarter" idx="13"/>
          </p:nvPr>
        </p:nvSpPr>
        <p:spPr>
          <a:xfrm>
            <a:off x="685800" y="1033081"/>
            <a:ext cx="10394707" cy="4860757"/>
          </a:xfrm>
        </p:spPr>
        <p:txBody>
          <a:bodyPr anchor="t">
            <a:normAutofit/>
          </a:bodyPr>
          <a:lstStyle/>
          <a:p>
            <a:r>
              <a:rPr lang="en-GB" sz="2800" cap="none" dirty="0">
                <a:latin typeface="Times New Roman" panose="02020603050405020304" pitchFamily="18" charset="0"/>
                <a:cs typeface="Times New Roman" panose="02020603050405020304" pitchFamily="18" charset="0"/>
              </a:rPr>
              <a:t>Department of Factories Inspectorate</a:t>
            </a:r>
          </a:p>
          <a:p>
            <a:r>
              <a:rPr lang="en-GB" sz="2800" cap="none" dirty="0">
                <a:latin typeface="Times New Roman" panose="02020603050405020304" pitchFamily="18" charset="0"/>
                <a:cs typeface="Times New Roman" panose="02020603050405020304" pitchFamily="18" charset="0"/>
              </a:rPr>
              <a:t>Department of Cooperatives</a:t>
            </a:r>
          </a:p>
          <a:p>
            <a:r>
              <a:rPr lang="en-GB" sz="2800" cap="none" dirty="0">
                <a:latin typeface="Times New Roman" panose="02020603050405020304" pitchFamily="18" charset="0"/>
                <a:cs typeface="Times New Roman" panose="02020603050405020304" pitchFamily="18" charset="0"/>
              </a:rPr>
              <a:t>Labour Department </a:t>
            </a:r>
          </a:p>
          <a:p>
            <a:r>
              <a:rPr lang="en-GB" sz="2800" cap="none" dirty="0">
                <a:latin typeface="Times New Roman" panose="02020603050405020304" pitchFamily="18" charset="0"/>
                <a:cs typeface="Times New Roman" panose="02020603050405020304" pitchFamily="18" charset="0"/>
              </a:rPr>
              <a:t>Management Services Department </a:t>
            </a:r>
          </a:p>
          <a:p>
            <a:r>
              <a:rPr lang="en-GB" sz="2800" cap="none" dirty="0">
                <a:latin typeface="Times New Roman" panose="02020603050405020304" pitchFamily="18" charset="0"/>
                <a:cs typeface="Times New Roman" panose="02020603050405020304" pitchFamily="18" charset="0"/>
              </a:rPr>
              <a:t>Public Records and Archives Administration Department</a:t>
            </a:r>
          </a:p>
          <a:p>
            <a:r>
              <a:rPr lang="en-GB" sz="2800" cap="none" dirty="0">
                <a:latin typeface="Times New Roman" panose="02020603050405020304" pitchFamily="18" charset="0"/>
                <a:cs typeface="Times New Roman" panose="02020603050405020304" pitchFamily="18" charset="0"/>
              </a:rPr>
              <a:t>Procurement and Supply Chain Management Department</a:t>
            </a:r>
          </a:p>
          <a:p>
            <a:r>
              <a:rPr lang="en-GB" sz="2800" cap="none" dirty="0">
                <a:latin typeface="Times New Roman" panose="02020603050405020304" pitchFamily="18" charset="0"/>
                <a:cs typeface="Times New Roman" panose="02020603050405020304" pitchFamily="18" charset="0"/>
              </a:rPr>
              <a:t>Bureau of Ghanaian Languages</a:t>
            </a:r>
          </a:p>
          <a:p>
            <a:endParaRPr lang="en-US" sz="2800" cap="none"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t>18</a:t>
            </a:fld>
            <a:endParaRPr lang="en-US" dirty="0"/>
          </a:p>
        </p:txBody>
      </p:sp>
    </p:spTree>
    <p:extLst>
      <p:ext uri="{BB962C8B-B14F-4D97-AF65-F5344CB8AC3E}">
        <p14:creationId xmlns:p14="http://schemas.microsoft.com/office/powerpoint/2010/main" val="26262133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noChangeAspect="1"/>
          </p:cNvGrpSpPr>
          <p:nvPr/>
        </p:nvGrpSpPr>
        <p:grpSpPr bwMode="auto">
          <a:xfrm>
            <a:off x="117565" y="-61693"/>
            <a:ext cx="11550929" cy="6764926"/>
            <a:chOff x="-148" y="-137"/>
            <a:chExt cx="7342" cy="3857"/>
          </a:xfrm>
        </p:grpSpPr>
        <p:sp>
          <p:nvSpPr>
            <p:cNvPr id="3" name="AutoShape 3"/>
            <p:cNvSpPr>
              <a:spLocks noChangeAspect="1" noChangeArrowheads="1" noTextEdit="1"/>
            </p:cNvSpPr>
            <p:nvPr/>
          </p:nvSpPr>
          <p:spPr bwMode="auto">
            <a:xfrm>
              <a:off x="-148" y="-137"/>
              <a:ext cx="7342" cy="36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b="1" dirty="0"/>
            </a:p>
          </p:txBody>
        </p:sp>
        <p:sp>
          <p:nvSpPr>
            <p:cNvPr id="4" name="Rectangle 3"/>
            <p:cNvSpPr>
              <a:spLocks noChangeArrowheads="1"/>
            </p:cNvSpPr>
            <p:nvPr/>
          </p:nvSpPr>
          <p:spPr bwMode="auto">
            <a:xfrm>
              <a:off x="3790" y="289"/>
              <a:ext cx="99" cy="1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Book Antiqua" panose="0204060205030503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Rectangle 4"/>
            <p:cNvSpPr>
              <a:spLocks noChangeArrowheads="1"/>
            </p:cNvSpPr>
            <p:nvPr/>
          </p:nvSpPr>
          <p:spPr bwMode="auto">
            <a:xfrm>
              <a:off x="3625" y="449"/>
              <a:ext cx="110" cy="1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Book Antiqua" panose="02040602050305030304" pitchFamily="18"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Rectangle 5"/>
            <p:cNvSpPr>
              <a:spLocks noChangeArrowheads="1"/>
            </p:cNvSpPr>
            <p:nvPr/>
          </p:nvSpPr>
          <p:spPr bwMode="auto">
            <a:xfrm>
              <a:off x="3668" y="449"/>
              <a:ext cx="99" cy="1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Book Antiqua" panose="0204060205030503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Rectangle 6"/>
            <p:cNvSpPr>
              <a:spLocks noChangeArrowheads="1"/>
            </p:cNvSpPr>
            <p:nvPr/>
          </p:nvSpPr>
          <p:spPr bwMode="auto">
            <a:xfrm>
              <a:off x="3955" y="449"/>
              <a:ext cx="99" cy="1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Book Antiqua" panose="0204060205030503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Rectangle 7"/>
            <p:cNvSpPr>
              <a:spLocks noChangeArrowheads="1"/>
            </p:cNvSpPr>
            <p:nvPr/>
          </p:nvSpPr>
          <p:spPr bwMode="auto">
            <a:xfrm>
              <a:off x="3625" y="543"/>
              <a:ext cx="330"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Rectangle 8"/>
            <p:cNvSpPr>
              <a:spLocks noChangeArrowheads="1"/>
            </p:cNvSpPr>
            <p:nvPr/>
          </p:nvSpPr>
          <p:spPr bwMode="auto">
            <a:xfrm>
              <a:off x="3790" y="610"/>
              <a:ext cx="99" cy="1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Book Antiqua" panose="0204060205030503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9"/>
            <p:cNvSpPr>
              <a:spLocks noChangeArrowheads="1"/>
            </p:cNvSpPr>
            <p:nvPr/>
          </p:nvSpPr>
          <p:spPr bwMode="auto">
            <a:xfrm>
              <a:off x="3790" y="770"/>
              <a:ext cx="99" cy="1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Book Antiqua" panose="0204060205030503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Rectangle 10"/>
            <p:cNvSpPr>
              <a:spLocks noChangeArrowheads="1"/>
            </p:cNvSpPr>
            <p:nvPr/>
          </p:nvSpPr>
          <p:spPr bwMode="auto">
            <a:xfrm>
              <a:off x="3790" y="931"/>
              <a:ext cx="99" cy="1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rgbClr val="000000"/>
                  </a:solidFill>
                  <a:effectLst/>
                  <a:latin typeface="Book Antiqua" panose="0204060205030503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Rectangle 11"/>
            <p:cNvSpPr>
              <a:spLocks noChangeArrowheads="1"/>
            </p:cNvSpPr>
            <p:nvPr/>
          </p:nvSpPr>
          <p:spPr bwMode="auto">
            <a:xfrm>
              <a:off x="3790" y="1092"/>
              <a:ext cx="99" cy="1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Book Antiqua" panose="0204060205030503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Rectangle 12"/>
            <p:cNvSpPr>
              <a:spLocks noChangeArrowheads="1"/>
            </p:cNvSpPr>
            <p:nvPr/>
          </p:nvSpPr>
          <p:spPr bwMode="auto">
            <a:xfrm>
              <a:off x="3790" y="1252"/>
              <a:ext cx="99" cy="1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Book Antiqua" panose="0204060205030503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Rectangle 13"/>
            <p:cNvSpPr>
              <a:spLocks noChangeArrowheads="1"/>
            </p:cNvSpPr>
            <p:nvPr/>
          </p:nvSpPr>
          <p:spPr bwMode="auto">
            <a:xfrm>
              <a:off x="3790" y="1413"/>
              <a:ext cx="99" cy="1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Book Antiqua" panose="0204060205030503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Rectangle 14"/>
            <p:cNvSpPr>
              <a:spLocks noChangeArrowheads="1"/>
            </p:cNvSpPr>
            <p:nvPr/>
          </p:nvSpPr>
          <p:spPr bwMode="auto">
            <a:xfrm>
              <a:off x="3790" y="1573"/>
              <a:ext cx="99" cy="1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Book Antiqua" panose="0204060205030503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Rectangle 15"/>
            <p:cNvSpPr>
              <a:spLocks noChangeArrowheads="1"/>
            </p:cNvSpPr>
            <p:nvPr/>
          </p:nvSpPr>
          <p:spPr bwMode="auto">
            <a:xfrm>
              <a:off x="3822" y="1573"/>
              <a:ext cx="99" cy="1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Book Antiqua" panose="0204060205030503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Rectangle 16"/>
            <p:cNvSpPr>
              <a:spLocks noChangeArrowheads="1"/>
            </p:cNvSpPr>
            <p:nvPr/>
          </p:nvSpPr>
          <p:spPr bwMode="auto">
            <a:xfrm>
              <a:off x="3790" y="1734"/>
              <a:ext cx="99" cy="1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Book Antiqua" panose="0204060205030503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Rectangle 17"/>
            <p:cNvSpPr>
              <a:spLocks noChangeArrowheads="1"/>
            </p:cNvSpPr>
            <p:nvPr/>
          </p:nvSpPr>
          <p:spPr bwMode="auto">
            <a:xfrm>
              <a:off x="3790" y="1894"/>
              <a:ext cx="99" cy="1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Book Antiqua" panose="0204060205030503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Rectangle 18"/>
            <p:cNvSpPr>
              <a:spLocks noChangeArrowheads="1"/>
            </p:cNvSpPr>
            <p:nvPr/>
          </p:nvSpPr>
          <p:spPr bwMode="auto">
            <a:xfrm>
              <a:off x="3790" y="2055"/>
              <a:ext cx="99" cy="1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Book Antiqua" panose="0204060205030503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Rectangle 19"/>
            <p:cNvSpPr>
              <a:spLocks noChangeArrowheads="1"/>
            </p:cNvSpPr>
            <p:nvPr/>
          </p:nvSpPr>
          <p:spPr bwMode="auto">
            <a:xfrm>
              <a:off x="3790" y="2215"/>
              <a:ext cx="99" cy="1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Book Antiqua" panose="0204060205030503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Rectangle 20"/>
            <p:cNvSpPr>
              <a:spLocks noChangeArrowheads="1"/>
            </p:cNvSpPr>
            <p:nvPr/>
          </p:nvSpPr>
          <p:spPr bwMode="auto">
            <a:xfrm>
              <a:off x="3790" y="2376"/>
              <a:ext cx="99" cy="1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Book Antiqua" panose="0204060205030503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Rectangle 21"/>
            <p:cNvSpPr>
              <a:spLocks noChangeArrowheads="1"/>
            </p:cNvSpPr>
            <p:nvPr/>
          </p:nvSpPr>
          <p:spPr bwMode="auto">
            <a:xfrm>
              <a:off x="3790" y="2536"/>
              <a:ext cx="99" cy="1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Book Antiqua" panose="0204060205030503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Rectangle 22"/>
            <p:cNvSpPr>
              <a:spLocks noChangeArrowheads="1"/>
            </p:cNvSpPr>
            <p:nvPr/>
          </p:nvSpPr>
          <p:spPr bwMode="auto">
            <a:xfrm>
              <a:off x="3790" y="2697"/>
              <a:ext cx="99" cy="1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Book Antiqua" panose="0204060205030503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Rectangle 23"/>
            <p:cNvSpPr>
              <a:spLocks noChangeArrowheads="1"/>
            </p:cNvSpPr>
            <p:nvPr/>
          </p:nvSpPr>
          <p:spPr bwMode="auto">
            <a:xfrm>
              <a:off x="3790" y="2857"/>
              <a:ext cx="99" cy="1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Book Antiqua" panose="0204060205030503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Rectangle 24"/>
            <p:cNvSpPr>
              <a:spLocks noChangeArrowheads="1"/>
            </p:cNvSpPr>
            <p:nvPr/>
          </p:nvSpPr>
          <p:spPr bwMode="auto">
            <a:xfrm>
              <a:off x="3790" y="3018"/>
              <a:ext cx="99" cy="1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Book Antiqua" panose="0204060205030503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Rectangle 25"/>
            <p:cNvSpPr>
              <a:spLocks noChangeArrowheads="1"/>
            </p:cNvSpPr>
            <p:nvPr/>
          </p:nvSpPr>
          <p:spPr bwMode="auto">
            <a:xfrm>
              <a:off x="3790" y="3178"/>
              <a:ext cx="99" cy="1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Book Antiqua" panose="0204060205030503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Rectangle 26"/>
            <p:cNvSpPr>
              <a:spLocks noChangeArrowheads="1"/>
            </p:cNvSpPr>
            <p:nvPr/>
          </p:nvSpPr>
          <p:spPr bwMode="auto">
            <a:xfrm>
              <a:off x="3790" y="3339"/>
              <a:ext cx="99" cy="1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Book Antiqua" panose="0204060205030503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Line 38"/>
            <p:cNvSpPr>
              <a:spLocks noChangeShapeType="1"/>
            </p:cNvSpPr>
            <p:nvPr/>
          </p:nvSpPr>
          <p:spPr bwMode="auto">
            <a:xfrm>
              <a:off x="2385" y="1159"/>
              <a:ext cx="248" cy="0"/>
            </a:xfrm>
            <a:prstGeom prst="line">
              <a:avLst/>
            </a:prstGeom>
            <a:noFill/>
            <a:ln w="28575" cap="flat">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 name="Line 40"/>
            <p:cNvSpPr>
              <a:spLocks noChangeShapeType="1"/>
            </p:cNvSpPr>
            <p:nvPr/>
          </p:nvSpPr>
          <p:spPr bwMode="auto">
            <a:xfrm>
              <a:off x="4202" y="812"/>
              <a:ext cx="821" cy="0"/>
            </a:xfrm>
            <a:prstGeom prst="line">
              <a:avLst/>
            </a:prstGeom>
            <a:noFill/>
            <a:ln w="28575" cap="flat">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 name="Line 41"/>
            <p:cNvSpPr>
              <a:spLocks noChangeShapeType="1"/>
            </p:cNvSpPr>
            <p:nvPr/>
          </p:nvSpPr>
          <p:spPr bwMode="auto">
            <a:xfrm>
              <a:off x="478" y="1880"/>
              <a:ext cx="8" cy="159"/>
            </a:xfrm>
            <a:prstGeom prst="line">
              <a:avLst/>
            </a:prstGeom>
            <a:noFill/>
            <a:ln w="28575" cap="flat">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 name="Line 42"/>
            <p:cNvSpPr>
              <a:spLocks noChangeShapeType="1"/>
            </p:cNvSpPr>
            <p:nvPr/>
          </p:nvSpPr>
          <p:spPr bwMode="auto">
            <a:xfrm flipH="1">
              <a:off x="6612" y="1880"/>
              <a:ext cx="7" cy="121"/>
            </a:xfrm>
            <a:prstGeom prst="line">
              <a:avLst/>
            </a:prstGeom>
            <a:noFill/>
            <a:ln w="28575" cap="flat">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 name="Line 43"/>
            <p:cNvSpPr>
              <a:spLocks noChangeShapeType="1"/>
            </p:cNvSpPr>
            <p:nvPr/>
          </p:nvSpPr>
          <p:spPr bwMode="auto">
            <a:xfrm>
              <a:off x="3376" y="1953"/>
              <a:ext cx="0" cy="114"/>
            </a:xfrm>
            <a:prstGeom prst="line">
              <a:avLst/>
            </a:prstGeom>
            <a:noFill/>
            <a:ln w="28575" cap="flat">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 name="Line 44"/>
            <p:cNvSpPr>
              <a:spLocks noChangeShapeType="1"/>
            </p:cNvSpPr>
            <p:nvPr/>
          </p:nvSpPr>
          <p:spPr bwMode="auto">
            <a:xfrm>
              <a:off x="4932" y="1859"/>
              <a:ext cx="0" cy="171"/>
            </a:xfrm>
            <a:prstGeom prst="line">
              <a:avLst/>
            </a:prstGeom>
            <a:noFill/>
            <a:ln w="28575" cap="flat">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 name="Line 56"/>
            <p:cNvSpPr>
              <a:spLocks noChangeShapeType="1"/>
            </p:cNvSpPr>
            <p:nvPr/>
          </p:nvSpPr>
          <p:spPr bwMode="auto">
            <a:xfrm>
              <a:off x="3376" y="930"/>
              <a:ext cx="0" cy="571"/>
            </a:xfrm>
            <a:prstGeom prst="line">
              <a:avLst/>
            </a:prstGeom>
            <a:noFill/>
            <a:ln w="28575" cap="flat">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 name="Line 58"/>
            <p:cNvSpPr>
              <a:spLocks noChangeShapeType="1"/>
            </p:cNvSpPr>
            <p:nvPr/>
          </p:nvSpPr>
          <p:spPr bwMode="auto">
            <a:xfrm>
              <a:off x="3376" y="583"/>
              <a:ext cx="0" cy="114"/>
            </a:xfrm>
            <a:prstGeom prst="line">
              <a:avLst/>
            </a:prstGeom>
            <a:noFill/>
            <a:ln w="28575" cap="flat">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58" name="Group 61"/>
            <p:cNvGrpSpPr>
              <a:grpSpLocks/>
            </p:cNvGrpSpPr>
            <p:nvPr/>
          </p:nvGrpSpPr>
          <p:grpSpPr bwMode="auto">
            <a:xfrm>
              <a:off x="2550" y="360"/>
              <a:ext cx="2065" cy="281"/>
              <a:chOff x="2550" y="360"/>
              <a:chExt cx="2065" cy="281"/>
            </a:xfrm>
          </p:grpSpPr>
          <p:sp>
            <p:nvSpPr>
              <p:cNvPr id="326" name="Rectangle 59"/>
              <p:cNvSpPr>
                <a:spLocks noChangeArrowheads="1"/>
              </p:cNvSpPr>
              <p:nvPr/>
            </p:nvSpPr>
            <p:spPr bwMode="auto">
              <a:xfrm>
                <a:off x="2550" y="360"/>
                <a:ext cx="2065" cy="281"/>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7" name="Rectangle 60"/>
              <p:cNvSpPr>
                <a:spLocks noChangeArrowheads="1"/>
              </p:cNvSpPr>
              <p:nvPr/>
            </p:nvSpPr>
            <p:spPr bwMode="auto">
              <a:xfrm>
                <a:off x="2550" y="360"/>
                <a:ext cx="2065" cy="281"/>
              </a:xfrm>
              <a:prstGeom prst="rect">
                <a:avLst/>
              </a:prstGeom>
              <a:noFill/>
              <a:ln w="28575" cap="rnd">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59" name="Rectangle 62"/>
            <p:cNvSpPr>
              <a:spLocks noChangeArrowheads="1"/>
            </p:cNvSpPr>
            <p:nvPr/>
          </p:nvSpPr>
          <p:spPr bwMode="auto">
            <a:xfrm>
              <a:off x="2713" y="434"/>
              <a:ext cx="1824" cy="1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b="1" dirty="0">
                  <a:solidFill>
                    <a:srgbClr val="000000"/>
                  </a:solidFill>
                  <a:latin typeface="Times New Roman" panose="02020603050405020304" pitchFamily="18" charset="0"/>
                </a:rPr>
                <a:t>MINISTERIAL ADVISORY BOARD</a:t>
              </a:r>
              <a:endParaRPr kumimoji="0" lang="en-US" altLang="en-US" sz="1400" b="0" i="0" u="none" strike="noStrike" cap="none" normalizeH="0" baseline="0" dirty="0">
                <a:ln>
                  <a:noFill/>
                </a:ln>
                <a:solidFill>
                  <a:schemeClr val="tx1"/>
                </a:solidFill>
                <a:effectLst/>
              </a:endParaRPr>
            </a:p>
          </p:txBody>
        </p:sp>
        <p:sp>
          <p:nvSpPr>
            <p:cNvPr id="60" name="Rectangle 63"/>
            <p:cNvSpPr>
              <a:spLocks noChangeArrowheads="1"/>
            </p:cNvSpPr>
            <p:nvPr/>
          </p:nvSpPr>
          <p:spPr bwMode="auto">
            <a:xfrm>
              <a:off x="4389" y="394"/>
              <a:ext cx="95" cy="1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61" name="Group 66"/>
            <p:cNvGrpSpPr>
              <a:grpSpLocks/>
            </p:cNvGrpSpPr>
            <p:nvPr/>
          </p:nvGrpSpPr>
          <p:grpSpPr bwMode="auto">
            <a:xfrm>
              <a:off x="2633" y="712"/>
              <a:ext cx="1569" cy="228"/>
              <a:chOff x="2633" y="712"/>
              <a:chExt cx="1569" cy="228"/>
            </a:xfrm>
          </p:grpSpPr>
          <p:sp>
            <p:nvSpPr>
              <p:cNvPr id="324" name="Rectangle 64"/>
              <p:cNvSpPr>
                <a:spLocks noChangeArrowheads="1"/>
              </p:cNvSpPr>
              <p:nvPr/>
            </p:nvSpPr>
            <p:spPr bwMode="auto">
              <a:xfrm>
                <a:off x="2633" y="712"/>
                <a:ext cx="1569" cy="22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5" name="Rectangle 65"/>
              <p:cNvSpPr>
                <a:spLocks noChangeArrowheads="1"/>
              </p:cNvSpPr>
              <p:nvPr/>
            </p:nvSpPr>
            <p:spPr bwMode="auto">
              <a:xfrm>
                <a:off x="2633" y="712"/>
                <a:ext cx="1569" cy="228"/>
              </a:xfrm>
              <a:prstGeom prst="rect">
                <a:avLst/>
              </a:prstGeom>
              <a:noFill/>
              <a:ln w="28575" cap="rnd">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62" name="Rectangle 67"/>
            <p:cNvSpPr>
              <a:spLocks noChangeArrowheads="1"/>
            </p:cNvSpPr>
            <p:nvPr/>
          </p:nvSpPr>
          <p:spPr bwMode="auto">
            <a:xfrm>
              <a:off x="2997" y="738"/>
              <a:ext cx="574"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Times New Roman" panose="02020603050405020304" pitchFamily="18" charset="0"/>
                </a:rPr>
                <a:t>MINISTER</a:t>
              </a:r>
              <a:endParaRPr kumimoji="0" lang="en-US" altLang="en-US" sz="1400" b="1" i="0" u="none" strike="noStrike" cap="none" normalizeH="0" baseline="0" dirty="0">
                <a:ln>
                  <a:noFill/>
                </a:ln>
                <a:solidFill>
                  <a:schemeClr val="tx1"/>
                </a:solidFill>
                <a:effectLst/>
              </a:endParaRPr>
            </a:p>
          </p:txBody>
        </p:sp>
        <p:sp>
          <p:nvSpPr>
            <p:cNvPr id="63" name="Rectangle 68"/>
            <p:cNvSpPr>
              <a:spLocks noChangeArrowheads="1"/>
            </p:cNvSpPr>
            <p:nvPr/>
          </p:nvSpPr>
          <p:spPr bwMode="auto">
            <a:xfrm>
              <a:off x="3598" y="744"/>
              <a:ext cx="0"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4" name="Rectangle 69"/>
            <p:cNvSpPr>
              <a:spLocks noChangeArrowheads="1"/>
            </p:cNvSpPr>
            <p:nvPr/>
          </p:nvSpPr>
          <p:spPr bwMode="auto">
            <a:xfrm>
              <a:off x="4059" y="744"/>
              <a:ext cx="75" cy="1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65" name="Group 72"/>
            <p:cNvGrpSpPr>
              <a:grpSpLocks/>
            </p:cNvGrpSpPr>
            <p:nvPr/>
          </p:nvGrpSpPr>
          <p:grpSpPr bwMode="auto">
            <a:xfrm>
              <a:off x="2798" y="1418"/>
              <a:ext cx="1247" cy="166"/>
              <a:chOff x="2798" y="1418"/>
              <a:chExt cx="1247" cy="166"/>
            </a:xfrm>
          </p:grpSpPr>
          <p:sp>
            <p:nvSpPr>
              <p:cNvPr id="322" name="Rectangle 70"/>
              <p:cNvSpPr>
                <a:spLocks noChangeArrowheads="1"/>
              </p:cNvSpPr>
              <p:nvPr/>
            </p:nvSpPr>
            <p:spPr bwMode="auto">
              <a:xfrm>
                <a:off x="2806" y="1418"/>
                <a:ext cx="1239" cy="166"/>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3" name="Rectangle 71"/>
              <p:cNvSpPr>
                <a:spLocks noChangeArrowheads="1"/>
              </p:cNvSpPr>
              <p:nvPr/>
            </p:nvSpPr>
            <p:spPr bwMode="auto">
              <a:xfrm>
                <a:off x="2798" y="1418"/>
                <a:ext cx="1239" cy="166"/>
              </a:xfrm>
              <a:prstGeom prst="rect">
                <a:avLst/>
              </a:prstGeom>
              <a:noFill/>
              <a:ln w="28575" cap="rnd">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66" name="Rectangle 73"/>
            <p:cNvSpPr>
              <a:spLocks noChangeArrowheads="1"/>
            </p:cNvSpPr>
            <p:nvPr/>
          </p:nvSpPr>
          <p:spPr bwMode="auto">
            <a:xfrm>
              <a:off x="2911" y="1443"/>
              <a:ext cx="991" cy="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Times New Roman" panose="02020603050405020304" pitchFamily="18" charset="0"/>
                </a:rPr>
                <a:t>CHIEF DIRECTOR</a:t>
              </a:r>
              <a:endParaRPr kumimoji="0" lang="en-US" altLang="en-US" sz="1400" b="1" i="0" u="none" strike="noStrike" cap="none" normalizeH="0" baseline="0" dirty="0">
                <a:ln>
                  <a:noFill/>
                </a:ln>
                <a:solidFill>
                  <a:schemeClr val="tx1"/>
                </a:solidFill>
                <a:effectLst/>
              </a:endParaRPr>
            </a:p>
          </p:txBody>
        </p:sp>
        <p:sp>
          <p:nvSpPr>
            <p:cNvPr id="67" name="Rectangle 74"/>
            <p:cNvSpPr>
              <a:spLocks noChangeArrowheads="1"/>
            </p:cNvSpPr>
            <p:nvPr/>
          </p:nvSpPr>
          <p:spPr bwMode="auto">
            <a:xfrm>
              <a:off x="3829" y="1533"/>
              <a:ext cx="68" cy="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0" name="Rectangle 75"/>
            <p:cNvSpPr>
              <a:spLocks noChangeArrowheads="1"/>
            </p:cNvSpPr>
            <p:nvPr/>
          </p:nvSpPr>
          <p:spPr bwMode="auto">
            <a:xfrm>
              <a:off x="5111" y="1211"/>
              <a:ext cx="1157" cy="229"/>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 name="Rectangle 79"/>
            <p:cNvSpPr>
              <a:spLocks noChangeArrowheads="1"/>
            </p:cNvSpPr>
            <p:nvPr/>
          </p:nvSpPr>
          <p:spPr bwMode="auto">
            <a:xfrm>
              <a:off x="6161" y="1244"/>
              <a:ext cx="68" cy="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8" name="Rectangle 80"/>
            <p:cNvSpPr>
              <a:spLocks noChangeArrowheads="1"/>
            </p:cNvSpPr>
            <p:nvPr/>
          </p:nvSpPr>
          <p:spPr bwMode="auto">
            <a:xfrm>
              <a:off x="898" y="1395"/>
              <a:ext cx="1652" cy="39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 name="Rectangle 83"/>
            <p:cNvSpPr>
              <a:spLocks noChangeArrowheads="1"/>
            </p:cNvSpPr>
            <p:nvPr/>
          </p:nvSpPr>
          <p:spPr bwMode="auto">
            <a:xfrm>
              <a:off x="978" y="1416"/>
              <a:ext cx="1644"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300" b="1" i="0" u="none" strike="noStrike" cap="none" normalizeH="0" baseline="0" dirty="0">
                <a:ln>
                  <a:noFill/>
                </a:ln>
                <a:solidFill>
                  <a:schemeClr val="tx1"/>
                </a:solidFill>
                <a:effectLst/>
              </a:endParaRPr>
            </a:p>
          </p:txBody>
        </p:sp>
        <p:sp>
          <p:nvSpPr>
            <p:cNvPr id="73" name="Rectangle 84"/>
            <p:cNvSpPr>
              <a:spLocks noChangeArrowheads="1"/>
            </p:cNvSpPr>
            <p:nvPr/>
          </p:nvSpPr>
          <p:spPr bwMode="auto">
            <a:xfrm>
              <a:off x="1022" y="1435"/>
              <a:ext cx="0"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4" name="Rectangle 85"/>
            <p:cNvSpPr>
              <a:spLocks noChangeArrowheads="1"/>
            </p:cNvSpPr>
            <p:nvPr/>
          </p:nvSpPr>
          <p:spPr bwMode="auto">
            <a:xfrm>
              <a:off x="1385" y="1517"/>
              <a:ext cx="0"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5" name="Rectangle 86"/>
            <p:cNvSpPr>
              <a:spLocks noChangeArrowheads="1"/>
            </p:cNvSpPr>
            <p:nvPr/>
          </p:nvSpPr>
          <p:spPr bwMode="auto">
            <a:xfrm>
              <a:off x="2063" y="1517"/>
              <a:ext cx="68" cy="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76" name="Group 89"/>
            <p:cNvGrpSpPr>
              <a:grpSpLocks/>
            </p:cNvGrpSpPr>
            <p:nvPr/>
          </p:nvGrpSpPr>
          <p:grpSpPr bwMode="auto">
            <a:xfrm>
              <a:off x="5028" y="698"/>
              <a:ext cx="1405" cy="223"/>
              <a:chOff x="5028" y="698"/>
              <a:chExt cx="1405" cy="223"/>
            </a:xfrm>
          </p:grpSpPr>
          <p:sp>
            <p:nvSpPr>
              <p:cNvPr id="316" name="Rectangle 87"/>
              <p:cNvSpPr>
                <a:spLocks noChangeArrowheads="1"/>
              </p:cNvSpPr>
              <p:nvPr/>
            </p:nvSpPr>
            <p:spPr bwMode="auto">
              <a:xfrm>
                <a:off x="5028" y="698"/>
                <a:ext cx="1405" cy="223"/>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7" name="Rectangle 88"/>
              <p:cNvSpPr>
                <a:spLocks noChangeArrowheads="1"/>
              </p:cNvSpPr>
              <p:nvPr/>
            </p:nvSpPr>
            <p:spPr bwMode="auto">
              <a:xfrm>
                <a:off x="5028" y="698"/>
                <a:ext cx="1405" cy="223"/>
              </a:xfrm>
              <a:prstGeom prst="rect">
                <a:avLst/>
              </a:prstGeom>
              <a:noFill/>
              <a:ln w="28575" cap="rnd">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77" name="Rectangle 90"/>
            <p:cNvSpPr>
              <a:spLocks noChangeArrowheads="1"/>
            </p:cNvSpPr>
            <p:nvPr/>
          </p:nvSpPr>
          <p:spPr bwMode="auto">
            <a:xfrm>
              <a:off x="5309" y="728"/>
              <a:ext cx="904" cy="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000000"/>
                  </a:solidFill>
                  <a:effectLst/>
                  <a:latin typeface="Times New Roman" panose="02020603050405020304" pitchFamily="18" charset="0"/>
                </a:rPr>
                <a:t>INTERNAL AUDIT</a:t>
              </a:r>
              <a:endParaRPr kumimoji="0" lang="en-US" altLang="en-US" sz="1300" b="1" i="0" u="none" strike="noStrike" cap="none" normalizeH="0" baseline="0" dirty="0">
                <a:ln>
                  <a:noFill/>
                </a:ln>
                <a:solidFill>
                  <a:schemeClr val="tx1"/>
                </a:solidFill>
                <a:effectLst/>
              </a:endParaRPr>
            </a:p>
          </p:txBody>
        </p:sp>
        <p:sp>
          <p:nvSpPr>
            <p:cNvPr id="78" name="Rectangle 91"/>
            <p:cNvSpPr>
              <a:spLocks noChangeArrowheads="1"/>
            </p:cNvSpPr>
            <p:nvPr/>
          </p:nvSpPr>
          <p:spPr bwMode="auto">
            <a:xfrm>
              <a:off x="6152" y="728"/>
              <a:ext cx="68" cy="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9" name="Rectangle 92"/>
            <p:cNvSpPr>
              <a:spLocks noChangeArrowheads="1"/>
            </p:cNvSpPr>
            <p:nvPr/>
          </p:nvSpPr>
          <p:spPr bwMode="auto">
            <a:xfrm>
              <a:off x="5104" y="808"/>
              <a:ext cx="75" cy="1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80" name="Group 95"/>
            <p:cNvGrpSpPr>
              <a:grpSpLocks/>
            </p:cNvGrpSpPr>
            <p:nvPr/>
          </p:nvGrpSpPr>
          <p:grpSpPr bwMode="auto">
            <a:xfrm>
              <a:off x="898" y="983"/>
              <a:ext cx="1652" cy="290"/>
              <a:chOff x="898" y="983"/>
              <a:chExt cx="1652" cy="290"/>
            </a:xfrm>
          </p:grpSpPr>
          <p:sp>
            <p:nvSpPr>
              <p:cNvPr id="314" name="Rectangle 93"/>
              <p:cNvSpPr>
                <a:spLocks noChangeArrowheads="1"/>
              </p:cNvSpPr>
              <p:nvPr/>
            </p:nvSpPr>
            <p:spPr bwMode="auto">
              <a:xfrm>
                <a:off x="898" y="983"/>
                <a:ext cx="1652" cy="29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5" name="Rectangle 94"/>
              <p:cNvSpPr>
                <a:spLocks noChangeArrowheads="1"/>
              </p:cNvSpPr>
              <p:nvPr/>
            </p:nvSpPr>
            <p:spPr bwMode="auto">
              <a:xfrm>
                <a:off x="898" y="983"/>
                <a:ext cx="1652" cy="290"/>
              </a:xfrm>
              <a:prstGeom prst="rect">
                <a:avLst/>
              </a:prstGeom>
              <a:noFill/>
              <a:ln w="28575" cap="rnd">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81" name="Rectangle 96"/>
            <p:cNvSpPr>
              <a:spLocks noChangeArrowheads="1"/>
            </p:cNvSpPr>
            <p:nvPr/>
          </p:nvSpPr>
          <p:spPr bwMode="auto">
            <a:xfrm>
              <a:off x="921" y="1012"/>
              <a:ext cx="1608"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300" b="1" dirty="0">
                  <a:solidFill>
                    <a:srgbClr val="000000"/>
                  </a:solidFill>
                  <a:latin typeface="Times New Roman" panose="02020603050405020304" pitchFamily="18" charset="0"/>
                </a:rPr>
                <a:t>DEPUTY MINISTER</a:t>
              </a:r>
              <a:endParaRPr kumimoji="0" lang="en-US" altLang="en-US" sz="1300" b="1" i="0" u="none" strike="noStrike" cap="none" normalizeH="0" baseline="0" dirty="0">
                <a:ln>
                  <a:noFill/>
                </a:ln>
                <a:solidFill>
                  <a:schemeClr val="tx1"/>
                </a:solidFill>
                <a:effectLst/>
              </a:endParaRPr>
            </a:p>
          </p:txBody>
        </p:sp>
        <p:sp>
          <p:nvSpPr>
            <p:cNvPr id="82" name="Rectangle 97"/>
            <p:cNvSpPr>
              <a:spLocks noChangeArrowheads="1"/>
            </p:cNvSpPr>
            <p:nvPr/>
          </p:nvSpPr>
          <p:spPr bwMode="auto">
            <a:xfrm>
              <a:off x="2339" y="1012"/>
              <a:ext cx="68" cy="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 name="Rectangle 98"/>
            <p:cNvSpPr>
              <a:spLocks noChangeArrowheads="1"/>
            </p:cNvSpPr>
            <p:nvPr/>
          </p:nvSpPr>
          <p:spPr bwMode="auto">
            <a:xfrm>
              <a:off x="1500" y="1094"/>
              <a:ext cx="18" cy="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4" name="Rectangle 99"/>
            <p:cNvSpPr>
              <a:spLocks noChangeArrowheads="1"/>
            </p:cNvSpPr>
            <p:nvPr/>
          </p:nvSpPr>
          <p:spPr bwMode="auto">
            <a:xfrm>
              <a:off x="1974" y="1094"/>
              <a:ext cx="68" cy="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6" name="Rectangle 103"/>
            <p:cNvSpPr>
              <a:spLocks noChangeArrowheads="1"/>
            </p:cNvSpPr>
            <p:nvPr/>
          </p:nvSpPr>
          <p:spPr bwMode="auto">
            <a:xfrm>
              <a:off x="890" y="637"/>
              <a:ext cx="1254"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all" normalizeH="0" dirty="0">
                  <a:ln>
                    <a:noFill/>
                  </a:ln>
                  <a:solidFill>
                    <a:srgbClr val="000000"/>
                  </a:solidFill>
                  <a:effectLst/>
                  <a:latin typeface="Times New Roman" panose="02020603050405020304" pitchFamily="18" charset="0"/>
                </a:rPr>
                <a:t> </a:t>
              </a:r>
              <a:endParaRPr kumimoji="0" lang="en-US" altLang="en-US" sz="1300" b="1" i="0" u="none" strike="noStrike" cap="all" normalizeH="0" dirty="0">
                <a:ln>
                  <a:noFill/>
                </a:ln>
                <a:solidFill>
                  <a:schemeClr val="tx1"/>
                </a:solidFill>
                <a:effectLst/>
              </a:endParaRPr>
            </a:p>
          </p:txBody>
        </p:sp>
        <p:sp>
          <p:nvSpPr>
            <p:cNvPr id="87" name="Rectangle 104"/>
            <p:cNvSpPr>
              <a:spLocks noChangeArrowheads="1"/>
            </p:cNvSpPr>
            <p:nvPr/>
          </p:nvSpPr>
          <p:spPr bwMode="auto">
            <a:xfrm>
              <a:off x="1631" y="736"/>
              <a:ext cx="75" cy="1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8" name="Line 105"/>
            <p:cNvSpPr>
              <a:spLocks noChangeShapeType="1"/>
            </p:cNvSpPr>
            <p:nvPr/>
          </p:nvSpPr>
          <p:spPr bwMode="auto">
            <a:xfrm>
              <a:off x="2617" y="1159"/>
              <a:ext cx="743" cy="0"/>
            </a:xfrm>
            <a:prstGeom prst="line">
              <a:avLst/>
            </a:prstGeom>
            <a:noFill/>
            <a:ln w="28575" cap="flat">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 name="Line 107"/>
            <p:cNvSpPr>
              <a:spLocks noChangeShapeType="1"/>
            </p:cNvSpPr>
            <p:nvPr/>
          </p:nvSpPr>
          <p:spPr bwMode="auto">
            <a:xfrm>
              <a:off x="485" y="1880"/>
              <a:ext cx="6237" cy="0"/>
            </a:xfrm>
            <a:prstGeom prst="line">
              <a:avLst/>
            </a:prstGeom>
            <a:noFill/>
            <a:ln w="28575" cap="flat">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97" name="Group 116"/>
            <p:cNvGrpSpPr>
              <a:grpSpLocks/>
            </p:cNvGrpSpPr>
            <p:nvPr/>
          </p:nvGrpSpPr>
          <p:grpSpPr bwMode="auto">
            <a:xfrm>
              <a:off x="237" y="2041"/>
              <a:ext cx="1074" cy="425"/>
              <a:chOff x="237" y="2041"/>
              <a:chExt cx="1074" cy="425"/>
            </a:xfrm>
          </p:grpSpPr>
          <p:sp>
            <p:nvSpPr>
              <p:cNvPr id="310" name="Rectangle 114"/>
              <p:cNvSpPr>
                <a:spLocks noChangeArrowheads="1"/>
              </p:cNvSpPr>
              <p:nvPr/>
            </p:nvSpPr>
            <p:spPr bwMode="auto">
              <a:xfrm>
                <a:off x="237" y="2041"/>
                <a:ext cx="1074" cy="42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1" name="Rectangle 115"/>
              <p:cNvSpPr>
                <a:spLocks noChangeArrowheads="1"/>
              </p:cNvSpPr>
              <p:nvPr/>
            </p:nvSpPr>
            <p:spPr bwMode="auto">
              <a:xfrm>
                <a:off x="237" y="2041"/>
                <a:ext cx="1074" cy="425"/>
              </a:xfrm>
              <a:prstGeom prst="rect">
                <a:avLst/>
              </a:prstGeom>
              <a:noFill/>
              <a:ln w="28575" cap="rnd">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98" name="Rectangle 117"/>
            <p:cNvSpPr>
              <a:spLocks noChangeArrowheads="1"/>
            </p:cNvSpPr>
            <p:nvPr/>
          </p:nvSpPr>
          <p:spPr bwMode="auto">
            <a:xfrm>
              <a:off x="232" y="2071"/>
              <a:ext cx="1080" cy="3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Times New Roman" panose="02020603050405020304" pitchFamily="18" charset="0"/>
                </a:rPr>
                <a:t>GENERAL ADMINISTRATION AND FINANCE  </a:t>
              </a:r>
              <a:endParaRPr kumimoji="0" lang="en-US" altLang="en-US" sz="1200" b="1" i="0" u="none" strike="noStrike" cap="none" normalizeH="0" baseline="0" dirty="0">
                <a:ln>
                  <a:noFill/>
                </a:ln>
                <a:solidFill>
                  <a:schemeClr val="tx1"/>
                </a:solidFill>
                <a:effectLst/>
              </a:endParaRPr>
            </a:p>
          </p:txBody>
        </p:sp>
        <p:sp>
          <p:nvSpPr>
            <p:cNvPr id="99" name="Rectangle 118"/>
            <p:cNvSpPr>
              <a:spLocks noChangeArrowheads="1"/>
            </p:cNvSpPr>
            <p:nvPr/>
          </p:nvSpPr>
          <p:spPr bwMode="auto">
            <a:xfrm>
              <a:off x="337" y="2151"/>
              <a:ext cx="18" cy="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0" name="Rectangle 119"/>
            <p:cNvSpPr>
              <a:spLocks noChangeArrowheads="1"/>
            </p:cNvSpPr>
            <p:nvPr/>
          </p:nvSpPr>
          <p:spPr bwMode="auto">
            <a:xfrm>
              <a:off x="434" y="2232"/>
              <a:ext cx="18" cy="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1" name="Rectangle 120"/>
            <p:cNvSpPr>
              <a:spLocks noChangeArrowheads="1"/>
            </p:cNvSpPr>
            <p:nvPr/>
          </p:nvSpPr>
          <p:spPr bwMode="auto">
            <a:xfrm>
              <a:off x="677" y="2232"/>
              <a:ext cx="0" cy="1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2" name="Rectangle 121"/>
            <p:cNvSpPr>
              <a:spLocks noChangeArrowheads="1"/>
            </p:cNvSpPr>
            <p:nvPr/>
          </p:nvSpPr>
          <p:spPr bwMode="auto">
            <a:xfrm>
              <a:off x="423" y="2314"/>
              <a:ext cx="0" cy="1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3" name="Rectangle 122"/>
            <p:cNvSpPr>
              <a:spLocks noChangeArrowheads="1"/>
            </p:cNvSpPr>
            <p:nvPr/>
          </p:nvSpPr>
          <p:spPr bwMode="auto">
            <a:xfrm>
              <a:off x="1457" y="2395"/>
              <a:ext cx="337" cy="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5" name="Rectangle 126"/>
            <p:cNvSpPr>
              <a:spLocks noChangeArrowheads="1"/>
            </p:cNvSpPr>
            <p:nvPr/>
          </p:nvSpPr>
          <p:spPr bwMode="auto">
            <a:xfrm>
              <a:off x="982" y="3355"/>
              <a:ext cx="18" cy="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6" name="Rectangle 127"/>
            <p:cNvSpPr>
              <a:spLocks noChangeArrowheads="1"/>
            </p:cNvSpPr>
            <p:nvPr/>
          </p:nvSpPr>
          <p:spPr bwMode="auto">
            <a:xfrm>
              <a:off x="1150" y="3355"/>
              <a:ext cx="94" cy="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7" name="Rectangle 128"/>
            <p:cNvSpPr>
              <a:spLocks noChangeArrowheads="1"/>
            </p:cNvSpPr>
            <p:nvPr/>
          </p:nvSpPr>
          <p:spPr bwMode="auto">
            <a:xfrm>
              <a:off x="1200" y="3355"/>
              <a:ext cx="68" cy="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9" name="Rectangle 132"/>
            <p:cNvSpPr>
              <a:spLocks noChangeArrowheads="1"/>
            </p:cNvSpPr>
            <p:nvPr/>
          </p:nvSpPr>
          <p:spPr bwMode="auto">
            <a:xfrm>
              <a:off x="779" y="2782"/>
              <a:ext cx="14" cy="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dirty="0">
                  <a:ln>
                    <a:noFill/>
                  </a:ln>
                  <a:solidFill>
                    <a:srgbClr val="000000"/>
                  </a:solidFill>
                  <a:effectLst/>
                  <a:latin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0" name="Rectangle 133"/>
            <p:cNvSpPr>
              <a:spLocks noChangeArrowheads="1"/>
            </p:cNvSpPr>
            <p:nvPr/>
          </p:nvSpPr>
          <p:spPr bwMode="auto">
            <a:xfrm>
              <a:off x="1067" y="2782"/>
              <a:ext cx="63" cy="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2" name="Rectangle 135"/>
            <p:cNvSpPr>
              <a:spLocks noChangeArrowheads="1"/>
            </p:cNvSpPr>
            <p:nvPr/>
          </p:nvSpPr>
          <p:spPr bwMode="auto">
            <a:xfrm>
              <a:off x="478" y="2848"/>
              <a:ext cx="14" cy="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dirty="0">
                  <a:ln>
                    <a:noFill/>
                  </a:ln>
                  <a:solidFill>
                    <a:srgbClr val="000000"/>
                  </a:solidFill>
                  <a:effectLst/>
                  <a:latin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3" name="Rectangle 136"/>
            <p:cNvSpPr>
              <a:spLocks noChangeArrowheads="1"/>
            </p:cNvSpPr>
            <p:nvPr/>
          </p:nvSpPr>
          <p:spPr bwMode="auto">
            <a:xfrm>
              <a:off x="478" y="2913"/>
              <a:ext cx="0" cy="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4" name="Rectangle 137"/>
            <p:cNvSpPr>
              <a:spLocks noChangeArrowheads="1"/>
            </p:cNvSpPr>
            <p:nvPr/>
          </p:nvSpPr>
          <p:spPr bwMode="auto">
            <a:xfrm>
              <a:off x="921" y="2913"/>
              <a:ext cx="61" cy="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5" name="Rectangle 138"/>
            <p:cNvSpPr>
              <a:spLocks noChangeArrowheads="1"/>
            </p:cNvSpPr>
            <p:nvPr/>
          </p:nvSpPr>
          <p:spPr bwMode="auto">
            <a:xfrm>
              <a:off x="478" y="2979"/>
              <a:ext cx="0" cy="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6" name="Rectangle 139"/>
            <p:cNvSpPr>
              <a:spLocks noChangeArrowheads="1"/>
            </p:cNvSpPr>
            <p:nvPr/>
          </p:nvSpPr>
          <p:spPr bwMode="auto">
            <a:xfrm>
              <a:off x="478" y="3044"/>
              <a:ext cx="0" cy="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7" name="Rectangle 140"/>
            <p:cNvSpPr>
              <a:spLocks noChangeArrowheads="1"/>
            </p:cNvSpPr>
            <p:nvPr/>
          </p:nvSpPr>
          <p:spPr bwMode="auto">
            <a:xfrm>
              <a:off x="988" y="3044"/>
              <a:ext cx="61" cy="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8" name="Rectangle 141"/>
            <p:cNvSpPr>
              <a:spLocks noChangeArrowheads="1"/>
            </p:cNvSpPr>
            <p:nvPr/>
          </p:nvSpPr>
          <p:spPr bwMode="auto">
            <a:xfrm>
              <a:off x="478" y="3110"/>
              <a:ext cx="0" cy="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9" name="Rectangle 142"/>
            <p:cNvSpPr>
              <a:spLocks noChangeArrowheads="1"/>
            </p:cNvSpPr>
            <p:nvPr/>
          </p:nvSpPr>
          <p:spPr bwMode="auto">
            <a:xfrm>
              <a:off x="1251" y="3110"/>
              <a:ext cx="61" cy="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0" name="Rectangle 143"/>
            <p:cNvSpPr>
              <a:spLocks noChangeArrowheads="1"/>
            </p:cNvSpPr>
            <p:nvPr/>
          </p:nvSpPr>
          <p:spPr bwMode="auto">
            <a:xfrm>
              <a:off x="478" y="3176"/>
              <a:ext cx="0" cy="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1" name="Rectangle 144"/>
            <p:cNvSpPr>
              <a:spLocks noChangeArrowheads="1"/>
            </p:cNvSpPr>
            <p:nvPr/>
          </p:nvSpPr>
          <p:spPr bwMode="auto">
            <a:xfrm>
              <a:off x="800" y="3176"/>
              <a:ext cx="61" cy="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4" name="Rectangle 145"/>
            <p:cNvSpPr>
              <a:spLocks noChangeArrowheads="1"/>
            </p:cNvSpPr>
            <p:nvPr/>
          </p:nvSpPr>
          <p:spPr bwMode="auto">
            <a:xfrm>
              <a:off x="1493" y="1969"/>
              <a:ext cx="1074" cy="34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3" name="Rectangle 148"/>
            <p:cNvSpPr>
              <a:spLocks noChangeArrowheads="1"/>
            </p:cNvSpPr>
            <p:nvPr/>
          </p:nvSpPr>
          <p:spPr bwMode="auto">
            <a:xfrm>
              <a:off x="1696" y="1982"/>
              <a:ext cx="1086" cy="1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chemeClr val="tx1"/>
                </a:solidFill>
                <a:effectLst/>
              </a:endParaRPr>
            </a:p>
          </p:txBody>
        </p:sp>
        <p:sp>
          <p:nvSpPr>
            <p:cNvPr id="124" name="Rectangle 149"/>
            <p:cNvSpPr>
              <a:spLocks noChangeArrowheads="1"/>
            </p:cNvSpPr>
            <p:nvPr/>
          </p:nvSpPr>
          <p:spPr bwMode="auto">
            <a:xfrm>
              <a:off x="1813" y="2062"/>
              <a:ext cx="0" cy="1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5" name="Rectangle 150"/>
            <p:cNvSpPr>
              <a:spLocks noChangeArrowheads="1"/>
            </p:cNvSpPr>
            <p:nvPr/>
          </p:nvSpPr>
          <p:spPr bwMode="auto">
            <a:xfrm>
              <a:off x="1827" y="2145"/>
              <a:ext cx="0" cy="1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6" name="Rectangle 151"/>
            <p:cNvSpPr>
              <a:spLocks noChangeArrowheads="1"/>
            </p:cNvSpPr>
            <p:nvPr/>
          </p:nvSpPr>
          <p:spPr bwMode="auto">
            <a:xfrm>
              <a:off x="2529" y="2145"/>
              <a:ext cx="68" cy="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127" name="Group 154"/>
            <p:cNvGrpSpPr>
              <a:grpSpLocks/>
            </p:cNvGrpSpPr>
            <p:nvPr/>
          </p:nvGrpSpPr>
          <p:grpSpPr bwMode="auto">
            <a:xfrm>
              <a:off x="2432" y="2041"/>
              <a:ext cx="1770" cy="481"/>
              <a:chOff x="2432" y="2041"/>
              <a:chExt cx="1770" cy="481"/>
            </a:xfrm>
          </p:grpSpPr>
          <p:sp>
            <p:nvSpPr>
              <p:cNvPr id="302" name="Rectangle 152"/>
              <p:cNvSpPr>
                <a:spLocks noChangeArrowheads="1"/>
              </p:cNvSpPr>
              <p:nvPr/>
            </p:nvSpPr>
            <p:spPr bwMode="auto">
              <a:xfrm>
                <a:off x="2504" y="2149"/>
                <a:ext cx="1600" cy="373"/>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3" name="Rectangle 153"/>
              <p:cNvSpPr>
                <a:spLocks noChangeArrowheads="1"/>
              </p:cNvSpPr>
              <p:nvPr/>
            </p:nvSpPr>
            <p:spPr bwMode="auto">
              <a:xfrm>
                <a:off x="2432" y="2041"/>
                <a:ext cx="1770" cy="383"/>
              </a:xfrm>
              <a:prstGeom prst="rect">
                <a:avLst/>
              </a:prstGeom>
              <a:noFill/>
              <a:ln w="28575" cap="rnd">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128" name="Rectangle 155"/>
            <p:cNvSpPr>
              <a:spLocks noChangeArrowheads="1"/>
            </p:cNvSpPr>
            <p:nvPr/>
          </p:nvSpPr>
          <p:spPr bwMode="auto">
            <a:xfrm>
              <a:off x="2558" y="2123"/>
              <a:ext cx="1608" cy="2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Times New Roman" panose="02020603050405020304" pitchFamily="18" charset="0"/>
                </a:rPr>
                <a:t> TRAINING AND HUMAN RESOURCE DEVELOPMENT </a:t>
              </a:r>
              <a:endParaRPr kumimoji="0" lang="en-US" altLang="en-US" sz="1200" b="1" i="0" u="none" strike="noStrike" cap="none" normalizeH="0" baseline="0" dirty="0">
                <a:ln>
                  <a:noFill/>
                </a:ln>
                <a:solidFill>
                  <a:schemeClr val="tx1"/>
                </a:solidFill>
                <a:effectLst/>
              </a:endParaRPr>
            </a:p>
          </p:txBody>
        </p:sp>
        <p:sp>
          <p:nvSpPr>
            <p:cNvPr id="129" name="Rectangle 156"/>
            <p:cNvSpPr>
              <a:spLocks noChangeArrowheads="1"/>
            </p:cNvSpPr>
            <p:nvPr/>
          </p:nvSpPr>
          <p:spPr bwMode="auto">
            <a:xfrm>
              <a:off x="3459" y="2071"/>
              <a:ext cx="533" cy="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0" name="Rectangle 157"/>
            <p:cNvSpPr>
              <a:spLocks noChangeArrowheads="1"/>
            </p:cNvSpPr>
            <p:nvPr/>
          </p:nvSpPr>
          <p:spPr bwMode="auto">
            <a:xfrm>
              <a:off x="3007" y="2164"/>
              <a:ext cx="991" cy="1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1" name="Rectangle 158"/>
            <p:cNvSpPr>
              <a:spLocks noChangeArrowheads="1"/>
            </p:cNvSpPr>
            <p:nvPr/>
          </p:nvSpPr>
          <p:spPr bwMode="auto">
            <a:xfrm>
              <a:off x="3169" y="2234"/>
              <a:ext cx="0" cy="1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2" name="Rectangle 159"/>
            <p:cNvSpPr>
              <a:spLocks noChangeArrowheads="1"/>
            </p:cNvSpPr>
            <p:nvPr/>
          </p:nvSpPr>
          <p:spPr bwMode="auto">
            <a:xfrm>
              <a:off x="3914" y="2234"/>
              <a:ext cx="68" cy="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133" name="Group 162"/>
            <p:cNvGrpSpPr>
              <a:grpSpLocks/>
            </p:cNvGrpSpPr>
            <p:nvPr/>
          </p:nvGrpSpPr>
          <p:grpSpPr bwMode="auto">
            <a:xfrm>
              <a:off x="4285" y="2017"/>
              <a:ext cx="1349" cy="401"/>
              <a:chOff x="4285" y="2017"/>
              <a:chExt cx="1349" cy="401"/>
            </a:xfrm>
          </p:grpSpPr>
          <p:sp>
            <p:nvSpPr>
              <p:cNvPr id="300" name="Rectangle 160"/>
              <p:cNvSpPr>
                <a:spLocks noChangeArrowheads="1"/>
              </p:cNvSpPr>
              <p:nvPr/>
            </p:nvSpPr>
            <p:spPr bwMode="auto">
              <a:xfrm>
                <a:off x="4285" y="2067"/>
                <a:ext cx="871" cy="276"/>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1" name="Rectangle 161"/>
              <p:cNvSpPr>
                <a:spLocks noChangeArrowheads="1"/>
              </p:cNvSpPr>
              <p:nvPr/>
            </p:nvSpPr>
            <p:spPr bwMode="auto">
              <a:xfrm>
                <a:off x="4316" y="2017"/>
                <a:ext cx="1318" cy="401"/>
              </a:xfrm>
              <a:prstGeom prst="rect">
                <a:avLst/>
              </a:prstGeom>
              <a:noFill/>
              <a:ln w="28575" cap="rnd">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134" name="Rectangle 163"/>
            <p:cNvSpPr>
              <a:spLocks noChangeArrowheads="1"/>
            </p:cNvSpPr>
            <p:nvPr/>
          </p:nvSpPr>
          <p:spPr bwMode="auto">
            <a:xfrm>
              <a:off x="4331" y="2058"/>
              <a:ext cx="1250" cy="3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Times New Roman" panose="02020603050405020304" pitchFamily="18" charset="0"/>
                </a:rPr>
                <a:t>PLANNING , BUDGETING,</a:t>
              </a:r>
              <a:r>
                <a:rPr kumimoji="0" lang="en-US" altLang="en-US" sz="1200" b="1" i="0" u="none" strike="noStrike" cap="none" normalizeH="0" dirty="0">
                  <a:ln>
                    <a:noFill/>
                  </a:ln>
                  <a:solidFill>
                    <a:srgbClr val="000000"/>
                  </a:solidFill>
                  <a:effectLst/>
                  <a:latin typeface="Times New Roman" panose="02020603050405020304" pitchFamily="18" charset="0"/>
                </a:rPr>
                <a:t> MONITORING AND EVALUATION </a:t>
              </a:r>
              <a:endParaRPr kumimoji="0" lang="en-US" altLang="en-US" sz="1200" b="1" i="0" u="none" strike="noStrike" cap="none" normalizeH="0" baseline="0" dirty="0">
                <a:ln>
                  <a:noFill/>
                </a:ln>
                <a:solidFill>
                  <a:schemeClr val="tx1"/>
                </a:solidFill>
                <a:effectLst/>
              </a:endParaRPr>
            </a:p>
          </p:txBody>
        </p:sp>
        <p:sp>
          <p:nvSpPr>
            <p:cNvPr id="135" name="Rectangle 164"/>
            <p:cNvSpPr>
              <a:spLocks noChangeArrowheads="1"/>
            </p:cNvSpPr>
            <p:nvPr/>
          </p:nvSpPr>
          <p:spPr bwMode="auto">
            <a:xfrm>
              <a:off x="4283" y="2173"/>
              <a:ext cx="1085" cy="1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6" name="Rectangle 165"/>
            <p:cNvSpPr>
              <a:spLocks noChangeArrowheads="1"/>
            </p:cNvSpPr>
            <p:nvPr/>
          </p:nvSpPr>
          <p:spPr bwMode="auto">
            <a:xfrm>
              <a:off x="4380" y="2232"/>
              <a:ext cx="0"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7" name="Rectangle 166"/>
            <p:cNvSpPr>
              <a:spLocks noChangeArrowheads="1"/>
            </p:cNvSpPr>
            <p:nvPr/>
          </p:nvSpPr>
          <p:spPr bwMode="auto">
            <a:xfrm>
              <a:off x="5594" y="2239"/>
              <a:ext cx="61" cy="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8" name="Rectangle 168"/>
            <p:cNvSpPr>
              <a:spLocks noChangeArrowheads="1"/>
            </p:cNvSpPr>
            <p:nvPr/>
          </p:nvSpPr>
          <p:spPr bwMode="auto">
            <a:xfrm>
              <a:off x="5337" y="2321"/>
              <a:ext cx="61" cy="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0" name="Rectangle 172"/>
            <p:cNvSpPr>
              <a:spLocks noChangeArrowheads="1"/>
            </p:cNvSpPr>
            <p:nvPr/>
          </p:nvSpPr>
          <p:spPr bwMode="auto">
            <a:xfrm>
              <a:off x="1717" y="2839"/>
              <a:ext cx="0" cy="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2" name="Rectangle 174"/>
            <p:cNvSpPr>
              <a:spLocks noChangeArrowheads="1"/>
            </p:cNvSpPr>
            <p:nvPr/>
          </p:nvSpPr>
          <p:spPr bwMode="auto">
            <a:xfrm>
              <a:off x="1717" y="2912"/>
              <a:ext cx="0" cy="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4" name="Rectangle 176"/>
            <p:cNvSpPr>
              <a:spLocks noChangeArrowheads="1"/>
            </p:cNvSpPr>
            <p:nvPr/>
          </p:nvSpPr>
          <p:spPr bwMode="auto">
            <a:xfrm>
              <a:off x="2249" y="2912"/>
              <a:ext cx="0" cy="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5" name="Rectangle 177"/>
            <p:cNvSpPr>
              <a:spLocks noChangeArrowheads="1"/>
            </p:cNvSpPr>
            <p:nvPr/>
          </p:nvSpPr>
          <p:spPr bwMode="auto">
            <a:xfrm>
              <a:off x="2491" y="2912"/>
              <a:ext cx="0" cy="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6" name="Rectangle 178"/>
            <p:cNvSpPr>
              <a:spLocks noChangeArrowheads="1"/>
            </p:cNvSpPr>
            <p:nvPr/>
          </p:nvSpPr>
          <p:spPr bwMode="auto">
            <a:xfrm>
              <a:off x="2567" y="2912"/>
              <a:ext cx="63" cy="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8" name="Rectangle 180"/>
            <p:cNvSpPr>
              <a:spLocks noChangeArrowheads="1"/>
            </p:cNvSpPr>
            <p:nvPr/>
          </p:nvSpPr>
          <p:spPr bwMode="auto">
            <a:xfrm>
              <a:off x="1717" y="2983"/>
              <a:ext cx="0" cy="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9" name="Rectangle 181"/>
            <p:cNvSpPr>
              <a:spLocks noChangeArrowheads="1"/>
            </p:cNvSpPr>
            <p:nvPr/>
          </p:nvSpPr>
          <p:spPr bwMode="auto">
            <a:xfrm>
              <a:off x="2204" y="2983"/>
              <a:ext cx="0" cy="1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0" name="Rectangle 182"/>
            <p:cNvSpPr>
              <a:spLocks noChangeArrowheads="1"/>
            </p:cNvSpPr>
            <p:nvPr/>
          </p:nvSpPr>
          <p:spPr bwMode="auto">
            <a:xfrm>
              <a:off x="2235" y="2983"/>
              <a:ext cx="109" cy="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1" name="Rectangle 183"/>
            <p:cNvSpPr>
              <a:spLocks noChangeArrowheads="1"/>
            </p:cNvSpPr>
            <p:nvPr/>
          </p:nvSpPr>
          <p:spPr bwMode="auto">
            <a:xfrm>
              <a:off x="2304" y="2985"/>
              <a:ext cx="0" cy="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5" name="Rectangle 187"/>
            <p:cNvSpPr>
              <a:spLocks noChangeArrowheads="1"/>
            </p:cNvSpPr>
            <p:nvPr/>
          </p:nvSpPr>
          <p:spPr bwMode="auto">
            <a:xfrm>
              <a:off x="2619" y="3058"/>
              <a:ext cx="61" cy="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7" name="Rectangle 191"/>
            <p:cNvSpPr>
              <a:spLocks noChangeArrowheads="1"/>
            </p:cNvSpPr>
            <p:nvPr/>
          </p:nvSpPr>
          <p:spPr bwMode="auto">
            <a:xfrm>
              <a:off x="1643" y="2354"/>
              <a:ext cx="1102" cy="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chemeClr val="tx1"/>
                </a:solidFill>
                <a:effectLst/>
              </a:endParaRPr>
            </a:p>
          </p:txBody>
        </p:sp>
        <p:sp>
          <p:nvSpPr>
            <p:cNvPr id="158" name="Rectangle 192"/>
            <p:cNvSpPr>
              <a:spLocks noChangeArrowheads="1"/>
            </p:cNvSpPr>
            <p:nvPr/>
          </p:nvSpPr>
          <p:spPr bwMode="auto">
            <a:xfrm>
              <a:off x="2604" y="2385"/>
              <a:ext cx="61" cy="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0" name="Rectangle 194"/>
            <p:cNvSpPr>
              <a:spLocks noChangeArrowheads="1"/>
            </p:cNvSpPr>
            <p:nvPr/>
          </p:nvSpPr>
          <p:spPr bwMode="auto">
            <a:xfrm>
              <a:off x="1717" y="2455"/>
              <a:ext cx="0" cy="1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1" name="Rectangle 195"/>
            <p:cNvSpPr>
              <a:spLocks noChangeArrowheads="1"/>
            </p:cNvSpPr>
            <p:nvPr/>
          </p:nvSpPr>
          <p:spPr bwMode="auto">
            <a:xfrm>
              <a:off x="2099" y="2457"/>
              <a:ext cx="61" cy="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3" name="Rectangle 197"/>
            <p:cNvSpPr>
              <a:spLocks noChangeArrowheads="1"/>
            </p:cNvSpPr>
            <p:nvPr/>
          </p:nvSpPr>
          <p:spPr bwMode="auto">
            <a:xfrm>
              <a:off x="1717" y="2529"/>
              <a:ext cx="0" cy="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4" name="Rectangle 198"/>
            <p:cNvSpPr>
              <a:spLocks noChangeArrowheads="1"/>
            </p:cNvSpPr>
            <p:nvPr/>
          </p:nvSpPr>
          <p:spPr bwMode="auto">
            <a:xfrm>
              <a:off x="1717" y="2602"/>
              <a:ext cx="0" cy="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5" name="Rectangle 199"/>
            <p:cNvSpPr>
              <a:spLocks noChangeArrowheads="1"/>
            </p:cNvSpPr>
            <p:nvPr/>
          </p:nvSpPr>
          <p:spPr bwMode="auto">
            <a:xfrm>
              <a:off x="2086" y="2602"/>
              <a:ext cx="16" cy="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6" name="Rectangle 200"/>
            <p:cNvSpPr>
              <a:spLocks noChangeArrowheads="1"/>
            </p:cNvSpPr>
            <p:nvPr/>
          </p:nvSpPr>
          <p:spPr bwMode="auto">
            <a:xfrm>
              <a:off x="2241" y="2602"/>
              <a:ext cx="0" cy="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7" name="Rectangle 201"/>
            <p:cNvSpPr>
              <a:spLocks noChangeArrowheads="1"/>
            </p:cNvSpPr>
            <p:nvPr/>
          </p:nvSpPr>
          <p:spPr bwMode="auto">
            <a:xfrm>
              <a:off x="2631" y="2602"/>
              <a:ext cx="61" cy="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8" name="Rectangle 202"/>
            <p:cNvSpPr>
              <a:spLocks noChangeArrowheads="1"/>
            </p:cNvSpPr>
            <p:nvPr/>
          </p:nvSpPr>
          <p:spPr bwMode="auto">
            <a:xfrm>
              <a:off x="1717" y="2675"/>
              <a:ext cx="0" cy="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9" name="Rectangle 203"/>
            <p:cNvSpPr>
              <a:spLocks noChangeArrowheads="1"/>
            </p:cNvSpPr>
            <p:nvPr/>
          </p:nvSpPr>
          <p:spPr bwMode="auto">
            <a:xfrm>
              <a:off x="1993" y="2675"/>
              <a:ext cx="61" cy="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1" name="Rectangle 207"/>
            <p:cNvSpPr>
              <a:spLocks noChangeArrowheads="1"/>
            </p:cNvSpPr>
            <p:nvPr/>
          </p:nvSpPr>
          <p:spPr bwMode="auto">
            <a:xfrm>
              <a:off x="1717" y="3240"/>
              <a:ext cx="0" cy="1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3" name="Rectangle 209"/>
            <p:cNvSpPr>
              <a:spLocks noChangeArrowheads="1"/>
            </p:cNvSpPr>
            <p:nvPr/>
          </p:nvSpPr>
          <p:spPr bwMode="auto">
            <a:xfrm>
              <a:off x="2805" y="3240"/>
              <a:ext cx="68" cy="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5" name="Rectangle 213"/>
            <p:cNvSpPr>
              <a:spLocks noChangeArrowheads="1"/>
            </p:cNvSpPr>
            <p:nvPr/>
          </p:nvSpPr>
          <p:spPr bwMode="auto">
            <a:xfrm>
              <a:off x="3300" y="3229"/>
              <a:ext cx="514" cy="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100" b="1" i="0" u="none" strike="noStrike" cap="none" normalizeH="0" baseline="0" dirty="0">
                <a:ln>
                  <a:noFill/>
                </a:ln>
                <a:solidFill>
                  <a:schemeClr val="tx1"/>
                </a:solidFill>
                <a:effectLst/>
              </a:endParaRPr>
            </a:p>
          </p:txBody>
        </p:sp>
        <p:sp>
          <p:nvSpPr>
            <p:cNvPr id="176" name="Rectangle 214"/>
            <p:cNvSpPr>
              <a:spLocks noChangeArrowheads="1"/>
            </p:cNvSpPr>
            <p:nvPr/>
          </p:nvSpPr>
          <p:spPr bwMode="auto">
            <a:xfrm>
              <a:off x="3865" y="3239"/>
              <a:ext cx="0" cy="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7" name="Rectangle 215"/>
            <p:cNvSpPr>
              <a:spLocks noChangeArrowheads="1"/>
            </p:cNvSpPr>
            <p:nvPr/>
          </p:nvSpPr>
          <p:spPr bwMode="auto">
            <a:xfrm>
              <a:off x="3286" y="3325"/>
              <a:ext cx="0" cy="1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8" name="Rectangle 216"/>
            <p:cNvSpPr>
              <a:spLocks noChangeArrowheads="1"/>
            </p:cNvSpPr>
            <p:nvPr/>
          </p:nvSpPr>
          <p:spPr bwMode="auto">
            <a:xfrm>
              <a:off x="3879" y="3325"/>
              <a:ext cx="75" cy="1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0" name="Rectangle 220"/>
            <p:cNvSpPr>
              <a:spLocks noChangeArrowheads="1"/>
            </p:cNvSpPr>
            <p:nvPr/>
          </p:nvSpPr>
          <p:spPr bwMode="auto">
            <a:xfrm>
              <a:off x="3204" y="2717"/>
              <a:ext cx="890" cy="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100" b="1" i="0" u="none" strike="noStrike" cap="none" normalizeH="0" baseline="0" dirty="0">
                <a:ln>
                  <a:noFill/>
                </a:ln>
                <a:solidFill>
                  <a:schemeClr val="tx1"/>
                </a:solidFill>
                <a:effectLst/>
              </a:endParaRPr>
            </a:p>
          </p:txBody>
        </p:sp>
        <p:sp>
          <p:nvSpPr>
            <p:cNvPr id="181" name="Rectangle 221"/>
            <p:cNvSpPr>
              <a:spLocks noChangeArrowheads="1"/>
            </p:cNvSpPr>
            <p:nvPr/>
          </p:nvSpPr>
          <p:spPr bwMode="auto">
            <a:xfrm>
              <a:off x="3204" y="2782"/>
              <a:ext cx="36" cy="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2" name="Rectangle 222"/>
            <p:cNvSpPr>
              <a:spLocks noChangeArrowheads="1"/>
            </p:cNvSpPr>
            <p:nvPr/>
          </p:nvSpPr>
          <p:spPr bwMode="auto">
            <a:xfrm>
              <a:off x="3846" y="2782"/>
              <a:ext cx="68" cy="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4" name="Rectangle 226"/>
            <p:cNvSpPr>
              <a:spLocks noChangeArrowheads="1"/>
            </p:cNvSpPr>
            <p:nvPr/>
          </p:nvSpPr>
          <p:spPr bwMode="auto">
            <a:xfrm>
              <a:off x="3824" y="3536"/>
              <a:ext cx="0" cy="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100" b="1" i="0" u="none" strike="noStrike" cap="none" normalizeH="0" baseline="0" dirty="0">
                <a:ln>
                  <a:noFill/>
                </a:ln>
                <a:solidFill>
                  <a:schemeClr val="tx1"/>
                </a:solidFill>
                <a:effectLst/>
              </a:endParaRPr>
            </a:p>
          </p:txBody>
        </p:sp>
        <p:sp>
          <p:nvSpPr>
            <p:cNvPr id="185" name="Rectangle 227"/>
            <p:cNvSpPr>
              <a:spLocks noChangeArrowheads="1"/>
            </p:cNvSpPr>
            <p:nvPr/>
          </p:nvSpPr>
          <p:spPr bwMode="auto">
            <a:xfrm>
              <a:off x="3624" y="3611"/>
              <a:ext cx="20" cy="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6" name="Rectangle 228"/>
            <p:cNvSpPr>
              <a:spLocks noChangeArrowheads="1"/>
            </p:cNvSpPr>
            <p:nvPr/>
          </p:nvSpPr>
          <p:spPr bwMode="auto">
            <a:xfrm>
              <a:off x="4147" y="3611"/>
              <a:ext cx="75" cy="1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8" name="Rectangle 232"/>
            <p:cNvSpPr>
              <a:spLocks noChangeArrowheads="1"/>
            </p:cNvSpPr>
            <p:nvPr/>
          </p:nvSpPr>
          <p:spPr bwMode="auto">
            <a:xfrm rot="10800000" flipV="1">
              <a:off x="4550" y="2730"/>
              <a:ext cx="1000" cy="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100" b="1" i="0" u="none" strike="noStrike" cap="none" normalizeH="0" baseline="0" dirty="0">
                <a:ln>
                  <a:noFill/>
                </a:ln>
                <a:solidFill>
                  <a:schemeClr val="tx1"/>
                </a:solidFill>
                <a:effectLst/>
              </a:endParaRPr>
            </a:p>
          </p:txBody>
        </p:sp>
        <p:sp>
          <p:nvSpPr>
            <p:cNvPr id="189" name="Rectangle 233"/>
            <p:cNvSpPr>
              <a:spLocks noChangeArrowheads="1"/>
            </p:cNvSpPr>
            <p:nvPr/>
          </p:nvSpPr>
          <p:spPr bwMode="auto">
            <a:xfrm>
              <a:off x="4633" y="2760"/>
              <a:ext cx="0" cy="1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90" name="Rectangle 234"/>
            <p:cNvSpPr>
              <a:spLocks noChangeArrowheads="1"/>
            </p:cNvSpPr>
            <p:nvPr/>
          </p:nvSpPr>
          <p:spPr bwMode="auto">
            <a:xfrm>
              <a:off x="5507" y="2760"/>
              <a:ext cx="68" cy="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1" name="Rectangle 235"/>
            <p:cNvSpPr>
              <a:spLocks noChangeArrowheads="1"/>
            </p:cNvSpPr>
            <p:nvPr/>
          </p:nvSpPr>
          <p:spPr bwMode="auto">
            <a:xfrm>
              <a:off x="4608" y="2841"/>
              <a:ext cx="75" cy="1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2" name="Rectangle 236"/>
            <p:cNvSpPr>
              <a:spLocks noChangeArrowheads="1"/>
            </p:cNvSpPr>
            <p:nvPr/>
          </p:nvSpPr>
          <p:spPr bwMode="auto">
            <a:xfrm>
              <a:off x="4636" y="2841"/>
              <a:ext cx="75" cy="1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4" name="Rectangle 240"/>
            <p:cNvSpPr>
              <a:spLocks noChangeArrowheads="1"/>
            </p:cNvSpPr>
            <p:nvPr/>
          </p:nvSpPr>
          <p:spPr bwMode="auto">
            <a:xfrm>
              <a:off x="5045" y="3124"/>
              <a:ext cx="0" cy="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100" b="1" i="0" u="none" strike="noStrike" cap="none" normalizeH="0" baseline="0" dirty="0">
                <a:ln>
                  <a:noFill/>
                </a:ln>
                <a:solidFill>
                  <a:schemeClr val="tx1"/>
                </a:solidFill>
                <a:effectLst/>
              </a:endParaRPr>
            </a:p>
          </p:txBody>
        </p:sp>
        <p:sp>
          <p:nvSpPr>
            <p:cNvPr id="195" name="Rectangle 241"/>
            <p:cNvSpPr>
              <a:spLocks noChangeArrowheads="1"/>
            </p:cNvSpPr>
            <p:nvPr/>
          </p:nvSpPr>
          <p:spPr bwMode="auto">
            <a:xfrm>
              <a:off x="5445" y="3124"/>
              <a:ext cx="75" cy="1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7" name="Rectangle 245"/>
            <p:cNvSpPr>
              <a:spLocks noChangeArrowheads="1"/>
            </p:cNvSpPr>
            <p:nvPr/>
          </p:nvSpPr>
          <p:spPr bwMode="auto">
            <a:xfrm>
              <a:off x="4932" y="3353"/>
              <a:ext cx="0" cy="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98" name="Rectangle 246"/>
            <p:cNvSpPr>
              <a:spLocks noChangeArrowheads="1"/>
            </p:cNvSpPr>
            <p:nvPr/>
          </p:nvSpPr>
          <p:spPr bwMode="auto">
            <a:xfrm>
              <a:off x="5053" y="3439"/>
              <a:ext cx="0" cy="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99" name="Rectangle 247"/>
            <p:cNvSpPr>
              <a:spLocks noChangeArrowheads="1"/>
            </p:cNvSpPr>
            <p:nvPr/>
          </p:nvSpPr>
          <p:spPr bwMode="auto">
            <a:xfrm>
              <a:off x="4902" y="3527"/>
              <a:ext cx="0" cy="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0" name="Rectangle 248"/>
            <p:cNvSpPr>
              <a:spLocks noChangeArrowheads="1"/>
            </p:cNvSpPr>
            <p:nvPr/>
          </p:nvSpPr>
          <p:spPr bwMode="auto">
            <a:xfrm>
              <a:off x="5484" y="3527"/>
              <a:ext cx="75" cy="1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 name="Rectangle 252"/>
            <p:cNvSpPr>
              <a:spLocks noChangeArrowheads="1"/>
            </p:cNvSpPr>
            <p:nvPr/>
          </p:nvSpPr>
          <p:spPr bwMode="auto">
            <a:xfrm>
              <a:off x="5772" y="1993"/>
              <a:ext cx="1239" cy="409"/>
            </a:xfrm>
            <a:prstGeom prst="rect">
              <a:avLst/>
            </a:prstGeom>
            <a:noFill/>
            <a:ln w="28575" cap="rnd">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4" name="Rectangle 254"/>
            <p:cNvSpPr>
              <a:spLocks noChangeArrowheads="1"/>
            </p:cNvSpPr>
            <p:nvPr/>
          </p:nvSpPr>
          <p:spPr bwMode="auto">
            <a:xfrm>
              <a:off x="5753" y="2040"/>
              <a:ext cx="1293" cy="3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b="1" dirty="0">
                  <a:solidFill>
                    <a:srgbClr val="000000"/>
                  </a:solidFill>
                  <a:latin typeface="Times New Roman" panose="02020603050405020304" pitchFamily="18" charset="0"/>
                </a:rPr>
                <a:t>RESEARCH, S</a:t>
              </a:r>
              <a:r>
                <a:rPr kumimoji="0" lang="en-US" altLang="en-US" sz="1200" b="1" i="0" u="none" strike="noStrike" cap="none" normalizeH="0" baseline="0" dirty="0">
                  <a:ln>
                    <a:noFill/>
                  </a:ln>
                  <a:solidFill>
                    <a:srgbClr val="000000"/>
                  </a:solidFill>
                  <a:effectLst/>
                  <a:latin typeface="Times New Roman" panose="02020603050405020304" pitchFamily="18" charset="0"/>
                </a:rPr>
                <a:t>TATISTICS  AND  INFORMATION MANAGEMENT </a:t>
              </a:r>
              <a:endParaRPr kumimoji="0" lang="en-US" altLang="en-US" sz="1200" b="1" i="0" u="none" strike="noStrike" cap="none" normalizeH="0" baseline="0" dirty="0">
                <a:ln>
                  <a:noFill/>
                </a:ln>
                <a:solidFill>
                  <a:schemeClr val="tx1"/>
                </a:solidFill>
                <a:effectLst/>
              </a:endParaRPr>
            </a:p>
          </p:txBody>
        </p:sp>
        <p:sp>
          <p:nvSpPr>
            <p:cNvPr id="205" name="Rectangle 255"/>
            <p:cNvSpPr>
              <a:spLocks noChangeArrowheads="1"/>
            </p:cNvSpPr>
            <p:nvPr/>
          </p:nvSpPr>
          <p:spPr bwMode="auto">
            <a:xfrm>
              <a:off x="5830" y="2127"/>
              <a:ext cx="0" cy="1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6" name="Rectangle 256"/>
            <p:cNvSpPr>
              <a:spLocks noChangeArrowheads="1"/>
            </p:cNvSpPr>
            <p:nvPr/>
          </p:nvSpPr>
          <p:spPr bwMode="auto">
            <a:xfrm>
              <a:off x="6154" y="2217"/>
              <a:ext cx="0"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7" name="Rectangle 257"/>
            <p:cNvSpPr>
              <a:spLocks noChangeArrowheads="1"/>
            </p:cNvSpPr>
            <p:nvPr/>
          </p:nvSpPr>
          <p:spPr bwMode="auto">
            <a:xfrm>
              <a:off x="6040" y="2224"/>
              <a:ext cx="0"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8" name="Rectangle 258"/>
            <p:cNvSpPr>
              <a:spLocks noChangeArrowheads="1"/>
            </p:cNvSpPr>
            <p:nvPr/>
          </p:nvSpPr>
          <p:spPr bwMode="auto">
            <a:xfrm>
              <a:off x="6545" y="2224"/>
              <a:ext cx="0"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9" name="Rectangle 259"/>
            <p:cNvSpPr>
              <a:spLocks noChangeArrowheads="1"/>
            </p:cNvSpPr>
            <p:nvPr/>
          </p:nvSpPr>
          <p:spPr bwMode="auto">
            <a:xfrm>
              <a:off x="6742" y="2224"/>
              <a:ext cx="68" cy="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11" name="Rectangle 263"/>
            <p:cNvSpPr>
              <a:spLocks noChangeArrowheads="1"/>
            </p:cNvSpPr>
            <p:nvPr/>
          </p:nvSpPr>
          <p:spPr bwMode="auto">
            <a:xfrm>
              <a:off x="6597" y="2508"/>
              <a:ext cx="75" cy="1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2" name="Rectangle 264"/>
            <p:cNvSpPr>
              <a:spLocks noChangeArrowheads="1"/>
            </p:cNvSpPr>
            <p:nvPr/>
          </p:nvSpPr>
          <p:spPr bwMode="auto">
            <a:xfrm>
              <a:off x="6170" y="2596"/>
              <a:ext cx="0" cy="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1" i="0" u="none" strike="noStrike" cap="none" normalizeH="0" baseline="0" dirty="0">
                <a:ln>
                  <a:noFill/>
                </a:ln>
                <a:solidFill>
                  <a:schemeClr val="tx1"/>
                </a:solidFill>
                <a:effectLst/>
              </a:endParaRPr>
            </a:p>
          </p:txBody>
        </p:sp>
        <p:sp>
          <p:nvSpPr>
            <p:cNvPr id="213" name="Rectangle 265"/>
            <p:cNvSpPr>
              <a:spLocks noChangeArrowheads="1"/>
            </p:cNvSpPr>
            <p:nvPr/>
          </p:nvSpPr>
          <p:spPr bwMode="auto">
            <a:xfrm>
              <a:off x="7053" y="2608"/>
              <a:ext cx="61" cy="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4" name="Rectangle 266"/>
            <p:cNvSpPr>
              <a:spLocks noChangeArrowheads="1"/>
            </p:cNvSpPr>
            <p:nvPr/>
          </p:nvSpPr>
          <p:spPr bwMode="auto">
            <a:xfrm>
              <a:off x="7077" y="2608"/>
              <a:ext cx="61" cy="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7" name="Rectangle 271"/>
            <p:cNvSpPr>
              <a:spLocks noChangeArrowheads="1"/>
            </p:cNvSpPr>
            <p:nvPr/>
          </p:nvSpPr>
          <p:spPr bwMode="auto">
            <a:xfrm>
              <a:off x="6095" y="2859"/>
              <a:ext cx="0" cy="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18" name="Rectangle 272"/>
            <p:cNvSpPr>
              <a:spLocks noChangeArrowheads="1"/>
            </p:cNvSpPr>
            <p:nvPr/>
          </p:nvSpPr>
          <p:spPr bwMode="auto">
            <a:xfrm>
              <a:off x="6983" y="2859"/>
              <a:ext cx="63" cy="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0" name="Rectangle 274"/>
            <p:cNvSpPr>
              <a:spLocks noChangeArrowheads="1"/>
            </p:cNvSpPr>
            <p:nvPr/>
          </p:nvSpPr>
          <p:spPr bwMode="auto">
            <a:xfrm>
              <a:off x="6260" y="2922"/>
              <a:ext cx="0" cy="1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1" name="Rectangle 275"/>
            <p:cNvSpPr>
              <a:spLocks noChangeArrowheads="1"/>
            </p:cNvSpPr>
            <p:nvPr/>
          </p:nvSpPr>
          <p:spPr bwMode="auto">
            <a:xfrm>
              <a:off x="6298" y="2927"/>
              <a:ext cx="0" cy="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2" name="Rectangle 276"/>
            <p:cNvSpPr>
              <a:spLocks noChangeArrowheads="1"/>
            </p:cNvSpPr>
            <p:nvPr/>
          </p:nvSpPr>
          <p:spPr bwMode="auto">
            <a:xfrm>
              <a:off x="6426" y="2928"/>
              <a:ext cx="0" cy="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4" name="Rectangle 278"/>
            <p:cNvSpPr>
              <a:spLocks noChangeArrowheads="1"/>
            </p:cNvSpPr>
            <p:nvPr/>
          </p:nvSpPr>
          <p:spPr bwMode="auto">
            <a:xfrm>
              <a:off x="6751" y="2928"/>
              <a:ext cx="61" cy="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5" name="Rectangle 279"/>
            <p:cNvSpPr>
              <a:spLocks noChangeArrowheads="1"/>
            </p:cNvSpPr>
            <p:nvPr/>
          </p:nvSpPr>
          <p:spPr bwMode="auto">
            <a:xfrm>
              <a:off x="6771" y="2928"/>
              <a:ext cx="0" cy="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6" name="Rectangle 280"/>
            <p:cNvSpPr>
              <a:spLocks noChangeArrowheads="1"/>
            </p:cNvSpPr>
            <p:nvPr/>
          </p:nvSpPr>
          <p:spPr bwMode="auto">
            <a:xfrm>
              <a:off x="6845" y="2928"/>
              <a:ext cx="0" cy="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7" name="Rectangle 281"/>
            <p:cNvSpPr>
              <a:spLocks noChangeArrowheads="1"/>
            </p:cNvSpPr>
            <p:nvPr/>
          </p:nvSpPr>
          <p:spPr bwMode="auto">
            <a:xfrm>
              <a:off x="6930" y="2928"/>
              <a:ext cx="0" cy="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9" name="Rectangle 283"/>
            <p:cNvSpPr>
              <a:spLocks noChangeArrowheads="1"/>
            </p:cNvSpPr>
            <p:nvPr/>
          </p:nvSpPr>
          <p:spPr bwMode="auto">
            <a:xfrm>
              <a:off x="6298" y="2997"/>
              <a:ext cx="67" cy="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0" name="Rectangle 284"/>
            <p:cNvSpPr>
              <a:spLocks noChangeArrowheads="1"/>
            </p:cNvSpPr>
            <p:nvPr/>
          </p:nvSpPr>
          <p:spPr bwMode="auto">
            <a:xfrm>
              <a:off x="6426" y="2998"/>
              <a:ext cx="0" cy="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31" name="Rectangle 285"/>
            <p:cNvSpPr>
              <a:spLocks noChangeArrowheads="1"/>
            </p:cNvSpPr>
            <p:nvPr/>
          </p:nvSpPr>
          <p:spPr bwMode="auto">
            <a:xfrm>
              <a:off x="6563" y="2998"/>
              <a:ext cx="61" cy="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2" name="Rectangle 286"/>
            <p:cNvSpPr>
              <a:spLocks noChangeArrowheads="1"/>
            </p:cNvSpPr>
            <p:nvPr/>
          </p:nvSpPr>
          <p:spPr bwMode="auto">
            <a:xfrm>
              <a:off x="6584" y="2998"/>
              <a:ext cx="0" cy="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34" name="Rectangle 288"/>
            <p:cNvSpPr>
              <a:spLocks noChangeArrowheads="1"/>
            </p:cNvSpPr>
            <p:nvPr/>
          </p:nvSpPr>
          <p:spPr bwMode="auto">
            <a:xfrm>
              <a:off x="6923" y="2998"/>
              <a:ext cx="61" cy="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5" name="Rectangle 289"/>
            <p:cNvSpPr>
              <a:spLocks noChangeArrowheads="1"/>
            </p:cNvSpPr>
            <p:nvPr/>
          </p:nvSpPr>
          <p:spPr bwMode="auto">
            <a:xfrm>
              <a:off x="6260" y="3062"/>
              <a:ext cx="0" cy="1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36" name="Rectangle 290"/>
            <p:cNvSpPr>
              <a:spLocks noChangeArrowheads="1"/>
            </p:cNvSpPr>
            <p:nvPr/>
          </p:nvSpPr>
          <p:spPr bwMode="auto">
            <a:xfrm>
              <a:off x="6298" y="3067"/>
              <a:ext cx="67" cy="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7" name="Rectangle 291"/>
            <p:cNvSpPr>
              <a:spLocks noChangeArrowheads="1"/>
            </p:cNvSpPr>
            <p:nvPr/>
          </p:nvSpPr>
          <p:spPr bwMode="auto">
            <a:xfrm>
              <a:off x="6426" y="3068"/>
              <a:ext cx="0" cy="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38" name="Rectangle 292"/>
            <p:cNvSpPr>
              <a:spLocks noChangeArrowheads="1"/>
            </p:cNvSpPr>
            <p:nvPr/>
          </p:nvSpPr>
          <p:spPr bwMode="auto">
            <a:xfrm>
              <a:off x="6882" y="3068"/>
              <a:ext cx="61" cy="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9" name="Rectangle 293"/>
            <p:cNvSpPr>
              <a:spLocks noChangeArrowheads="1"/>
            </p:cNvSpPr>
            <p:nvPr/>
          </p:nvSpPr>
          <p:spPr bwMode="auto">
            <a:xfrm>
              <a:off x="6095" y="3134"/>
              <a:ext cx="61" cy="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0" name="Rectangle 294"/>
            <p:cNvSpPr>
              <a:spLocks noChangeArrowheads="1"/>
            </p:cNvSpPr>
            <p:nvPr/>
          </p:nvSpPr>
          <p:spPr bwMode="auto">
            <a:xfrm>
              <a:off x="6260" y="3205"/>
              <a:ext cx="0" cy="1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41" name="Rectangle 295"/>
            <p:cNvSpPr>
              <a:spLocks noChangeArrowheads="1"/>
            </p:cNvSpPr>
            <p:nvPr/>
          </p:nvSpPr>
          <p:spPr bwMode="auto">
            <a:xfrm>
              <a:off x="6311" y="3213"/>
              <a:ext cx="83" cy="1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2" name="Rectangle 296"/>
            <p:cNvSpPr>
              <a:spLocks noChangeArrowheads="1"/>
            </p:cNvSpPr>
            <p:nvPr/>
          </p:nvSpPr>
          <p:spPr bwMode="auto">
            <a:xfrm>
              <a:off x="6426" y="3213"/>
              <a:ext cx="75" cy="1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3" name="Rectangle 297"/>
            <p:cNvSpPr>
              <a:spLocks noChangeArrowheads="1"/>
            </p:cNvSpPr>
            <p:nvPr/>
          </p:nvSpPr>
          <p:spPr bwMode="auto">
            <a:xfrm>
              <a:off x="6453" y="3213"/>
              <a:ext cx="75" cy="1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6" name="Rectangle 302"/>
            <p:cNvSpPr>
              <a:spLocks noChangeArrowheads="1"/>
            </p:cNvSpPr>
            <p:nvPr/>
          </p:nvSpPr>
          <p:spPr bwMode="auto">
            <a:xfrm>
              <a:off x="6095" y="3355"/>
              <a:ext cx="20" cy="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47" name="Rectangle 303"/>
            <p:cNvSpPr>
              <a:spLocks noChangeArrowheads="1"/>
            </p:cNvSpPr>
            <p:nvPr/>
          </p:nvSpPr>
          <p:spPr bwMode="auto">
            <a:xfrm>
              <a:off x="6095" y="3445"/>
              <a:ext cx="0" cy="1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48" name="Rectangle 304"/>
            <p:cNvSpPr>
              <a:spLocks noChangeArrowheads="1"/>
            </p:cNvSpPr>
            <p:nvPr/>
          </p:nvSpPr>
          <p:spPr bwMode="auto">
            <a:xfrm>
              <a:off x="6763" y="3445"/>
              <a:ext cx="75" cy="1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0" name="Line 306"/>
            <p:cNvSpPr>
              <a:spLocks noChangeShapeType="1"/>
            </p:cNvSpPr>
            <p:nvPr/>
          </p:nvSpPr>
          <p:spPr bwMode="auto">
            <a:xfrm flipH="1">
              <a:off x="3376" y="1580"/>
              <a:ext cx="13" cy="373"/>
            </a:xfrm>
            <a:prstGeom prst="line">
              <a:avLst/>
            </a:prstGeom>
            <a:noFill/>
            <a:ln w="28575" cap="flat">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4" name="Rectangle 310"/>
            <p:cNvSpPr>
              <a:spLocks noChangeArrowheads="1"/>
            </p:cNvSpPr>
            <p:nvPr/>
          </p:nvSpPr>
          <p:spPr bwMode="auto">
            <a:xfrm>
              <a:off x="5111" y="1553"/>
              <a:ext cx="1652" cy="286"/>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5" name="Rectangle 313"/>
            <p:cNvSpPr>
              <a:spLocks noChangeArrowheads="1"/>
            </p:cNvSpPr>
            <p:nvPr/>
          </p:nvSpPr>
          <p:spPr bwMode="auto">
            <a:xfrm>
              <a:off x="5044" y="1574"/>
              <a:ext cx="1797" cy="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56" name="Rectangle 314"/>
            <p:cNvSpPr>
              <a:spLocks noChangeArrowheads="1"/>
            </p:cNvSpPr>
            <p:nvPr/>
          </p:nvSpPr>
          <p:spPr bwMode="auto">
            <a:xfrm>
              <a:off x="5595" y="1664"/>
              <a:ext cx="0"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57" name="Rectangle 315"/>
            <p:cNvSpPr>
              <a:spLocks noChangeArrowheads="1"/>
            </p:cNvSpPr>
            <p:nvPr/>
          </p:nvSpPr>
          <p:spPr bwMode="auto">
            <a:xfrm>
              <a:off x="6279" y="1664"/>
              <a:ext cx="68" cy="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2" name="Rectangle 322"/>
            <p:cNvSpPr>
              <a:spLocks noChangeArrowheads="1"/>
            </p:cNvSpPr>
            <p:nvPr/>
          </p:nvSpPr>
          <p:spPr bwMode="auto">
            <a:xfrm>
              <a:off x="3571" y="3013"/>
              <a:ext cx="0" cy="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100" b="1" i="0" u="none" strike="noStrike" cap="none" normalizeH="0" baseline="0" dirty="0">
                <a:ln>
                  <a:noFill/>
                </a:ln>
                <a:solidFill>
                  <a:schemeClr val="tx1"/>
                </a:solidFill>
                <a:effectLst/>
              </a:endParaRPr>
            </a:p>
          </p:txBody>
        </p:sp>
        <p:sp>
          <p:nvSpPr>
            <p:cNvPr id="263" name="Rectangle 323"/>
            <p:cNvSpPr>
              <a:spLocks noChangeArrowheads="1"/>
            </p:cNvSpPr>
            <p:nvPr/>
          </p:nvSpPr>
          <p:spPr bwMode="auto">
            <a:xfrm>
              <a:off x="3896" y="3013"/>
              <a:ext cx="75" cy="1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6" name="Rectangle 328"/>
            <p:cNvSpPr>
              <a:spLocks noChangeArrowheads="1"/>
            </p:cNvSpPr>
            <p:nvPr/>
          </p:nvSpPr>
          <p:spPr bwMode="auto">
            <a:xfrm>
              <a:off x="1904" y="3468"/>
              <a:ext cx="0" cy="1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67" name="Rectangle 329"/>
            <p:cNvSpPr>
              <a:spLocks noChangeArrowheads="1"/>
            </p:cNvSpPr>
            <p:nvPr/>
          </p:nvSpPr>
          <p:spPr bwMode="auto">
            <a:xfrm>
              <a:off x="2617" y="3468"/>
              <a:ext cx="68" cy="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269" name="Line 105"/>
          <p:cNvSpPr>
            <a:spLocks noChangeShapeType="1"/>
          </p:cNvSpPr>
          <p:nvPr/>
        </p:nvSpPr>
        <p:spPr bwMode="auto">
          <a:xfrm>
            <a:off x="4019698" y="3158715"/>
            <a:ext cx="1648785" cy="12276"/>
          </a:xfrm>
          <a:prstGeom prst="line">
            <a:avLst/>
          </a:prstGeom>
          <a:noFill/>
          <a:ln w="28575" cap="flat">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0" name="Rectangle 65"/>
          <p:cNvSpPr>
            <a:spLocks noChangeArrowheads="1"/>
          </p:cNvSpPr>
          <p:nvPr/>
        </p:nvSpPr>
        <p:spPr bwMode="auto">
          <a:xfrm>
            <a:off x="1522924" y="2895624"/>
            <a:ext cx="2468456" cy="399897"/>
          </a:xfrm>
          <a:prstGeom prst="rect">
            <a:avLst/>
          </a:prstGeom>
          <a:noFill/>
          <a:ln w="28575" cap="rnd">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 name="TextBox 27"/>
          <p:cNvSpPr txBox="1"/>
          <p:nvPr/>
        </p:nvSpPr>
        <p:spPr>
          <a:xfrm>
            <a:off x="2259874" y="2895624"/>
            <a:ext cx="1384663" cy="292388"/>
          </a:xfrm>
          <a:prstGeom prst="rect">
            <a:avLst/>
          </a:prstGeom>
          <a:noFill/>
        </p:spPr>
        <p:txBody>
          <a:bodyPr wrap="square" rtlCol="0">
            <a:spAutoFit/>
          </a:bodyPr>
          <a:lstStyle/>
          <a:p>
            <a:pPr algn="ctr"/>
            <a:r>
              <a:rPr lang="en-GB" sz="1300" b="1" dirty="0">
                <a:latin typeface="Times New Roman" panose="02020603050405020304" pitchFamily="18" charset="0"/>
                <a:cs typeface="Times New Roman" panose="02020603050405020304" pitchFamily="18" charset="0"/>
              </a:rPr>
              <a:t>DEPARTMENT</a:t>
            </a:r>
          </a:p>
        </p:txBody>
      </p:sp>
      <p:sp>
        <p:nvSpPr>
          <p:cNvPr id="275" name="Rectangle 65"/>
          <p:cNvSpPr>
            <a:spLocks noChangeArrowheads="1"/>
          </p:cNvSpPr>
          <p:nvPr/>
        </p:nvSpPr>
        <p:spPr bwMode="auto">
          <a:xfrm>
            <a:off x="7435651" y="2942014"/>
            <a:ext cx="2468456" cy="399897"/>
          </a:xfrm>
          <a:prstGeom prst="rect">
            <a:avLst/>
          </a:prstGeom>
          <a:noFill/>
          <a:ln w="28575" cap="rnd">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8" name="Line 105"/>
          <p:cNvSpPr>
            <a:spLocks noChangeShapeType="1"/>
          </p:cNvSpPr>
          <p:nvPr/>
        </p:nvSpPr>
        <p:spPr bwMode="auto">
          <a:xfrm flipV="1">
            <a:off x="5661758" y="3197300"/>
            <a:ext cx="1773893" cy="9727"/>
          </a:xfrm>
          <a:prstGeom prst="line">
            <a:avLst/>
          </a:prstGeom>
          <a:noFill/>
          <a:ln w="28575" cap="flat">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 name="TextBox 30"/>
          <p:cNvSpPr txBox="1"/>
          <p:nvPr/>
        </p:nvSpPr>
        <p:spPr>
          <a:xfrm>
            <a:off x="7732132" y="2985374"/>
            <a:ext cx="1908373" cy="292388"/>
          </a:xfrm>
          <a:prstGeom prst="rect">
            <a:avLst/>
          </a:prstGeom>
          <a:noFill/>
        </p:spPr>
        <p:txBody>
          <a:bodyPr wrap="square" rtlCol="0">
            <a:spAutoFit/>
          </a:bodyPr>
          <a:lstStyle/>
          <a:p>
            <a:r>
              <a:rPr lang="en-GB" sz="1300" b="1" dirty="0">
                <a:latin typeface="Times New Roman" panose="02020603050405020304" pitchFamily="18" charset="0"/>
                <a:cs typeface="Times New Roman" panose="02020603050405020304" pitchFamily="18" charset="0"/>
              </a:rPr>
              <a:t>PUBLIC RELATIONS</a:t>
            </a:r>
          </a:p>
        </p:txBody>
      </p:sp>
      <p:sp>
        <p:nvSpPr>
          <p:cNvPr id="29" name="Slide Number Placeholder 28"/>
          <p:cNvSpPr>
            <a:spLocks noGrp="1"/>
          </p:cNvSpPr>
          <p:nvPr>
            <p:ph type="sldNum" sz="quarter" idx="12"/>
          </p:nvPr>
        </p:nvSpPr>
        <p:spPr/>
        <p:txBody>
          <a:bodyPr/>
          <a:lstStyle/>
          <a:p>
            <a:fld id="{6D22F896-40B5-4ADD-8801-0D06FADFA095}" type="slidenum">
              <a:rPr lang="en-US" smtClean="0"/>
              <a:t>19</a:t>
            </a:fld>
            <a:endParaRPr lang="en-US" dirty="0"/>
          </a:p>
        </p:txBody>
      </p:sp>
    </p:spTree>
    <p:extLst>
      <p:ext uri="{BB962C8B-B14F-4D97-AF65-F5344CB8AC3E}">
        <p14:creationId xmlns:p14="http://schemas.microsoft.com/office/powerpoint/2010/main" val="1895799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625" y="293914"/>
            <a:ext cx="10396882" cy="562429"/>
          </a:xfrm>
        </p:spPr>
        <p:txBody>
          <a:bodyPr>
            <a:normAutofit/>
          </a:bodyPr>
          <a:lstStyle/>
          <a:p>
            <a:r>
              <a:rPr lang="en-GB" sz="2800" b="1" dirty="0">
                <a:latin typeface="Times New Roman" panose="02020603050405020304" pitchFamily="18" charset="0"/>
                <a:cs typeface="Times New Roman" panose="02020603050405020304" pitchFamily="18" charset="0"/>
              </a:rPr>
              <a:t>The Ghana Civil service</a:t>
            </a:r>
            <a:endParaRPr lang="en-US"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3"/>
          </p:nvPr>
        </p:nvSpPr>
        <p:spPr>
          <a:xfrm>
            <a:off x="685800" y="972458"/>
            <a:ext cx="10394707" cy="4402128"/>
          </a:xfrm>
        </p:spPr>
        <p:txBody>
          <a:bodyPr anchor="t">
            <a:normAutofit fontScale="92500" lnSpcReduction="20000"/>
          </a:bodyPr>
          <a:lstStyle/>
          <a:p>
            <a:pPr marL="0" indent="0">
              <a:buNone/>
            </a:pPr>
            <a:r>
              <a:rPr lang="en-GB" sz="2800" cap="none" dirty="0">
                <a:latin typeface="Times New Roman" panose="02020603050405020304" pitchFamily="18" charset="0"/>
                <a:cs typeface="Times New Roman" panose="02020603050405020304" pitchFamily="18" charset="0"/>
              </a:rPr>
              <a:t>The 1992 Constitution of the Republic of Ghana, Article 190 (1) (a) lists the Civil Service as one of the Public Services in Ghana.</a:t>
            </a:r>
          </a:p>
          <a:p>
            <a:pPr marL="0" indent="0">
              <a:buNone/>
            </a:pPr>
            <a:endParaRPr lang="en-GB" sz="2800" cap="none" dirty="0">
              <a:latin typeface="Times New Roman" panose="02020603050405020304" pitchFamily="18" charset="0"/>
              <a:cs typeface="Times New Roman" panose="02020603050405020304" pitchFamily="18" charset="0"/>
            </a:endParaRPr>
          </a:p>
          <a:p>
            <a:pPr marL="0" indent="0">
              <a:buNone/>
            </a:pPr>
            <a:r>
              <a:rPr lang="en-GB" sz="2800" cap="none" dirty="0">
                <a:latin typeface="Times New Roman" panose="02020603050405020304" pitchFamily="18" charset="0"/>
                <a:cs typeface="Times New Roman" panose="02020603050405020304" pitchFamily="18" charset="0"/>
              </a:rPr>
              <a:t>Article 193 of the 1992 Constitution requires the President to appoint the  Head of the Civil Service.</a:t>
            </a:r>
          </a:p>
          <a:p>
            <a:pPr marL="0" indent="0">
              <a:buNone/>
            </a:pPr>
            <a:endParaRPr lang="en-GB" sz="2800" cap="none" dirty="0">
              <a:latin typeface="Times New Roman" panose="02020603050405020304" pitchFamily="18" charset="0"/>
              <a:cs typeface="Times New Roman" panose="02020603050405020304" pitchFamily="18" charset="0"/>
            </a:endParaRPr>
          </a:p>
          <a:p>
            <a:pPr marL="0" indent="0">
              <a:buNone/>
            </a:pPr>
            <a:r>
              <a:rPr lang="en-GB" sz="2800" cap="none" dirty="0">
                <a:latin typeface="Times New Roman" panose="02020603050405020304" pitchFamily="18" charset="0"/>
                <a:cs typeface="Times New Roman" panose="02020603050405020304" pitchFamily="18" charset="0"/>
              </a:rPr>
              <a:t>The Ghana Civil Service included the Local Government Service until it was decoupled from the Civil </a:t>
            </a:r>
            <a:r>
              <a:rPr lang="en-GB" sz="2800" cap="none" dirty="0" smtClean="0">
                <a:latin typeface="Times New Roman" panose="02020603050405020304" pitchFamily="18" charset="0"/>
                <a:cs typeface="Times New Roman" panose="02020603050405020304" pitchFamily="18" charset="0"/>
              </a:rPr>
              <a:t>Service. The current legal framework is the Local </a:t>
            </a:r>
            <a:r>
              <a:rPr lang="en-GB" sz="2800" cap="none" dirty="0">
                <a:latin typeface="Times New Roman" panose="02020603050405020304" pitchFamily="18" charset="0"/>
                <a:cs typeface="Times New Roman" panose="02020603050405020304" pitchFamily="18" charset="0"/>
              </a:rPr>
              <a:t>Government Act 2016 (Act 936</a:t>
            </a:r>
            <a:r>
              <a:rPr lang="en-GB" sz="2800" cap="none"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t>2</a:t>
            </a:fld>
            <a:endParaRPr lang="en-US" dirty="0"/>
          </a:p>
        </p:txBody>
      </p:sp>
    </p:spTree>
    <p:extLst>
      <p:ext uri="{BB962C8B-B14F-4D97-AF65-F5344CB8AC3E}">
        <p14:creationId xmlns:p14="http://schemas.microsoft.com/office/powerpoint/2010/main" val="448045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0473"/>
            <a:ext cx="10396882" cy="782053"/>
          </a:xfrm>
        </p:spPr>
        <p:txBody>
          <a:bodyPr>
            <a:normAutofit/>
          </a:bodyPr>
          <a:lstStyle/>
          <a:p>
            <a:r>
              <a:rPr lang="en-GB" sz="2800" b="1" dirty="0">
                <a:latin typeface="Times New Roman" panose="02020603050405020304" pitchFamily="18" charset="0"/>
                <a:cs typeface="Times New Roman" panose="02020603050405020304" pitchFamily="18" charset="0"/>
              </a:rPr>
              <a:t>office of the head of civil service</a:t>
            </a:r>
            <a:endParaRPr lang="en-US" sz="2800" dirty="0"/>
          </a:p>
        </p:txBody>
      </p:sp>
      <p:sp>
        <p:nvSpPr>
          <p:cNvPr id="3" name="Content Placeholder 2"/>
          <p:cNvSpPr>
            <a:spLocks noGrp="1"/>
          </p:cNvSpPr>
          <p:nvPr>
            <p:ph sz="quarter" idx="13"/>
          </p:nvPr>
        </p:nvSpPr>
        <p:spPr>
          <a:xfrm>
            <a:off x="685800" y="891971"/>
            <a:ext cx="10394707" cy="5053263"/>
          </a:xfrm>
        </p:spPr>
        <p:txBody>
          <a:bodyPr anchor="t">
            <a:normAutofit lnSpcReduction="10000"/>
          </a:bodyPr>
          <a:lstStyle/>
          <a:p>
            <a:pPr marL="0" indent="0">
              <a:buNone/>
            </a:pPr>
            <a:r>
              <a:rPr lang="en-GB" sz="2600" b="1" cap="none" dirty="0">
                <a:latin typeface="Times New Roman" panose="02020603050405020304" pitchFamily="18" charset="0"/>
                <a:cs typeface="Times New Roman" panose="02020603050405020304" pitchFamily="18" charset="0"/>
              </a:rPr>
              <a:t>MANDATE</a:t>
            </a:r>
            <a:r>
              <a:rPr lang="en-GB" sz="2600" cap="none" dirty="0">
                <a:latin typeface="Times New Roman" panose="02020603050405020304" pitchFamily="18" charset="0"/>
                <a:cs typeface="Times New Roman" panose="02020603050405020304" pitchFamily="18" charset="0"/>
              </a:rPr>
              <a:t>:</a:t>
            </a:r>
          </a:p>
          <a:p>
            <a:pPr marL="0" indent="0">
              <a:buNone/>
            </a:pPr>
            <a:r>
              <a:rPr lang="en-US" sz="2600" cap="none" dirty="0">
                <a:latin typeface="Times New Roman" panose="02020603050405020304" pitchFamily="18" charset="0"/>
                <a:cs typeface="Times New Roman" panose="02020603050405020304" pitchFamily="18" charset="0"/>
              </a:rPr>
              <a:t>The Office of the Head of the Civil Service (OHCS), as a Central Management Agency, has the mandate to provide the requisite leadership, manage the human resources and promote the organizational development of the Civil Service to enable it respond positively to the needs and aspirations of all its stakeholders</a:t>
            </a:r>
          </a:p>
          <a:p>
            <a:pPr marL="0" indent="0">
              <a:lnSpc>
                <a:spcPct val="110000"/>
              </a:lnSpc>
              <a:buNone/>
            </a:pPr>
            <a:endParaRPr lang="en-GB" sz="1700" cap="none" dirty="0">
              <a:latin typeface="Times New Roman" panose="02020603050405020304" pitchFamily="18" charset="0"/>
              <a:cs typeface="Times New Roman" panose="02020603050405020304" pitchFamily="18" charset="0"/>
            </a:endParaRPr>
          </a:p>
          <a:p>
            <a:pPr marL="0" indent="0">
              <a:buNone/>
            </a:pPr>
            <a:r>
              <a:rPr lang="en-GB" sz="2600" b="1" cap="none" dirty="0">
                <a:latin typeface="Times New Roman" panose="02020603050405020304" pitchFamily="18" charset="0"/>
                <a:cs typeface="Times New Roman" panose="02020603050405020304" pitchFamily="18" charset="0"/>
              </a:rPr>
              <a:t>VISION</a:t>
            </a:r>
            <a:r>
              <a:rPr lang="en-GB" sz="2600" cap="none" dirty="0">
                <a:latin typeface="Times New Roman" panose="02020603050405020304" pitchFamily="18" charset="0"/>
                <a:cs typeface="Times New Roman" panose="02020603050405020304" pitchFamily="18" charset="0"/>
              </a:rPr>
              <a:t>:</a:t>
            </a:r>
          </a:p>
          <a:p>
            <a:pPr marL="0" indent="0">
              <a:buNone/>
            </a:pPr>
            <a:r>
              <a:rPr lang="en-US" sz="2600" cap="none" dirty="0">
                <a:latin typeface="Times New Roman" panose="02020603050405020304" pitchFamily="18" charset="0"/>
                <a:cs typeface="Times New Roman" panose="02020603050405020304" pitchFamily="18" charset="0"/>
              </a:rPr>
              <a:t>A </a:t>
            </a:r>
            <a:r>
              <a:rPr lang="en-US" sz="2600" cap="none">
                <a:latin typeface="Times New Roman" panose="02020603050405020304" pitchFamily="18" charset="0"/>
                <a:cs typeface="Times New Roman" panose="02020603050405020304" pitchFamily="18" charset="0"/>
              </a:rPr>
              <a:t>client-oriented organization </a:t>
            </a:r>
            <a:r>
              <a:rPr lang="en-US" sz="2600" cap="none" dirty="0">
                <a:latin typeface="Times New Roman" panose="02020603050405020304" pitchFamily="18" charset="0"/>
                <a:cs typeface="Times New Roman" panose="02020603050405020304" pitchFamily="18" charset="0"/>
              </a:rPr>
              <a:t>providing world-class policy advice and services</a:t>
            </a:r>
          </a:p>
          <a:p>
            <a:pPr marL="0" indent="0">
              <a:buNone/>
            </a:pPr>
            <a:endParaRPr lang="en-US" sz="1800" cap="none" dirty="0">
              <a:latin typeface="Times New Roman" panose="02020603050405020304" pitchFamily="18" charset="0"/>
              <a:cs typeface="Times New Roman" panose="02020603050405020304" pitchFamily="18" charset="0"/>
            </a:endParaRPr>
          </a:p>
          <a:p>
            <a:pPr marL="0" indent="0">
              <a:buNone/>
            </a:pPr>
            <a:endParaRPr lang="en-US" sz="2800" cap="none"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t>20</a:t>
            </a:fld>
            <a:endParaRPr lang="en-US" dirty="0"/>
          </a:p>
        </p:txBody>
      </p:sp>
    </p:spTree>
    <p:extLst>
      <p:ext uri="{BB962C8B-B14F-4D97-AF65-F5344CB8AC3E}">
        <p14:creationId xmlns:p14="http://schemas.microsoft.com/office/powerpoint/2010/main" val="18273423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0473"/>
            <a:ext cx="10396882" cy="782053"/>
          </a:xfrm>
        </p:spPr>
        <p:txBody>
          <a:bodyPr>
            <a:normAutofit/>
          </a:bodyPr>
          <a:lstStyle/>
          <a:p>
            <a:r>
              <a:rPr lang="en-GB" sz="2800" b="1" dirty="0">
                <a:latin typeface="Times New Roman" panose="02020603050405020304" pitchFamily="18" charset="0"/>
                <a:cs typeface="Times New Roman" panose="02020603050405020304" pitchFamily="18" charset="0"/>
              </a:rPr>
              <a:t>office of the head of civil service</a:t>
            </a:r>
            <a:endParaRPr lang="en-US" sz="2800" dirty="0"/>
          </a:p>
        </p:txBody>
      </p:sp>
      <p:sp>
        <p:nvSpPr>
          <p:cNvPr id="3" name="Content Placeholder 2"/>
          <p:cNvSpPr>
            <a:spLocks noGrp="1"/>
          </p:cNvSpPr>
          <p:nvPr>
            <p:ph sz="quarter" idx="13"/>
          </p:nvPr>
        </p:nvSpPr>
        <p:spPr>
          <a:xfrm>
            <a:off x="685800" y="962526"/>
            <a:ext cx="10394707" cy="4860757"/>
          </a:xfrm>
        </p:spPr>
        <p:txBody>
          <a:bodyPr anchor="t">
            <a:normAutofit/>
          </a:bodyPr>
          <a:lstStyle/>
          <a:p>
            <a:pPr marL="0" indent="0">
              <a:buNone/>
            </a:pPr>
            <a:r>
              <a:rPr lang="en-GB" sz="2600" b="1" cap="none" dirty="0">
                <a:latin typeface="Times New Roman" panose="02020603050405020304" pitchFamily="18" charset="0"/>
                <a:cs typeface="Times New Roman" panose="02020603050405020304" pitchFamily="18" charset="0"/>
              </a:rPr>
              <a:t>MISSION</a:t>
            </a:r>
            <a:r>
              <a:rPr lang="en-GB" sz="2600" cap="none" dirty="0">
                <a:latin typeface="Times New Roman" panose="02020603050405020304" pitchFamily="18" charset="0"/>
                <a:cs typeface="Times New Roman" panose="02020603050405020304" pitchFamily="18" charset="0"/>
              </a:rPr>
              <a:t>:</a:t>
            </a:r>
          </a:p>
          <a:p>
            <a:pPr marL="0" indent="0" algn="just">
              <a:buNone/>
            </a:pPr>
            <a:r>
              <a:rPr lang="en-US" sz="2600" cap="none" dirty="0">
                <a:latin typeface="Times New Roman" panose="02020603050405020304" pitchFamily="18" charset="0"/>
                <a:cs typeface="Times New Roman" panose="02020603050405020304" pitchFamily="18" charset="0"/>
              </a:rPr>
              <a:t>The Office of the Head of Civil Service exists to manage human resources, and promote efficient records management, </a:t>
            </a:r>
            <a:r>
              <a:rPr lang="en-US" sz="2600" cap="none" dirty="0" err="1">
                <a:latin typeface="Times New Roman" panose="02020603050405020304" pitchFamily="18" charset="0"/>
                <a:cs typeface="Times New Roman" panose="02020603050405020304" pitchFamily="18" charset="0"/>
              </a:rPr>
              <a:t>organisational</a:t>
            </a:r>
            <a:r>
              <a:rPr lang="en-US" sz="2600" cap="none" dirty="0">
                <a:latin typeface="Times New Roman" panose="02020603050405020304" pitchFamily="18" charset="0"/>
                <a:cs typeface="Times New Roman" panose="02020603050405020304" pitchFamily="18" charset="0"/>
              </a:rPr>
              <a:t> development and value for money procurement for the delivery of results-oriented, knowledge-driven services by Civil Service </a:t>
            </a:r>
            <a:r>
              <a:rPr lang="en-US" sz="2600" cap="none" dirty="0" err="1">
                <a:latin typeface="Times New Roman" panose="02020603050405020304" pitchFamily="18" charset="0"/>
                <a:cs typeface="Times New Roman" panose="02020603050405020304" pitchFamily="18" charset="0"/>
              </a:rPr>
              <a:t>Organisations</a:t>
            </a:r>
            <a:r>
              <a:rPr lang="en-US" sz="2600" cap="none" dirty="0">
                <a:latin typeface="Times New Roman" panose="02020603050405020304" pitchFamily="18" charset="0"/>
                <a:cs typeface="Times New Roman" panose="02020603050405020304" pitchFamily="18" charset="0"/>
              </a:rPr>
              <a:t> towards the attainment of national goals.</a:t>
            </a:r>
          </a:p>
          <a:p>
            <a:pPr marL="0" indent="0">
              <a:buNone/>
            </a:pPr>
            <a:endParaRPr lang="en-US" sz="2800" cap="none"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t>21</a:t>
            </a:fld>
            <a:endParaRPr lang="en-US" dirty="0"/>
          </a:p>
        </p:txBody>
      </p:sp>
    </p:spTree>
    <p:extLst>
      <p:ext uri="{BB962C8B-B14F-4D97-AF65-F5344CB8AC3E}">
        <p14:creationId xmlns:p14="http://schemas.microsoft.com/office/powerpoint/2010/main" val="35202710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0473"/>
            <a:ext cx="10396882" cy="782053"/>
          </a:xfrm>
        </p:spPr>
        <p:txBody>
          <a:bodyPr>
            <a:normAutofit/>
          </a:bodyPr>
          <a:lstStyle/>
          <a:p>
            <a:r>
              <a:rPr lang="en-GB" sz="2800" b="1" dirty="0">
                <a:latin typeface="Times New Roman" panose="02020603050405020304" pitchFamily="18" charset="0"/>
                <a:cs typeface="Times New Roman" panose="02020603050405020304" pitchFamily="18" charset="0"/>
              </a:rPr>
              <a:t>office of the head of civil service</a:t>
            </a:r>
            <a:endParaRPr lang="en-US" sz="2800" dirty="0"/>
          </a:p>
        </p:txBody>
      </p:sp>
      <p:sp>
        <p:nvSpPr>
          <p:cNvPr id="3" name="Content Placeholder 2"/>
          <p:cNvSpPr>
            <a:spLocks noGrp="1"/>
          </p:cNvSpPr>
          <p:nvPr>
            <p:ph sz="quarter" idx="13"/>
          </p:nvPr>
        </p:nvSpPr>
        <p:spPr>
          <a:xfrm>
            <a:off x="685800" y="962526"/>
            <a:ext cx="10394707" cy="4860757"/>
          </a:xfrm>
        </p:spPr>
        <p:txBody>
          <a:bodyPr anchor="t">
            <a:normAutofit/>
          </a:bodyPr>
          <a:lstStyle/>
          <a:p>
            <a:pPr marL="0" indent="0">
              <a:buNone/>
            </a:pPr>
            <a:r>
              <a:rPr lang="en-GB" sz="2600" b="1" cap="none" dirty="0">
                <a:latin typeface="Times New Roman" panose="02020603050405020304" pitchFamily="18" charset="0"/>
                <a:cs typeface="Times New Roman" panose="02020603050405020304" pitchFamily="18" charset="0"/>
              </a:rPr>
              <a:t>CORE FUNCTIONS</a:t>
            </a:r>
            <a:r>
              <a:rPr lang="en-GB" sz="2600" cap="none" dirty="0">
                <a:latin typeface="Times New Roman" panose="02020603050405020304" pitchFamily="18" charset="0"/>
                <a:cs typeface="Times New Roman" panose="02020603050405020304" pitchFamily="18" charset="0"/>
              </a:rPr>
              <a:t>:</a:t>
            </a:r>
          </a:p>
          <a:p>
            <a:pPr lvl="0" algn="just"/>
            <a:r>
              <a:rPr lang="en-US" sz="2800" cap="none" dirty="0">
                <a:latin typeface="Times New Roman" panose="02020603050405020304" pitchFamily="18" charset="0"/>
                <a:cs typeface="Times New Roman" panose="02020603050405020304" pitchFamily="18" charset="0"/>
              </a:rPr>
              <a:t>Formulate/review the HRM related policies, guidelines, standards and </a:t>
            </a:r>
            <a:r>
              <a:rPr lang="en-US" sz="2800" cap="none" dirty="0" err="1">
                <a:latin typeface="Times New Roman" panose="02020603050405020304" pitchFamily="18" charset="0"/>
                <a:cs typeface="Times New Roman" panose="02020603050405020304" pitchFamily="18" charset="0"/>
              </a:rPr>
              <a:t>programmes</a:t>
            </a:r>
            <a:r>
              <a:rPr lang="en-US" sz="2800" cap="none" dirty="0">
                <a:latin typeface="Times New Roman" panose="02020603050405020304" pitchFamily="18" charset="0"/>
                <a:cs typeface="Times New Roman" panose="02020603050405020304" pitchFamily="18" charset="0"/>
              </a:rPr>
              <a:t> for the service and facilitate their implementation.</a:t>
            </a:r>
          </a:p>
          <a:p>
            <a:pPr lvl="0" algn="just"/>
            <a:r>
              <a:rPr lang="en-US" sz="2800" cap="none" dirty="0">
                <a:latin typeface="Times New Roman" panose="02020603050405020304" pitchFamily="18" charset="0"/>
                <a:cs typeface="Times New Roman" panose="02020603050405020304" pitchFamily="18" charset="0"/>
              </a:rPr>
              <a:t>Monitor and coordinate all human resource management related </a:t>
            </a:r>
            <a:r>
              <a:rPr lang="en-US" sz="2800" cap="none" dirty="0" err="1">
                <a:latin typeface="Times New Roman" panose="02020603050405020304" pitchFamily="18" charset="0"/>
                <a:cs typeface="Times New Roman" panose="02020603050405020304" pitchFamily="18" charset="0"/>
              </a:rPr>
              <a:t>programmes</a:t>
            </a:r>
            <a:r>
              <a:rPr lang="en-US" sz="2800" cap="none" dirty="0">
                <a:latin typeface="Times New Roman" panose="02020603050405020304" pitchFamily="18" charset="0"/>
                <a:cs typeface="Times New Roman" panose="02020603050405020304" pitchFamily="18" charset="0"/>
              </a:rPr>
              <a:t> in ministries and departments to ensure uniformity in the application of rules and adherence to standards.</a:t>
            </a:r>
          </a:p>
          <a:p>
            <a:pPr lvl="0" algn="just"/>
            <a:r>
              <a:rPr lang="en-US" sz="2800" cap="none" dirty="0">
                <a:latin typeface="Times New Roman" panose="02020603050405020304" pitchFamily="18" charset="0"/>
                <a:cs typeface="Times New Roman" panose="02020603050405020304" pitchFamily="18" charset="0"/>
              </a:rPr>
              <a:t>Develop and ensure the implementation of a robust performance management system for the civil service. </a:t>
            </a:r>
          </a:p>
          <a:p>
            <a:pPr marL="0" indent="0">
              <a:buNone/>
            </a:pPr>
            <a:endParaRPr lang="en-US" sz="2800" cap="none"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t>22</a:t>
            </a:fld>
            <a:endParaRPr lang="en-US" dirty="0"/>
          </a:p>
        </p:txBody>
      </p:sp>
    </p:spTree>
    <p:extLst>
      <p:ext uri="{BB962C8B-B14F-4D97-AF65-F5344CB8AC3E}">
        <p14:creationId xmlns:p14="http://schemas.microsoft.com/office/powerpoint/2010/main" val="34703576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0473"/>
            <a:ext cx="10396882" cy="782053"/>
          </a:xfrm>
        </p:spPr>
        <p:txBody>
          <a:bodyPr>
            <a:normAutofit/>
          </a:bodyPr>
          <a:lstStyle/>
          <a:p>
            <a:r>
              <a:rPr lang="en-GB" sz="2800" b="1" dirty="0">
                <a:latin typeface="Times New Roman" panose="02020603050405020304" pitchFamily="18" charset="0"/>
                <a:cs typeface="Times New Roman" panose="02020603050405020304" pitchFamily="18" charset="0"/>
              </a:rPr>
              <a:t>office of the head of civil service</a:t>
            </a:r>
            <a:endParaRPr lang="en-US" sz="2800" dirty="0"/>
          </a:p>
        </p:txBody>
      </p:sp>
      <p:sp>
        <p:nvSpPr>
          <p:cNvPr id="3" name="Content Placeholder 2"/>
          <p:cNvSpPr>
            <a:spLocks noGrp="1"/>
          </p:cNvSpPr>
          <p:nvPr>
            <p:ph sz="quarter" idx="13"/>
          </p:nvPr>
        </p:nvSpPr>
        <p:spPr>
          <a:xfrm>
            <a:off x="685800" y="962526"/>
            <a:ext cx="10394707" cy="4860757"/>
          </a:xfrm>
        </p:spPr>
        <p:txBody>
          <a:bodyPr anchor="t">
            <a:normAutofit/>
          </a:bodyPr>
          <a:lstStyle/>
          <a:p>
            <a:pPr marL="0" indent="0">
              <a:buNone/>
            </a:pPr>
            <a:r>
              <a:rPr lang="en-GB" sz="2600" b="1" cap="none" dirty="0">
                <a:latin typeface="Times New Roman" panose="02020603050405020304" pitchFamily="18" charset="0"/>
                <a:cs typeface="Times New Roman" panose="02020603050405020304" pitchFamily="18" charset="0"/>
              </a:rPr>
              <a:t>CORE FUNCTIONS CON’T</a:t>
            </a:r>
            <a:r>
              <a:rPr lang="en-GB" sz="2600" cap="none" dirty="0">
                <a:latin typeface="Times New Roman" panose="02020603050405020304" pitchFamily="18" charset="0"/>
                <a:cs typeface="Times New Roman" panose="02020603050405020304" pitchFamily="18" charset="0"/>
              </a:rPr>
              <a:t>:</a:t>
            </a:r>
          </a:p>
          <a:p>
            <a:pPr lvl="0" algn="just"/>
            <a:r>
              <a:rPr lang="en-US" sz="2800" cap="none" dirty="0">
                <a:latin typeface="Times New Roman" panose="02020603050405020304" pitchFamily="18" charset="0"/>
                <a:cs typeface="Times New Roman" panose="02020603050405020304" pitchFamily="18" charset="0"/>
              </a:rPr>
              <a:t>Develop and facilitate the conduct of systematic, competency based training for the acquisition of skills consistent with the needs of the Service.</a:t>
            </a:r>
          </a:p>
          <a:p>
            <a:pPr lvl="0" algn="just"/>
            <a:r>
              <a:rPr lang="en-US" sz="2800" cap="none" dirty="0">
                <a:latin typeface="Times New Roman" panose="02020603050405020304" pitchFamily="18" charset="0"/>
                <a:cs typeface="Times New Roman" panose="02020603050405020304" pitchFamily="18" charset="0"/>
              </a:rPr>
              <a:t>Exercise oversight responsibility for the management of Civil Service Training Institutions.</a:t>
            </a:r>
          </a:p>
          <a:p>
            <a:pPr lvl="0" algn="just"/>
            <a:r>
              <a:rPr lang="en-US" sz="2800" cap="none" dirty="0">
                <a:latin typeface="Times New Roman" panose="02020603050405020304" pitchFamily="18" charset="0"/>
                <a:cs typeface="Times New Roman" panose="02020603050405020304" pitchFamily="18" charset="0"/>
              </a:rPr>
              <a:t>Develop record management policies and standards for records keeping in public institutions.</a:t>
            </a:r>
          </a:p>
          <a:p>
            <a:pPr marL="0" indent="0">
              <a:buNone/>
            </a:pPr>
            <a:endParaRPr lang="en-US" sz="2800" cap="none"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t>23</a:t>
            </a:fld>
            <a:endParaRPr lang="en-US" dirty="0"/>
          </a:p>
        </p:txBody>
      </p:sp>
    </p:spTree>
    <p:extLst>
      <p:ext uri="{BB962C8B-B14F-4D97-AF65-F5344CB8AC3E}">
        <p14:creationId xmlns:p14="http://schemas.microsoft.com/office/powerpoint/2010/main" val="38510648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0473"/>
            <a:ext cx="10396882" cy="782053"/>
          </a:xfrm>
        </p:spPr>
        <p:txBody>
          <a:bodyPr>
            <a:normAutofit/>
          </a:bodyPr>
          <a:lstStyle/>
          <a:p>
            <a:r>
              <a:rPr lang="en-GB" sz="2800" b="1" dirty="0">
                <a:latin typeface="Times New Roman" panose="02020603050405020304" pitchFamily="18" charset="0"/>
                <a:cs typeface="Times New Roman" panose="02020603050405020304" pitchFamily="18" charset="0"/>
              </a:rPr>
              <a:t>office of the head of civil service</a:t>
            </a:r>
            <a:endParaRPr lang="en-US" sz="2800" dirty="0"/>
          </a:p>
        </p:txBody>
      </p:sp>
      <p:sp>
        <p:nvSpPr>
          <p:cNvPr id="3" name="Content Placeholder 2"/>
          <p:cNvSpPr>
            <a:spLocks noGrp="1"/>
          </p:cNvSpPr>
          <p:nvPr>
            <p:ph sz="quarter" idx="13"/>
          </p:nvPr>
        </p:nvSpPr>
        <p:spPr>
          <a:xfrm>
            <a:off x="685800" y="962526"/>
            <a:ext cx="10394707" cy="4860757"/>
          </a:xfrm>
        </p:spPr>
        <p:txBody>
          <a:bodyPr anchor="t">
            <a:normAutofit/>
          </a:bodyPr>
          <a:lstStyle/>
          <a:p>
            <a:pPr marL="0" indent="0">
              <a:buNone/>
            </a:pPr>
            <a:r>
              <a:rPr lang="en-GB" sz="2600" b="1" cap="none" dirty="0">
                <a:latin typeface="Times New Roman" panose="02020603050405020304" pitchFamily="18" charset="0"/>
                <a:cs typeface="Times New Roman" panose="02020603050405020304" pitchFamily="18" charset="0"/>
              </a:rPr>
              <a:t>CORE FUNCTIONS CON’T</a:t>
            </a:r>
            <a:r>
              <a:rPr lang="en-GB" sz="2600" cap="none" dirty="0">
                <a:latin typeface="Times New Roman" panose="02020603050405020304" pitchFamily="18" charset="0"/>
                <a:cs typeface="Times New Roman" panose="02020603050405020304" pitchFamily="18" charset="0"/>
              </a:rPr>
              <a:t>:</a:t>
            </a:r>
          </a:p>
          <a:p>
            <a:r>
              <a:rPr lang="en-US" sz="2800" cap="none" dirty="0">
                <a:latin typeface="Times New Roman" panose="02020603050405020304" pitchFamily="18" charset="0"/>
                <a:cs typeface="Times New Roman" panose="02020603050405020304" pitchFamily="18" charset="0"/>
              </a:rPr>
              <a:t>Monitor and restructure the record management system and train staff in line with international best practices.</a:t>
            </a:r>
          </a:p>
          <a:p>
            <a:r>
              <a:rPr lang="en-US" sz="2800" cap="none" dirty="0">
                <a:latin typeface="Times New Roman" panose="02020603050405020304" pitchFamily="18" charset="0"/>
                <a:cs typeface="Times New Roman" panose="02020603050405020304" pitchFamily="18" charset="0"/>
              </a:rPr>
              <a:t>Provide requisite environment for the storage, retrieval and use of archival materials.</a:t>
            </a:r>
          </a:p>
          <a:p>
            <a:r>
              <a:rPr lang="en-US" sz="2800" cap="none" dirty="0">
                <a:latin typeface="Times New Roman" panose="02020603050405020304" pitchFamily="18" charset="0"/>
                <a:cs typeface="Times New Roman" panose="02020603050405020304" pitchFamily="18" charset="0"/>
              </a:rPr>
              <a:t>Design and </a:t>
            </a:r>
            <a:r>
              <a:rPr lang="en-US" sz="2800" cap="none" dirty="0" smtClean="0">
                <a:latin typeface="Times New Roman" panose="02020603050405020304" pitchFamily="18" charset="0"/>
                <a:cs typeface="Times New Roman" panose="02020603050405020304" pitchFamily="18" charset="0"/>
              </a:rPr>
              <a:t>institutionalize </a:t>
            </a:r>
            <a:r>
              <a:rPr lang="en-US" sz="2800" cap="none" dirty="0">
                <a:latin typeface="Times New Roman" panose="02020603050405020304" pitchFamily="18" charset="0"/>
                <a:cs typeface="Times New Roman" panose="02020603050405020304" pitchFamily="18" charset="0"/>
              </a:rPr>
              <a:t>structures and systems to facilitate effective and efficient delivery of public procurement and </a:t>
            </a:r>
            <a:r>
              <a:rPr lang="en-US" sz="2800" cap="none" dirty="0" smtClean="0">
                <a:latin typeface="Times New Roman" panose="02020603050405020304" pitchFamily="18" charset="0"/>
                <a:cs typeface="Times New Roman" panose="02020603050405020304" pitchFamily="18" charset="0"/>
              </a:rPr>
              <a:t>Supply Chain </a:t>
            </a:r>
            <a:r>
              <a:rPr lang="en-US" sz="2800" cap="none" dirty="0">
                <a:latin typeface="Times New Roman" panose="02020603050405020304" pitchFamily="18" charset="0"/>
                <a:cs typeface="Times New Roman" panose="02020603050405020304" pitchFamily="18" charset="0"/>
              </a:rPr>
              <a:t>management processes in the Civil Service.</a:t>
            </a:r>
          </a:p>
          <a:p>
            <a:endParaRPr lang="en-US" sz="2800" cap="none"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t>24</a:t>
            </a:fld>
            <a:endParaRPr lang="en-US" dirty="0"/>
          </a:p>
        </p:txBody>
      </p:sp>
    </p:spTree>
    <p:extLst>
      <p:ext uri="{BB962C8B-B14F-4D97-AF65-F5344CB8AC3E}">
        <p14:creationId xmlns:p14="http://schemas.microsoft.com/office/powerpoint/2010/main" val="15104868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0473"/>
            <a:ext cx="10396882" cy="782053"/>
          </a:xfrm>
        </p:spPr>
        <p:txBody>
          <a:bodyPr>
            <a:normAutofit/>
          </a:bodyPr>
          <a:lstStyle/>
          <a:p>
            <a:r>
              <a:rPr lang="en-GB" sz="2800" b="1" dirty="0">
                <a:latin typeface="Times New Roman" panose="02020603050405020304" pitchFamily="18" charset="0"/>
                <a:cs typeface="Times New Roman" panose="02020603050405020304" pitchFamily="18" charset="0"/>
              </a:rPr>
              <a:t>office of the head of civil service</a:t>
            </a:r>
            <a:endParaRPr lang="en-US" sz="2800" dirty="0"/>
          </a:p>
        </p:txBody>
      </p:sp>
      <p:sp>
        <p:nvSpPr>
          <p:cNvPr id="3" name="Content Placeholder 2"/>
          <p:cNvSpPr>
            <a:spLocks noGrp="1"/>
          </p:cNvSpPr>
          <p:nvPr>
            <p:ph sz="quarter" idx="13"/>
          </p:nvPr>
        </p:nvSpPr>
        <p:spPr>
          <a:xfrm>
            <a:off x="685800" y="962526"/>
            <a:ext cx="10394707" cy="4860757"/>
          </a:xfrm>
        </p:spPr>
        <p:txBody>
          <a:bodyPr anchor="t">
            <a:normAutofit/>
          </a:bodyPr>
          <a:lstStyle/>
          <a:p>
            <a:pPr marL="0" indent="0">
              <a:buNone/>
            </a:pPr>
            <a:r>
              <a:rPr lang="en-GB" sz="2600" b="1" cap="none" dirty="0">
                <a:latin typeface="Times New Roman" panose="02020603050405020304" pitchFamily="18" charset="0"/>
                <a:cs typeface="Times New Roman" panose="02020603050405020304" pitchFamily="18" charset="0"/>
              </a:rPr>
              <a:t>CORE FUNCTIONS CON’T</a:t>
            </a:r>
            <a:r>
              <a:rPr lang="en-GB" sz="2600" cap="none" dirty="0">
                <a:latin typeface="Times New Roman" panose="02020603050405020304" pitchFamily="18" charset="0"/>
                <a:cs typeface="Times New Roman" panose="02020603050405020304" pitchFamily="18" charset="0"/>
              </a:rPr>
              <a:t>:</a:t>
            </a:r>
          </a:p>
          <a:p>
            <a:r>
              <a:rPr lang="en-US" sz="2800" cap="none" dirty="0">
                <a:latin typeface="Times New Roman" panose="02020603050405020304" pitchFamily="18" charset="0"/>
                <a:cs typeface="Times New Roman" panose="02020603050405020304" pitchFamily="18" charset="0"/>
              </a:rPr>
              <a:t>Develop/review standard operating procedures to guide procurement and supply chain managers</a:t>
            </a:r>
            <a:r>
              <a:rPr lang="en-US" sz="2800" cap="none" dirty="0" smtClean="0">
                <a:latin typeface="Times New Roman" panose="02020603050405020304" pitchFamily="18" charset="0"/>
                <a:cs typeface="Times New Roman" panose="02020603050405020304" pitchFamily="18" charset="0"/>
              </a:rPr>
              <a:t>.</a:t>
            </a:r>
            <a:endParaRPr lang="en-US" sz="2800" cap="none"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t>25</a:t>
            </a:fld>
            <a:endParaRPr lang="en-US" dirty="0"/>
          </a:p>
        </p:txBody>
      </p:sp>
    </p:spTree>
    <p:extLst>
      <p:ext uri="{BB962C8B-B14F-4D97-AF65-F5344CB8AC3E}">
        <p14:creationId xmlns:p14="http://schemas.microsoft.com/office/powerpoint/2010/main" val="7077805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noChangeAspect="1"/>
          </p:cNvGrpSpPr>
          <p:nvPr/>
        </p:nvGrpSpPr>
        <p:grpSpPr bwMode="auto">
          <a:xfrm>
            <a:off x="587750" y="-182881"/>
            <a:ext cx="11204581" cy="6635931"/>
            <a:chOff x="145" y="183"/>
            <a:chExt cx="7058" cy="3538"/>
          </a:xfrm>
        </p:grpSpPr>
        <p:sp>
          <p:nvSpPr>
            <p:cNvPr id="41" name="Line 42"/>
            <p:cNvSpPr>
              <a:spLocks noChangeShapeType="1"/>
            </p:cNvSpPr>
            <p:nvPr/>
          </p:nvSpPr>
          <p:spPr bwMode="auto">
            <a:xfrm flipH="1">
              <a:off x="6610" y="1880"/>
              <a:ext cx="9" cy="108"/>
            </a:xfrm>
            <a:prstGeom prst="line">
              <a:avLst/>
            </a:prstGeom>
            <a:noFill/>
            <a:ln w="28575" cap="flat">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3"/>
            <p:cNvSpPr>
              <a:spLocks noChangeAspect="1" noChangeArrowheads="1" noTextEdit="1"/>
            </p:cNvSpPr>
            <p:nvPr/>
          </p:nvSpPr>
          <p:spPr bwMode="auto">
            <a:xfrm>
              <a:off x="145" y="183"/>
              <a:ext cx="7058" cy="3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b="1" dirty="0"/>
            </a:p>
          </p:txBody>
        </p:sp>
        <p:sp>
          <p:nvSpPr>
            <p:cNvPr id="4" name="Rectangle 3"/>
            <p:cNvSpPr>
              <a:spLocks noChangeArrowheads="1"/>
            </p:cNvSpPr>
            <p:nvPr/>
          </p:nvSpPr>
          <p:spPr bwMode="auto">
            <a:xfrm>
              <a:off x="3790" y="289"/>
              <a:ext cx="99" cy="1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Book Antiqua" panose="0204060205030503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Rectangle 4"/>
            <p:cNvSpPr>
              <a:spLocks noChangeArrowheads="1"/>
            </p:cNvSpPr>
            <p:nvPr/>
          </p:nvSpPr>
          <p:spPr bwMode="auto">
            <a:xfrm>
              <a:off x="3625" y="449"/>
              <a:ext cx="110" cy="1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Book Antiqua" panose="02040602050305030304" pitchFamily="18"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Rectangle 5"/>
            <p:cNvSpPr>
              <a:spLocks noChangeArrowheads="1"/>
            </p:cNvSpPr>
            <p:nvPr/>
          </p:nvSpPr>
          <p:spPr bwMode="auto">
            <a:xfrm>
              <a:off x="3668" y="449"/>
              <a:ext cx="99" cy="1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Book Antiqua" panose="0204060205030503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Rectangle 6"/>
            <p:cNvSpPr>
              <a:spLocks noChangeArrowheads="1"/>
            </p:cNvSpPr>
            <p:nvPr/>
          </p:nvSpPr>
          <p:spPr bwMode="auto">
            <a:xfrm>
              <a:off x="3955" y="449"/>
              <a:ext cx="99" cy="1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Book Antiqua" panose="0204060205030503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Rectangle 7"/>
            <p:cNvSpPr>
              <a:spLocks noChangeArrowheads="1"/>
            </p:cNvSpPr>
            <p:nvPr/>
          </p:nvSpPr>
          <p:spPr bwMode="auto">
            <a:xfrm>
              <a:off x="3625" y="543"/>
              <a:ext cx="330"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Rectangle 8"/>
            <p:cNvSpPr>
              <a:spLocks noChangeArrowheads="1"/>
            </p:cNvSpPr>
            <p:nvPr/>
          </p:nvSpPr>
          <p:spPr bwMode="auto">
            <a:xfrm>
              <a:off x="3790" y="610"/>
              <a:ext cx="99" cy="1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Book Antiqua" panose="0204060205030503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9"/>
            <p:cNvSpPr>
              <a:spLocks noChangeArrowheads="1"/>
            </p:cNvSpPr>
            <p:nvPr/>
          </p:nvSpPr>
          <p:spPr bwMode="auto">
            <a:xfrm>
              <a:off x="3790" y="770"/>
              <a:ext cx="99" cy="1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Book Antiqua" panose="0204060205030503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Rectangle 10"/>
            <p:cNvSpPr>
              <a:spLocks noChangeArrowheads="1"/>
            </p:cNvSpPr>
            <p:nvPr/>
          </p:nvSpPr>
          <p:spPr bwMode="auto">
            <a:xfrm>
              <a:off x="3790" y="931"/>
              <a:ext cx="99" cy="1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rgbClr val="000000"/>
                  </a:solidFill>
                  <a:effectLst/>
                  <a:latin typeface="Book Antiqua" panose="0204060205030503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Rectangle 11"/>
            <p:cNvSpPr>
              <a:spLocks noChangeArrowheads="1"/>
            </p:cNvSpPr>
            <p:nvPr/>
          </p:nvSpPr>
          <p:spPr bwMode="auto">
            <a:xfrm>
              <a:off x="3790" y="1092"/>
              <a:ext cx="99" cy="1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Book Antiqua" panose="0204060205030503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Rectangle 12"/>
            <p:cNvSpPr>
              <a:spLocks noChangeArrowheads="1"/>
            </p:cNvSpPr>
            <p:nvPr/>
          </p:nvSpPr>
          <p:spPr bwMode="auto">
            <a:xfrm>
              <a:off x="3790" y="1252"/>
              <a:ext cx="99" cy="1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Book Antiqua" panose="0204060205030503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Rectangle 13"/>
            <p:cNvSpPr>
              <a:spLocks noChangeArrowheads="1"/>
            </p:cNvSpPr>
            <p:nvPr/>
          </p:nvSpPr>
          <p:spPr bwMode="auto">
            <a:xfrm>
              <a:off x="3790" y="1413"/>
              <a:ext cx="99" cy="1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Book Antiqua" panose="0204060205030503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Rectangle 14"/>
            <p:cNvSpPr>
              <a:spLocks noChangeArrowheads="1"/>
            </p:cNvSpPr>
            <p:nvPr/>
          </p:nvSpPr>
          <p:spPr bwMode="auto">
            <a:xfrm>
              <a:off x="3790" y="1573"/>
              <a:ext cx="99" cy="1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Book Antiqua" panose="0204060205030503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Rectangle 15"/>
            <p:cNvSpPr>
              <a:spLocks noChangeArrowheads="1"/>
            </p:cNvSpPr>
            <p:nvPr/>
          </p:nvSpPr>
          <p:spPr bwMode="auto">
            <a:xfrm>
              <a:off x="3822" y="1573"/>
              <a:ext cx="99" cy="1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Book Antiqua" panose="0204060205030503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Rectangle 16"/>
            <p:cNvSpPr>
              <a:spLocks noChangeArrowheads="1"/>
            </p:cNvSpPr>
            <p:nvPr/>
          </p:nvSpPr>
          <p:spPr bwMode="auto">
            <a:xfrm>
              <a:off x="3790" y="1734"/>
              <a:ext cx="99" cy="1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Book Antiqua" panose="0204060205030503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Rectangle 17"/>
            <p:cNvSpPr>
              <a:spLocks noChangeArrowheads="1"/>
            </p:cNvSpPr>
            <p:nvPr/>
          </p:nvSpPr>
          <p:spPr bwMode="auto">
            <a:xfrm>
              <a:off x="3790" y="1894"/>
              <a:ext cx="99" cy="1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Book Antiqua" panose="0204060205030503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Rectangle 18"/>
            <p:cNvSpPr>
              <a:spLocks noChangeArrowheads="1"/>
            </p:cNvSpPr>
            <p:nvPr/>
          </p:nvSpPr>
          <p:spPr bwMode="auto">
            <a:xfrm>
              <a:off x="3790" y="2055"/>
              <a:ext cx="99" cy="1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Book Antiqua" panose="0204060205030503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Rectangle 19"/>
            <p:cNvSpPr>
              <a:spLocks noChangeArrowheads="1"/>
            </p:cNvSpPr>
            <p:nvPr/>
          </p:nvSpPr>
          <p:spPr bwMode="auto">
            <a:xfrm>
              <a:off x="3790" y="2215"/>
              <a:ext cx="99" cy="1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Book Antiqua" panose="0204060205030503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Rectangle 20"/>
            <p:cNvSpPr>
              <a:spLocks noChangeArrowheads="1"/>
            </p:cNvSpPr>
            <p:nvPr/>
          </p:nvSpPr>
          <p:spPr bwMode="auto">
            <a:xfrm>
              <a:off x="3790" y="2376"/>
              <a:ext cx="99" cy="1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Book Antiqua" panose="0204060205030503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Rectangle 21"/>
            <p:cNvSpPr>
              <a:spLocks noChangeArrowheads="1"/>
            </p:cNvSpPr>
            <p:nvPr/>
          </p:nvSpPr>
          <p:spPr bwMode="auto">
            <a:xfrm>
              <a:off x="3790" y="2536"/>
              <a:ext cx="99" cy="1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Book Antiqua" panose="0204060205030503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Rectangle 22"/>
            <p:cNvSpPr>
              <a:spLocks noChangeArrowheads="1"/>
            </p:cNvSpPr>
            <p:nvPr/>
          </p:nvSpPr>
          <p:spPr bwMode="auto">
            <a:xfrm>
              <a:off x="3790" y="2697"/>
              <a:ext cx="99" cy="1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Book Antiqua" panose="0204060205030503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Rectangle 23"/>
            <p:cNvSpPr>
              <a:spLocks noChangeArrowheads="1"/>
            </p:cNvSpPr>
            <p:nvPr/>
          </p:nvSpPr>
          <p:spPr bwMode="auto">
            <a:xfrm>
              <a:off x="3790" y="2857"/>
              <a:ext cx="99" cy="1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Book Antiqua" panose="0204060205030503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Rectangle 24"/>
            <p:cNvSpPr>
              <a:spLocks noChangeArrowheads="1"/>
            </p:cNvSpPr>
            <p:nvPr/>
          </p:nvSpPr>
          <p:spPr bwMode="auto">
            <a:xfrm>
              <a:off x="3790" y="3018"/>
              <a:ext cx="99" cy="1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Book Antiqua" panose="0204060205030503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Rectangle 25"/>
            <p:cNvSpPr>
              <a:spLocks noChangeArrowheads="1"/>
            </p:cNvSpPr>
            <p:nvPr/>
          </p:nvSpPr>
          <p:spPr bwMode="auto">
            <a:xfrm>
              <a:off x="3790" y="3178"/>
              <a:ext cx="99" cy="1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Book Antiqua" panose="0204060205030503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Rectangle 26"/>
            <p:cNvSpPr>
              <a:spLocks noChangeArrowheads="1"/>
            </p:cNvSpPr>
            <p:nvPr/>
          </p:nvSpPr>
          <p:spPr bwMode="auto">
            <a:xfrm>
              <a:off x="3790" y="3339"/>
              <a:ext cx="99" cy="1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Book Antiqua" panose="0204060205030503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Line 29"/>
            <p:cNvSpPr>
              <a:spLocks noChangeShapeType="1"/>
            </p:cNvSpPr>
            <p:nvPr/>
          </p:nvSpPr>
          <p:spPr bwMode="auto">
            <a:xfrm>
              <a:off x="2082" y="2263"/>
              <a:ext cx="0" cy="114"/>
            </a:xfrm>
            <a:prstGeom prst="line">
              <a:avLst/>
            </a:prstGeom>
            <a:noFill/>
            <a:ln w="28575" cap="flat">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 name="Line 30"/>
            <p:cNvSpPr>
              <a:spLocks noChangeShapeType="1"/>
            </p:cNvSpPr>
            <p:nvPr/>
          </p:nvSpPr>
          <p:spPr bwMode="auto">
            <a:xfrm>
              <a:off x="3459" y="2352"/>
              <a:ext cx="0" cy="115"/>
            </a:xfrm>
            <a:prstGeom prst="line">
              <a:avLst/>
            </a:prstGeom>
            <a:noFill/>
            <a:ln w="28575" cap="flat">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 name="Line 31"/>
            <p:cNvSpPr>
              <a:spLocks noChangeShapeType="1"/>
            </p:cNvSpPr>
            <p:nvPr/>
          </p:nvSpPr>
          <p:spPr bwMode="auto">
            <a:xfrm>
              <a:off x="2298" y="3641"/>
              <a:ext cx="165" cy="0"/>
            </a:xfrm>
            <a:prstGeom prst="line">
              <a:avLst/>
            </a:prstGeom>
            <a:noFill/>
            <a:ln w="11113" cap="flat">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 name="Line 32"/>
            <p:cNvSpPr>
              <a:spLocks noChangeShapeType="1"/>
            </p:cNvSpPr>
            <p:nvPr/>
          </p:nvSpPr>
          <p:spPr bwMode="auto">
            <a:xfrm>
              <a:off x="4946" y="2428"/>
              <a:ext cx="0" cy="111"/>
            </a:xfrm>
            <a:prstGeom prst="line">
              <a:avLst/>
            </a:prstGeom>
            <a:noFill/>
            <a:ln w="28575" cap="flat">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 name="Line 33"/>
            <p:cNvSpPr>
              <a:spLocks noChangeShapeType="1"/>
            </p:cNvSpPr>
            <p:nvPr/>
          </p:nvSpPr>
          <p:spPr bwMode="auto">
            <a:xfrm flipH="1">
              <a:off x="4368" y="2533"/>
              <a:ext cx="578" cy="3"/>
            </a:xfrm>
            <a:prstGeom prst="line">
              <a:avLst/>
            </a:prstGeom>
            <a:noFill/>
            <a:ln w="28575" cap="flat">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 name="Line 34"/>
            <p:cNvSpPr>
              <a:spLocks noChangeShapeType="1"/>
            </p:cNvSpPr>
            <p:nvPr/>
          </p:nvSpPr>
          <p:spPr bwMode="auto">
            <a:xfrm>
              <a:off x="6433" y="2523"/>
              <a:ext cx="0" cy="57"/>
            </a:xfrm>
            <a:prstGeom prst="line">
              <a:avLst/>
            </a:prstGeom>
            <a:noFill/>
            <a:ln w="28575" cap="flat">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 name="Line 35"/>
            <p:cNvSpPr>
              <a:spLocks noChangeShapeType="1"/>
            </p:cNvSpPr>
            <p:nvPr/>
          </p:nvSpPr>
          <p:spPr bwMode="auto">
            <a:xfrm flipH="1">
              <a:off x="5772" y="2581"/>
              <a:ext cx="661" cy="0"/>
            </a:xfrm>
            <a:prstGeom prst="line">
              <a:avLst/>
            </a:prstGeom>
            <a:noFill/>
            <a:ln w="28575" cap="flat">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 name="Line 36"/>
            <p:cNvSpPr>
              <a:spLocks noChangeShapeType="1"/>
            </p:cNvSpPr>
            <p:nvPr/>
          </p:nvSpPr>
          <p:spPr bwMode="auto">
            <a:xfrm>
              <a:off x="5107" y="3527"/>
              <a:ext cx="248" cy="0"/>
            </a:xfrm>
            <a:prstGeom prst="line">
              <a:avLst/>
            </a:prstGeom>
            <a:noFill/>
            <a:ln w="11113" cap="flat">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 name="Line 37"/>
            <p:cNvSpPr>
              <a:spLocks noChangeShapeType="1"/>
            </p:cNvSpPr>
            <p:nvPr/>
          </p:nvSpPr>
          <p:spPr bwMode="auto">
            <a:xfrm flipH="1">
              <a:off x="2055" y="817"/>
              <a:ext cx="578" cy="0"/>
            </a:xfrm>
            <a:prstGeom prst="line">
              <a:avLst/>
            </a:prstGeom>
            <a:noFill/>
            <a:ln w="28575" cap="flat">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 name="Line 38"/>
            <p:cNvSpPr>
              <a:spLocks noChangeShapeType="1"/>
            </p:cNvSpPr>
            <p:nvPr/>
          </p:nvSpPr>
          <p:spPr bwMode="auto">
            <a:xfrm>
              <a:off x="2385" y="1159"/>
              <a:ext cx="248" cy="0"/>
            </a:xfrm>
            <a:prstGeom prst="line">
              <a:avLst/>
            </a:prstGeom>
            <a:noFill/>
            <a:ln w="28575" cap="flat">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 name="Line 39"/>
            <p:cNvSpPr>
              <a:spLocks noChangeShapeType="1"/>
            </p:cNvSpPr>
            <p:nvPr/>
          </p:nvSpPr>
          <p:spPr bwMode="auto">
            <a:xfrm flipH="1">
              <a:off x="2385" y="1558"/>
              <a:ext cx="248" cy="0"/>
            </a:xfrm>
            <a:prstGeom prst="line">
              <a:avLst/>
            </a:prstGeom>
            <a:noFill/>
            <a:ln w="28575" cap="flat">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 name="Line 40"/>
            <p:cNvSpPr>
              <a:spLocks noChangeShapeType="1"/>
            </p:cNvSpPr>
            <p:nvPr/>
          </p:nvSpPr>
          <p:spPr bwMode="auto">
            <a:xfrm>
              <a:off x="4202" y="812"/>
              <a:ext cx="821" cy="0"/>
            </a:xfrm>
            <a:prstGeom prst="line">
              <a:avLst/>
            </a:prstGeom>
            <a:noFill/>
            <a:ln w="28575" cap="flat">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 name="Line 41"/>
            <p:cNvSpPr>
              <a:spLocks noChangeShapeType="1"/>
            </p:cNvSpPr>
            <p:nvPr/>
          </p:nvSpPr>
          <p:spPr bwMode="auto">
            <a:xfrm>
              <a:off x="478" y="1880"/>
              <a:ext cx="8" cy="159"/>
            </a:xfrm>
            <a:prstGeom prst="line">
              <a:avLst/>
            </a:prstGeom>
            <a:noFill/>
            <a:ln w="28575" cap="flat">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 name="Line 43"/>
            <p:cNvSpPr>
              <a:spLocks noChangeShapeType="1"/>
            </p:cNvSpPr>
            <p:nvPr/>
          </p:nvSpPr>
          <p:spPr bwMode="auto">
            <a:xfrm>
              <a:off x="3376" y="1953"/>
              <a:ext cx="0" cy="114"/>
            </a:xfrm>
            <a:prstGeom prst="line">
              <a:avLst/>
            </a:prstGeom>
            <a:noFill/>
            <a:ln w="28575" cap="flat">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 name="Line 44"/>
            <p:cNvSpPr>
              <a:spLocks noChangeShapeType="1"/>
            </p:cNvSpPr>
            <p:nvPr/>
          </p:nvSpPr>
          <p:spPr bwMode="auto">
            <a:xfrm>
              <a:off x="4932" y="1859"/>
              <a:ext cx="0" cy="171"/>
            </a:xfrm>
            <a:prstGeom prst="line">
              <a:avLst/>
            </a:prstGeom>
            <a:noFill/>
            <a:ln w="28575" cap="flat">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 name="Line 45"/>
            <p:cNvSpPr>
              <a:spLocks noChangeShapeType="1"/>
            </p:cNvSpPr>
            <p:nvPr/>
          </p:nvSpPr>
          <p:spPr bwMode="auto">
            <a:xfrm>
              <a:off x="2100" y="1888"/>
              <a:ext cx="0" cy="171"/>
            </a:xfrm>
            <a:prstGeom prst="line">
              <a:avLst/>
            </a:prstGeom>
            <a:noFill/>
            <a:ln w="28575" cap="flat">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 name="Line 46"/>
            <p:cNvSpPr>
              <a:spLocks noChangeShapeType="1"/>
            </p:cNvSpPr>
            <p:nvPr/>
          </p:nvSpPr>
          <p:spPr bwMode="auto">
            <a:xfrm>
              <a:off x="816" y="2471"/>
              <a:ext cx="0" cy="171"/>
            </a:xfrm>
            <a:prstGeom prst="line">
              <a:avLst/>
            </a:prstGeom>
            <a:noFill/>
            <a:ln w="28575" cap="flat">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 name="Line 47"/>
            <p:cNvSpPr>
              <a:spLocks noChangeShapeType="1"/>
            </p:cNvSpPr>
            <p:nvPr/>
          </p:nvSpPr>
          <p:spPr bwMode="auto">
            <a:xfrm flipH="1">
              <a:off x="320" y="2638"/>
              <a:ext cx="496" cy="0"/>
            </a:xfrm>
            <a:prstGeom prst="line">
              <a:avLst/>
            </a:prstGeom>
            <a:noFill/>
            <a:ln w="28575" cap="flat">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 name="Line 48"/>
            <p:cNvSpPr>
              <a:spLocks noChangeShapeType="1"/>
            </p:cNvSpPr>
            <p:nvPr/>
          </p:nvSpPr>
          <p:spPr bwMode="auto">
            <a:xfrm>
              <a:off x="320" y="2635"/>
              <a:ext cx="0" cy="742"/>
            </a:xfrm>
            <a:prstGeom prst="line">
              <a:avLst/>
            </a:prstGeom>
            <a:noFill/>
            <a:ln w="28575" cap="flat">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 name="Line 49"/>
            <p:cNvSpPr>
              <a:spLocks noChangeShapeType="1"/>
            </p:cNvSpPr>
            <p:nvPr/>
          </p:nvSpPr>
          <p:spPr bwMode="auto">
            <a:xfrm>
              <a:off x="320" y="2866"/>
              <a:ext cx="165" cy="0"/>
            </a:xfrm>
            <a:prstGeom prst="line">
              <a:avLst/>
            </a:prstGeom>
            <a:noFill/>
            <a:ln w="28575" cap="flat">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 name="Line 50"/>
            <p:cNvSpPr>
              <a:spLocks noChangeShapeType="1"/>
            </p:cNvSpPr>
            <p:nvPr/>
          </p:nvSpPr>
          <p:spPr bwMode="auto">
            <a:xfrm flipH="1">
              <a:off x="1477" y="2409"/>
              <a:ext cx="165" cy="0"/>
            </a:xfrm>
            <a:prstGeom prst="line">
              <a:avLst/>
            </a:prstGeom>
            <a:noFill/>
            <a:ln w="28575" cap="flat">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 name="Line 51"/>
            <p:cNvSpPr>
              <a:spLocks noChangeShapeType="1"/>
            </p:cNvSpPr>
            <p:nvPr/>
          </p:nvSpPr>
          <p:spPr bwMode="auto">
            <a:xfrm flipH="1" flipV="1">
              <a:off x="2970" y="2466"/>
              <a:ext cx="496" cy="3"/>
            </a:xfrm>
            <a:prstGeom prst="line">
              <a:avLst/>
            </a:prstGeom>
            <a:noFill/>
            <a:ln w="28575" cap="flat">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 name="Line 52"/>
            <p:cNvSpPr>
              <a:spLocks noChangeShapeType="1"/>
            </p:cNvSpPr>
            <p:nvPr/>
          </p:nvSpPr>
          <p:spPr bwMode="auto">
            <a:xfrm>
              <a:off x="2963" y="2809"/>
              <a:ext cx="166" cy="0"/>
            </a:xfrm>
            <a:prstGeom prst="line">
              <a:avLst/>
            </a:prstGeom>
            <a:noFill/>
            <a:ln w="28575" cap="flat">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 name="Line 53"/>
            <p:cNvSpPr>
              <a:spLocks noChangeShapeType="1"/>
            </p:cNvSpPr>
            <p:nvPr/>
          </p:nvSpPr>
          <p:spPr bwMode="auto">
            <a:xfrm>
              <a:off x="320" y="3379"/>
              <a:ext cx="248" cy="0"/>
            </a:xfrm>
            <a:prstGeom prst="line">
              <a:avLst/>
            </a:prstGeom>
            <a:noFill/>
            <a:ln w="28575" cap="flat">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 name="Line 54"/>
            <p:cNvSpPr>
              <a:spLocks noChangeShapeType="1"/>
            </p:cNvSpPr>
            <p:nvPr/>
          </p:nvSpPr>
          <p:spPr bwMode="auto">
            <a:xfrm>
              <a:off x="5772" y="2581"/>
              <a:ext cx="0" cy="955"/>
            </a:xfrm>
            <a:prstGeom prst="line">
              <a:avLst/>
            </a:prstGeom>
            <a:noFill/>
            <a:ln w="28575" cap="flat">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 name="Line 55"/>
            <p:cNvSpPr>
              <a:spLocks noChangeShapeType="1"/>
            </p:cNvSpPr>
            <p:nvPr/>
          </p:nvSpPr>
          <p:spPr bwMode="auto">
            <a:xfrm>
              <a:off x="5772" y="3235"/>
              <a:ext cx="248" cy="0"/>
            </a:xfrm>
            <a:prstGeom prst="line">
              <a:avLst/>
            </a:prstGeom>
            <a:noFill/>
            <a:ln w="28575" cap="flat">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 name="Line 56"/>
            <p:cNvSpPr>
              <a:spLocks noChangeShapeType="1"/>
            </p:cNvSpPr>
            <p:nvPr/>
          </p:nvSpPr>
          <p:spPr bwMode="auto">
            <a:xfrm>
              <a:off x="3376" y="930"/>
              <a:ext cx="0" cy="571"/>
            </a:xfrm>
            <a:prstGeom prst="line">
              <a:avLst/>
            </a:prstGeom>
            <a:noFill/>
            <a:ln w="28575" cap="flat">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 name="Line 57"/>
            <p:cNvSpPr>
              <a:spLocks noChangeShapeType="1"/>
            </p:cNvSpPr>
            <p:nvPr/>
          </p:nvSpPr>
          <p:spPr bwMode="auto">
            <a:xfrm>
              <a:off x="3376" y="1725"/>
              <a:ext cx="1741" cy="0"/>
            </a:xfrm>
            <a:prstGeom prst="line">
              <a:avLst/>
            </a:prstGeom>
            <a:noFill/>
            <a:ln w="28575" cap="flat">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 name="Line 58"/>
            <p:cNvSpPr>
              <a:spLocks noChangeShapeType="1"/>
            </p:cNvSpPr>
            <p:nvPr/>
          </p:nvSpPr>
          <p:spPr bwMode="auto">
            <a:xfrm>
              <a:off x="3376" y="583"/>
              <a:ext cx="0" cy="114"/>
            </a:xfrm>
            <a:prstGeom prst="line">
              <a:avLst/>
            </a:prstGeom>
            <a:noFill/>
            <a:ln w="28575" cap="flat">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58" name="Group 61"/>
            <p:cNvGrpSpPr>
              <a:grpSpLocks/>
            </p:cNvGrpSpPr>
            <p:nvPr/>
          </p:nvGrpSpPr>
          <p:grpSpPr bwMode="auto">
            <a:xfrm>
              <a:off x="2550" y="360"/>
              <a:ext cx="2065" cy="281"/>
              <a:chOff x="2550" y="360"/>
              <a:chExt cx="2065" cy="281"/>
            </a:xfrm>
          </p:grpSpPr>
          <p:sp>
            <p:nvSpPr>
              <p:cNvPr id="326" name="Rectangle 59"/>
              <p:cNvSpPr>
                <a:spLocks noChangeArrowheads="1"/>
              </p:cNvSpPr>
              <p:nvPr/>
            </p:nvSpPr>
            <p:spPr bwMode="auto">
              <a:xfrm>
                <a:off x="2550" y="360"/>
                <a:ext cx="2065" cy="281"/>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7" name="Rectangle 60"/>
              <p:cNvSpPr>
                <a:spLocks noChangeArrowheads="1"/>
              </p:cNvSpPr>
              <p:nvPr/>
            </p:nvSpPr>
            <p:spPr bwMode="auto">
              <a:xfrm>
                <a:off x="2550" y="360"/>
                <a:ext cx="2065" cy="281"/>
              </a:xfrm>
              <a:prstGeom prst="rect">
                <a:avLst/>
              </a:prstGeom>
              <a:noFill/>
              <a:ln w="28575" cap="rnd">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59" name="Rectangle 62"/>
            <p:cNvSpPr>
              <a:spLocks noChangeArrowheads="1"/>
            </p:cNvSpPr>
            <p:nvPr/>
          </p:nvSpPr>
          <p:spPr bwMode="auto">
            <a:xfrm>
              <a:off x="2776" y="394"/>
              <a:ext cx="1414" cy="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Times New Roman" panose="02020603050405020304" pitchFamily="18" charset="0"/>
                </a:rPr>
                <a:t>CIVIL SERVICE COUNCIL</a:t>
              </a:r>
              <a:endParaRPr kumimoji="0" lang="en-US" altLang="en-US" sz="1400" b="0" i="0" u="none" strike="noStrike" cap="none" normalizeH="0" baseline="0" dirty="0">
                <a:ln>
                  <a:noFill/>
                </a:ln>
                <a:solidFill>
                  <a:schemeClr val="tx1"/>
                </a:solidFill>
                <a:effectLst/>
              </a:endParaRPr>
            </a:p>
          </p:txBody>
        </p:sp>
        <p:sp>
          <p:nvSpPr>
            <p:cNvPr id="60" name="Rectangle 63"/>
            <p:cNvSpPr>
              <a:spLocks noChangeArrowheads="1"/>
            </p:cNvSpPr>
            <p:nvPr/>
          </p:nvSpPr>
          <p:spPr bwMode="auto">
            <a:xfrm>
              <a:off x="4389" y="394"/>
              <a:ext cx="95" cy="1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61" name="Group 66"/>
            <p:cNvGrpSpPr>
              <a:grpSpLocks/>
            </p:cNvGrpSpPr>
            <p:nvPr/>
          </p:nvGrpSpPr>
          <p:grpSpPr bwMode="auto">
            <a:xfrm>
              <a:off x="2633" y="712"/>
              <a:ext cx="1569" cy="228"/>
              <a:chOff x="2633" y="712"/>
              <a:chExt cx="1569" cy="228"/>
            </a:xfrm>
          </p:grpSpPr>
          <p:sp>
            <p:nvSpPr>
              <p:cNvPr id="324" name="Rectangle 64"/>
              <p:cNvSpPr>
                <a:spLocks noChangeArrowheads="1"/>
              </p:cNvSpPr>
              <p:nvPr/>
            </p:nvSpPr>
            <p:spPr bwMode="auto">
              <a:xfrm>
                <a:off x="2633" y="712"/>
                <a:ext cx="1569" cy="22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5" name="Rectangle 65"/>
              <p:cNvSpPr>
                <a:spLocks noChangeArrowheads="1"/>
              </p:cNvSpPr>
              <p:nvPr/>
            </p:nvSpPr>
            <p:spPr bwMode="auto">
              <a:xfrm>
                <a:off x="2633" y="712"/>
                <a:ext cx="1569" cy="228"/>
              </a:xfrm>
              <a:prstGeom prst="rect">
                <a:avLst/>
              </a:prstGeom>
              <a:noFill/>
              <a:ln w="28575" cap="rnd">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62" name="Rectangle 67"/>
            <p:cNvSpPr>
              <a:spLocks noChangeArrowheads="1"/>
            </p:cNvSpPr>
            <p:nvPr/>
          </p:nvSpPr>
          <p:spPr bwMode="auto">
            <a:xfrm>
              <a:off x="2777" y="744"/>
              <a:ext cx="1386" cy="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Times New Roman" panose="02020603050405020304" pitchFamily="18" charset="0"/>
                </a:rPr>
                <a:t>HEAD OF CIVIL SERVICE</a:t>
              </a:r>
              <a:endParaRPr kumimoji="0" lang="en-US" altLang="en-US" sz="1400" b="1" i="0" u="none" strike="noStrike" cap="none" normalizeH="0" baseline="0" dirty="0">
                <a:ln>
                  <a:noFill/>
                </a:ln>
                <a:solidFill>
                  <a:schemeClr val="tx1"/>
                </a:solidFill>
                <a:effectLst/>
              </a:endParaRPr>
            </a:p>
          </p:txBody>
        </p:sp>
        <p:sp>
          <p:nvSpPr>
            <p:cNvPr id="63" name="Rectangle 68"/>
            <p:cNvSpPr>
              <a:spLocks noChangeArrowheads="1"/>
            </p:cNvSpPr>
            <p:nvPr/>
          </p:nvSpPr>
          <p:spPr bwMode="auto">
            <a:xfrm>
              <a:off x="3598" y="744"/>
              <a:ext cx="0"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4" name="Rectangle 69"/>
            <p:cNvSpPr>
              <a:spLocks noChangeArrowheads="1"/>
            </p:cNvSpPr>
            <p:nvPr/>
          </p:nvSpPr>
          <p:spPr bwMode="auto">
            <a:xfrm>
              <a:off x="4059" y="744"/>
              <a:ext cx="75" cy="1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65" name="Group 72"/>
            <p:cNvGrpSpPr>
              <a:grpSpLocks/>
            </p:cNvGrpSpPr>
            <p:nvPr/>
          </p:nvGrpSpPr>
          <p:grpSpPr bwMode="auto">
            <a:xfrm>
              <a:off x="2798" y="1418"/>
              <a:ext cx="1247" cy="166"/>
              <a:chOff x="2798" y="1418"/>
              <a:chExt cx="1247" cy="166"/>
            </a:xfrm>
          </p:grpSpPr>
          <p:sp>
            <p:nvSpPr>
              <p:cNvPr id="322" name="Rectangle 70"/>
              <p:cNvSpPr>
                <a:spLocks noChangeArrowheads="1"/>
              </p:cNvSpPr>
              <p:nvPr/>
            </p:nvSpPr>
            <p:spPr bwMode="auto">
              <a:xfrm>
                <a:off x="2806" y="1418"/>
                <a:ext cx="1239" cy="166"/>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3" name="Rectangle 71"/>
              <p:cNvSpPr>
                <a:spLocks noChangeArrowheads="1"/>
              </p:cNvSpPr>
              <p:nvPr/>
            </p:nvSpPr>
            <p:spPr bwMode="auto">
              <a:xfrm>
                <a:off x="2798" y="1418"/>
                <a:ext cx="1239" cy="166"/>
              </a:xfrm>
              <a:prstGeom prst="rect">
                <a:avLst/>
              </a:prstGeom>
              <a:noFill/>
              <a:ln w="28575" cap="rnd">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66" name="Rectangle 73"/>
            <p:cNvSpPr>
              <a:spLocks noChangeArrowheads="1"/>
            </p:cNvSpPr>
            <p:nvPr/>
          </p:nvSpPr>
          <p:spPr bwMode="auto">
            <a:xfrm>
              <a:off x="2974" y="1435"/>
              <a:ext cx="991" cy="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Times New Roman" panose="02020603050405020304" pitchFamily="18" charset="0"/>
                </a:rPr>
                <a:t>CHIEF DIRECTOR</a:t>
              </a:r>
              <a:endParaRPr kumimoji="0" lang="en-US" altLang="en-US" sz="1400" b="1" i="0" u="none" strike="noStrike" cap="none" normalizeH="0" baseline="0" dirty="0">
                <a:ln>
                  <a:noFill/>
                </a:ln>
                <a:solidFill>
                  <a:schemeClr val="tx1"/>
                </a:solidFill>
                <a:effectLst/>
              </a:endParaRPr>
            </a:p>
          </p:txBody>
        </p:sp>
        <p:sp>
          <p:nvSpPr>
            <p:cNvPr id="67" name="Rectangle 74"/>
            <p:cNvSpPr>
              <a:spLocks noChangeArrowheads="1"/>
            </p:cNvSpPr>
            <p:nvPr/>
          </p:nvSpPr>
          <p:spPr bwMode="auto">
            <a:xfrm>
              <a:off x="3829" y="1533"/>
              <a:ext cx="68" cy="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68" name="Group 77"/>
            <p:cNvGrpSpPr>
              <a:grpSpLocks/>
            </p:cNvGrpSpPr>
            <p:nvPr/>
          </p:nvGrpSpPr>
          <p:grpSpPr bwMode="auto">
            <a:xfrm>
              <a:off x="5111" y="1211"/>
              <a:ext cx="1158" cy="313"/>
              <a:chOff x="5111" y="1211"/>
              <a:chExt cx="1158" cy="313"/>
            </a:xfrm>
          </p:grpSpPr>
          <p:sp>
            <p:nvSpPr>
              <p:cNvPr id="320" name="Rectangle 75"/>
              <p:cNvSpPr>
                <a:spLocks noChangeArrowheads="1"/>
              </p:cNvSpPr>
              <p:nvPr/>
            </p:nvSpPr>
            <p:spPr bwMode="auto">
              <a:xfrm>
                <a:off x="5111" y="1211"/>
                <a:ext cx="1157" cy="229"/>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1" name="Rectangle 76"/>
              <p:cNvSpPr>
                <a:spLocks noChangeArrowheads="1"/>
              </p:cNvSpPr>
              <p:nvPr/>
            </p:nvSpPr>
            <p:spPr bwMode="auto">
              <a:xfrm>
                <a:off x="5112" y="1295"/>
                <a:ext cx="1157" cy="229"/>
              </a:xfrm>
              <a:prstGeom prst="rect">
                <a:avLst/>
              </a:prstGeom>
              <a:noFill/>
              <a:ln w="28575" cap="rnd">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69" name="Rectangle 78"/>
            <p:cNvSpPr>
              <a:spLocks noChangeArrowheads="1"/>
            </p:cNvSpPr>
            <p:nvPr/>
          </p:nvSpPr>
          <p:spPr bwMode="auto">
            <a:xfrm>
              <a:off x="5156" y="1351"/>
              <a:ext cx="1031" cy="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000000"/>
                  </a:solidFill>
                  <a:effectLst/>
                  <a:latin typeface="Times New Roman" panose="02020603050405020304" pitchFamily="18" charset="0"/>
                </a:rPr>
                <a:t>PUBLIC RELATIONS</a:t>
              </a:r>
              <a:endParaRPr kumimoji="0" lang="en-US" altLang="en-US" sz="1300" b="1" i="0" u="none" strike="noStrike" cap="none" normalizeH="0" baseline="0" dirty="0">
                <a:ln>
                  <a:noFill/>
                </a:ln>
                <a:solidFill>
                  <a:schemeClr val="tx1"/>
                </a:solidFill>
                <a:effectLst/>
              </a:endParaRPr>
            </a:p>
          </p:txBody>
        </p:sp>
        <p:sp>
          <p:nvSpPr>
            <p:cNvPr id="70" name="Rectangle 79"/>
            <p:cNvSpPr>
              <a:spLocks noChangeArrowheads="1"/>
            </p:cNvSpPr>
            <p:nvPr/>
          </p:nvSpPr>
          <p:spPr bwMode="auto">
            <a:xfrm>
              <a:off x="6161" y="1244"/>
              <a:ext cx="68" cy="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71" name="Group 82"/>
            <p:cNvGrpSpPr>
              <a:grpSpLocks/>
            </p:cNvGrpSpPr>
            <p:nvPr/>
          </p:nvGrpSpPr>
          <p:grpSpPr bwMode="auto">
            <a:xfrm>
              <a:off x="898" y="1395"/>
              <a:ext cx="1660" cy="395"/>
              <a:chOff x="898" y="1395"/>
              <a:chExt cx="1660" cy="395"/>
            </a:xfrm>
          </p:grpSpPr>
          <p:sp>
            <p:nvSpPr>
              <p:cNvPr id="318" name="Rectangle 80"/>
              <p:cNvSpPr>
                <a:spLocks noChangeArrowheads="1"/>
              </p:cNvSpPr>
              <p:nvPr/>
            </p:nvSpPr>
            <p:spPr bwMode="auto">
              <a:xfrm>
                <a:off x="898" y="1395"/>
                <a:ext cx="1652" cy="39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9" name="Rectangle 81"/>
              <p:cNvSpPr>
                <a:spLocks noChangeArrowheads="1"/>
              </p:cNvSpPr>
              <p:nvPr/>
            </p:nvSpPr>
            <p:spPr bwMode="auto">
              <a:xfrm>
                <a:off x="906" y="1395"/>
                <a:ext cx="1652" cy="395"/>
              </a:xfrm>
              <a:prstGeom prst="rect">
                <a:avLst/>
              </a:prstGeom>
              <a:noFill/>
              <a:ln w="28575" cap="rnd">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72" name="Rectangle 83"/>
            <p:cNvSpPr>
              <a:spLocks noChangeArrowheads="1"/>
            </p:cNvSpPr>
            <p:nvPr/>
          </p:nvSpPr>
          <p:spPr bwMode="auto">
            <a:xfrm>
              <a:off x="978" y="1416"/>
              <a:ext cx="1644" cy="3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000000"/>
                  </a:solidFill>
                  <a:effectLst/>
                  <a:latin typeface="Times New Roman" panose="02020603050405020304" pitchFamily="18" charset="0"/>
                </a:rPr>
                <a:t>PUBLIC RECORDS AND ARCHIVES ADMINISTRATION  DEPARTMENT </a:t>
              </a:r>
              <a:endParaRPr kumimoji="0" lang="en-US" altLang="en-US" sz="1300" b="1" i="0" u="none" strike="noStrike" cap="none" normalizeH="0" baseline="0" dirty="0">
                <a:ln>
                  <a:noFill/>
                </a:ln>
                <a:solidFill>
                  <a:schemeClr val="tx1"/>
                </a:solidFill>
                <a:effectLst/>
              </a:endParaRPr>
            </a:p>
          </p:txBody>
        </p:sp>
        <p:sp>
          <p:nvSpPr>
            <p:cNvPr id="73" name="Rectangle 84"/>
            <p:cNvSpPr>
              <a:spLocks noChangeArrowheads="1"/>
            </p:cNvSpPr>
            <p:nvPr/>
          </p:nvSpPr>
          <p:spPr bwMode="auto">
            <a:xfrm>
              <a:off x="1022" y="1435"/>
              <a:ext cx="0"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4" name="Rectangle 85"/>
            <p:cNvSpPr>
              <a:spLocks noChangeArrowheads="1"/>
            </p:cNvSpPr>
            <p:nvPr/>
          </p:nvSpPr>
          <p:spPr bwMode="auto">
            <a:xfrm>
              <a:off x="1385" y="1517"/>
              <a:ext cx="0"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5" name="Rectangle 86"/>
            <p:cNvSpPr>
              <a:spLocks noChangeArrowheads="1"/>
            </p:cNvSpPr>
            <p:nvPr/>
          </p:nvSpPr>
          <p:spPr bwMode="auto">
            <a:xfrm>
              <a:off x="2063" y="1517"/>
              <a:ext cx="68" cy="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76" name="Group 89"/>
            <p:cNvGrpSpPr>
              <a:grpSpLocks/>
            </p:cNvGrpSpPr>
            <p:nvPr/>
          </p:nvGrpSpPr>
          <p:grpSpPr bwMode="auto">
            <a:xfrm>
              <a:off x="5028" y="698"/>
              <a:ext cx="1405" cy="223"/>
              <a:chOff x="5028" y="698"/>
              <a:chExt cx="1405" cy="223"/>
            </a:xfrm>
          </p:grpSpPr>
          <p:sp>
            <p:nvSpPr>
              <p:cNvPr id="316" name="Rectangle 87"/>
              <p:cNvSpPr>
                <a:spLocks noChangeArrowheads="1"/>
              </p:cNvSpPr>
              <p:nvPr/>
            </p:nvSpPr>
            <p:spPr bwMode="auto">
              <a:xfrm>
                <a:off x="5028" y="698"/>
                <a:ext cx="1405" cy="223"/>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7" name="Rectangle 88"/>
              <p:cNvSpPr>
                <a:spLocks noChangeArrowheads="1"/>
              </p:cNvSpPr>
              <p:nvPr/>
            </p:nvSpPr>
            <p:spPr bwMode="auto">
              <a:xfrm>
                <a:off x="5028" y="698"/>
                <a:ext cx="1405" cy="223"/>
              </a:xfrm>
              <a:prstGeom prst="rect">
                <a:avLst/>
              </a:prstGeom>
              <a:noFill/>
              <a:ln w="28575" cap="rnd">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77" name="Rectangle 90"/>
            <p:cNvSpPr>
              <a:spLocks noChangeArrowheads="1"/>
            </p:cNvSpPr>
            <p:nvPr/>
          </p:nvSpPr>
          <p:spPr bwMode="auto">
            <a:xfrm>
              <a:off x="5309" y="728"/>
              <a:ext cx="904" cy="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000000"/>
                  </a:solidFill>
                  <a:effectLst/>
                  <a:latin typeface="Times New Roman" panose="02020603050405020304" pitchFamily="18" charset="0"/>
                </a:rPr>
                <a:t>INTERNAL AUDIT</a:t>
              </a:r>
              <a:endParaRPr kumimoji="0" lang="en-US" altLang="en-US" sz="1300" b="1" i="0" u="none" strike="noStrike" cap="none" normalizeH="0" baseline="0" dirty="0">
                <a:ln>
                  <a:noFill/>
                </a:ln>
                <a:solidFill>
                  <a:schemeClr val="tx1"/>
                </a:solidFill>
                <a:effectLst/>
              </a:endParaRPr>
            </a:p>
          </p:txBody>
        </p:sp>
        <p:sp>
          <p:nvSpPr>
            <p:cNvPr id="78" name="Rectangle 91"/>
            <p:cNvSpPr>
              <a:spLocks noChangeArrowheads="1"/>
            </p:cNvSpPr>
            <p:nvPr/>
          </p:nvSpPr>
          <p:spPr bwMode="auto">
            <a:xfrm>
              <a:off x="6152" y="728"/>
              <a:ext cx="68" cy="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9" name="Rectangle 92"/>
            <p:cNvSpPr>
              <a:spLocks noChangeArrowheads="1"/>
            </p:cNvSpPr>
            <p:nvPr/>
          </p:nvSpPr>
          <p:spPr bwMode="auto">
            <a:xfrm>
              <a:off x="5104" y="808"/>
              <a:ext cx="75" cy="1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80" name="Group 95"/>
            <p:cNvGrpSpPr>
              <a:grpSpLocks/>
            </p:cNvGrpSpPr>
            <p:nvPr/>
          </p:nvGrpSpPr>
          <p:grpSpPr bwMode="auto">
            <a:xfrm>
              <a:off x="898" y="983"/>
              <a:ext cx="1652" cy="290"/>
              <a:chOff x="898" y="983"/>
              <a:chExt cx="1652" cy="290"/>
            </a:xfrm>
          </p:grpSpPr>
          <p:sp>
            <p:nvSpPr>
              <p:cNvPr id="314" name="Rectangle 93"/>
              <p:cNvSpPr>
                <a:spLocks noChangeArrowheads="1"/>
              </p:cNvSpPr>
              <p:nvPr/>
            </p:nvSpPr>
            <p:spPr bwMode="auto">
              <a:xfrm>
                <a:off x="898" y="983"/>
                <a:ext cx="1652" cy="29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5" name="Rectangle 94"/>
              <p:cNvSpPr>
                <a:spLocks noChangeArrowheads="1"/>
              </p:cNvSpPr>
              <p:nvPr/>
            </p:nvSpPr>
            <p:spPr bwMode="auto">
              <a:xfrm>
                <a:off x="898" y="983"/>
                <a:ext cx="1652" cy="290"/>
              </a:xfrm>
              <a:prstGeom prst="rect">
                <a:avLst/>
              </a:prstGeom>
              <a:noFill/>
              <a:ln w="28575" cap="rnd">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81" name="Rectangle 96"/>
            <p:cNvSpPr>
              <a:spLocks noChangeArrowheads="1"/>
            </p:cNvSpPr>
            <p:nvPr/>
          </p:nvSpPr>
          <p:spPr bwMode="auto">
            <a:xfrm>
              <a:off x="921" y="1012"/>
              <a:ext cx="1608" cy="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000000"/>
                  </a:solidFill>
                  <a:effectLst/>
                  <a:latin typeface="Times New Roman" panose="02020603050405020304" pitchFamily="18" charset="0"/>
                </a:rPr>
                <a:t>MANAGEMENT SERVICES DIVISION</a:t>
              </a:r>
              <a:endParaRPr kumimoji="0" lang="en-US" altLang="en-US" sz="1300" b="1" i="0" u="none" strike="noStrike" cap="none" normalizeH="0" baseline="0" dirty="0">
                <a:ln>
                  <a:noFill/>
                </a:ln>
                <a:solidFill>
                  <a:schemeClr val="tx1"/>
                </a:solidFill>
                <a:effectLst/>
              </a:endParaRPr>
            </a:p>
          </p:txBody>
        </p:sp>
        <p:sp>
          <p:nvSpPr>
            <p:cNvPr id="82" name="Rectangle 97"/>
            <p:cNvSpPr>
              <a:spLocks noChangeArrowheads="1"/>
            </p:cNvSpPr>
            <p:nvPr/>
          </p:nvSpPr>
          <p:spPr bwMode="auto">
            <a:xfrm>
              <a:off x="2339" y="1012"/>
              <a:ext cx="68" cy="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 name="Rectangle 98"/>
            <p:cNvSpPr>
              <a:spLocks noChangeArrowheads="1"/>
            </p:cNvSpPr>
            <p:nvPr/>
          </p:nvSpPr>
          <p:spPr bwMode="auto">
            <a:xfrm>
              <a:off x="1500" y="1094"/>
              <a:ext cx="18" cy="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4" name="Rectangle 99"/>
            <p:cNvSpPr>
              <a:spLocks noChangeArrowheads="1"/>
            </p:cNvSpPr>
            <p:nvPr/>
          </p:nvSpPr>
          <p:spPr bwMode="auto">
            <a:xfrm>
              <a:off x="1974" y="1094"/>
              <a:ext cx="68" cy="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85" name="Group 102"/>
            <p:cNvGrpSpPr>
              <a:grpSpLocks/>
            </p:cNvGrpSpPr>
            <p:nvPr/>
          </p:nvGrpSpPr>
          <p:grpSpPr bwMode="auto">
            <a:xfrm>
              <a:off x="800" y="610"/>
              <a:ext cx="1255" cy="321"/>
              <a:chOff x="800" y="610"/>
              <a:chExt cx="1255" cy="321"/>
            </a:xfrm>
          </p:grpSpPr>
          <p:sp>
            <p:nvSpPr>
              <p:cNvPr id="312" name="Rectangle 100"/>
              <p:cNvSpPr>
                <a:spLocks noChangeArrowheads="1"/>
              </p:cNvSpPr>
              <p:nvPr/>
            </p:nvSpPr>
            <p:spPr bwMode="auto">
              <a:xfrm>
                <a:off x="800" y="612"/>
                <a:ext cx="1255" cy="22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3" name="Rectangle 101"/>
              <p:cNvSpPr>
                <a:spLocks noChangeArrowheads="1"/>
              </p:cNvSpPr>
              <p:nvPr/>
            </p:nvSpPr>
            <p:spPr bwMode="auto">
              <a:xfrm>
                <a:off x="841" y="610"/>
                <a:ext cx="1214" cy="321"/>
              </a:xfrm>
              <a:prstGeom prst="rect">
                <a:avLst/>
              </a:prstGeom>
              <a:noFill/>
              <a:ln w="28575" cap="rnd">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86" name="Rectangle 103"/>
            <p:cNvSpPr>
              <a:spLocks noChangeArrowheads="1"/>
            </p:cNvSpPr>
            <p:nvPr/>
          </p:nvSpPr>
          <p:spPr bwMode="auto">
            <a:xfrm>
              <a:off x="827" y="653"/>
              <a:ext cx="1254" cy="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all" normalizeH="0" dirty="0">
                  <a:ln>
                    <a:noFill/>
                  </a:ln>
                  <a:solidFill>
                    <a:srgbClr val="000000"/>
                  </a:solidFill>
                  <a:effectLst/>
                  <a:latin typeface="Times New Roman" panose="02020603050405020304" pitchFamily="18" charset="0"/>
                </a:rPr>
                <a:t>REFORM COORDINATING UNIT </a:t>
              </a:r>
              <a:endParaRPr kumimoji="0" lang="en-US" altLang="en-US" sz="1300" b="1" i="0" u="none" strike="noStrike" cap="all" normalizeH="0" dirty="0">
                <a:ln>
                  <a:noFill/>
                </a:ln>
                <a:solidFill>
                  <a:schemeClr val="tx1"/>
                </a:solidFill>
                <a:effectLst/>
              </a:endParaRPr>
            </a:p>
          </p:txBody>
        </p:sp>
        <p:sp>
          <p:nvSpPr>
            <p:cNvPr id="87" name="Rectangle 104"/>
            <p:cNvSpPr>
              <a:spLocks noChangeArrowheads="1"/>
            </p:cNvSpPr>
            <p:nvPr/>
          </p:nvSpPr>
          <p:spPr bwMode="auto">
            <a:xfrm>
              <a:off x="1631" y="736"/>
              <a:ext cx="75" cy="1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8" name="Line 105"/>
            <p:cNvSpPr>
              <a:spLocks noChangeShapeType="1"/>
            </p:cNvSpPr>
            <p:nvPr/>
          </p:nvSpPr>
          <p:spPr bwMode="auto">
            <a:xfrm>
              <a:off x="2633" y="1268"/>
              <a:ext cx="743" cy="0"/>
            </a:xfrm>
            <a:prstGeom prst="line">
              <a:avLst/>
            </a:prstGeom>
            <a:noFill/>
            <a:ln w="28575" cap="flat">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 name="Line 106"/>
            <p:cNvSpPr>
              <a:spLocks noChangeShapeType="1"/>
            </p:cNvSpPr>
            <p:nvPr/>
          </p:nvSpPr>
          <p:spPr bwMode="auto">
            <a:xfrm>
              <a:off x="2633" y="1159"/>
              <a:ext cx="0" cy="399"/>
            </a:xfrm>
            <a:prstGeom prst="line">
              <a:avLst/>
            </a:prstGeom>
            <a:noFill/>
            <a:ln w="28575" cap="flat">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 name="Line 107"/>
            <p:cNvSpPr>
              <a:spLocks noChangeShapeType="1"/>
            </p:cNvSpPr>
            <p:nvPr/>
          </p:nvSpPr>
          <p:spPr bwMode="auto">
            <a:xfrm>
              <a:off x="485" y="1880"/>
              <a:ext cx="6237" cy="0"/>
            </a:xfrm>
            <a:prstGeom prst="line">
              <a:avLst/>
            </a:prstGeom>
            <a:noFill/>
            <a:ln w="28575" cap="flat">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 name="Line 108"/>
            <p:cNvSpPr>
              <a:spLocks noChangeShapeType="1"/>
            </p:cNvSpPr>
            <p:nvPr/>
          </p:nvSpPr>
          <p:spPr bwMode="auto">
            <a:xfrm>
              <a:off x="1477" y="2409"/>
              <a:ext cx="0" cy="1141"/>
            </a:xfrm>
            <a:prstGeom prst="line">
              <a:avLst/>
            </a:prstGeom>
            <a:noFill/>
            <a:ln w="28575" cap="flat">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 name="Line 109"/>
            <p:cNvSpPr>
              <a:spLocks noChangeShapeType="1"/>
            </p:cNvSpPr>
            <p:nvPr/>
          </p:nvSpPr>
          <p:spPr bwMode="auto">
            <a:xfrm>
              <a:off x="1477" y="2980"/>
              <a:ext cx="165" cy="0"/>
            </a:xfrm>
            <a:prstGeom prst="line">
              <a:avLst/>
            </a:prstGeom>
            <a:noFill/>
            <a:ln w="28575" cap="flat">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 name="Line 110"/>
            <p:cNvSpPr>
              <a:spLocks noChangeShapeType="1"/>
            </p:cNvSpPr>
            <p:nvPr/>
          </p:nvSpPr>
          <p:spPr bwMode="auto">
            <a:xfrm>
              <a:off x="1477" y="3322"/>
              <a:ext cx="165" cy="0"/>
            </a:xfrm>
            <a:prstGeom prst="line">
              <a:avLst/>
            </a:prstGeom>
            <a:noFill/>
            <a:ln w="28575" cap="flat">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4" name="Line 111"/>
            <p:cNvSpPr>
              <a:spLocks noChangeShapeType="1"/>
            </p:cNvSpPr>
            <p:nvPr/>
          </p:nvSpPr>
          <p:spPr bwMode="auto">
            <a:xfrm>
              <a:off x="2963" y="2461"/>
              <a:ext cx="0" cy="1141"/>
            </a:xfrm>
            <a:prstGeom prst="line">
              <a:avLst/>
            </a:prstGeom>
            <a:noFill/>
            <a:ln w="28575" cap="flat">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 name="Line 112"/>
            <p:cNvSpPr>
              <a:spLocks noChangeShapeType="1"/>
            </p:cNvSpPr>
            <p:nvPr/>
          </p:nvSpPr>
          <p:spPr bwMode="auto">
            <a:xfrm>
              <a:off x="2963" y="3322"/>
              <a:ext cx="166" cy="0"/>
            </a:xfrm>
            <a:prstGeom prst="line">
              <a:avLst/>
            </a:prstGeom>
            <a:noFill/>
            <a:ln w="28575" cap="flat">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6" name="Line 113"/>
            <p:cNvSpPr>
              <a:spLocks noChangeShapeType="1"/>
            </p:cNvSpPr>
            <p:nvPr/>
          </p:nvSpPr>
          <p:spPr bwMode="auto">
            <a:xfrm>
              <a:off x="4368" y="2809"/>
              <a:ext cx="165" cy="0"/>
            </a:xfrm>
            <a:prstGeom prst="line">
              <a:avLst/>
            </a:prstGeom>
            <a:noFill/>
            <a:ln w="28575" cap="flat">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97" name="Group 116"/>
            <p:cNvGrpSpPr>
              <a:grpSpLocks/>
            </p:cNvGrpSpPr>
            <p:nvPr/>
          </p:nvGrpSpPr>
          <p:grpSpPr bwMode="auto">
            <a:xfrm>
              <a:off x="237" y="2041"/>
              <a:ext cx="1074" cy="425"/>
              <a:chOff x="237" y="2041"/>
              <a:chExt cx="1074" cy="425"/>
            </a:xfrm>
          </p:grpSpPr>
          <p:sp>
            <p:nvSpPr>
              <p:cNvPr id="310" name="Rectangle 114"/>
              <p:cNvSpPr>
                <a:spLocks noChangeArrowheads="1"/>
              </p:cNvSpPr>
              <p:nvPr/>
            </p:nvSpPr>
            <p:spPr bwMode="auto">
              <a:xfrm>
                <a:off x="237" y="2041"/>
                <a:ext cx="1074" cy="42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1" name="Rectangle 115"/>
              <p:cNvSpPr>
                <a:spLocks noChangeArrowheads="1"/>
              </p:cNvSpPr>
              <p:nvPr/>
            </p:nvSpPr>
            <p:spPr bwMode="auto">
              <a:xfrm>
                <a:off x="237" y="2041"/>
                <a:ext cx="1074" cy="425"/>
              </a:xfrm>
              <a:prstGeom prst="rect">
                <a:avLst/>
              </a:prstGeom>
              <a:noFill/>
              <a:ln w="28575" cap="rnd">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98" name="Rectangle 117"/>
            <p:cNvSpPr>
              <a:spLocks noChangeArrowheads="1"/>
            </p:cNvSpPr>
            <p:nvPr/>
          </p:nvSpPr>
          <p:spPr bwMode="auto">
            <a:xfrm>
              <a:off x="232" y="2071"/>
              <a:ext cx="1080" cy="3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Times New Roman" panose="02020603050405020304" pitchFamily="18" charset="0"/>
                </a:rPr>
                <a:t>GENERAL ADMINISTRATION AND FINANCE  DIRECTORATE</a:t>
              </a:r>
              <a:endParaRPr kumimoji="0" lang="en-US" altLang="en-US" sz="1200" b="1" i="0" u="none" strike="noStrike" cap="none" normalizeH="0" baseline="0" dirty="0">
                <a:ln>
                  <a:noFill/>
                </a:ln>
                <a:solidFill>
                  <a:schemeClr val="tx1"/>
                </a:solidFill>
                <a:effectLst/>
              </a:endParaRPr>
            </a:p>
          </p:txBody>
        </p:sp>
        <p:sp>
          <p:nvSpPr>
            <p:cNvPr id="99" name="Rectangle 118"/>
            <p:cNvSpPr>
              <a:spLocks noChangeArrowheads="1"/>
            </p:cNvSpPr>
            <p:nvPr/>
          </p:nvSpPr>
          <p:spPr bwMode="auto">
            <a:xfrm>
              <a:off x="337" y="2151"/>
              <a:ext cx="18" cy="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0" name="Rectangle 119"/>
            <p:cNvSpPr>
              <a:spLocks noChangeArrowheads="1"/>
            </p:cNvSpPr>
            <p:nvPr/>
          </p:nvSpPr>
          <p:spPr bwMode="auto">
            <a:xfrm>
              <a:off x="434" y="2232"/>
              <a:ext cx="18" cy="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1" name="Rectangle 120"/>
            <p:cNvSpPr>
              <a:spLocks noChangeArrowheads="1"/>
            </p:cNvSpPr>
            <p:nvPr/>
          </p:nvSpPr>
          <p:spPr bwMode="auto">
            <a:xfrm>
              <a:off x="677" y="2232"/>
              <a:ext cx="0" cy="1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2" name="Rectangle 121"/>
            <p:cNvSpPr>
              <a:spLocks noChangeArrowheads="1"/>
            </p:cNvSpPr>
            <p:nvPr/>
          </p:nvSpPr>
          <p:spPr bwMode="auto">
            <a:xfrm>
              <a:off x="423" y="2314"/>
              <a:ext cx="0" cy="1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3" name="Rectangle 122"/>
            <p:cNvSpPr>
              <a:spLocks noChangeArrowheads="1"/>
            </p:cNvSpPr>
            <p:nvPr/>
          </p:nvSpPr>
          <p:spPr bwMode="auto">
            <a:xfrm>
              <a:off x="1125" y="2314"/>
              <a:ext cx="68" cy="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104" name="Group 125"/>
            <p:cNvGrpSpPr>
              <a:grpSpLocks/>
            </p:cNvGrpSpPr>
            <p:nvPr/>
          </p:nvGrpSpPr>
          <p:grpSpPr bwMode="auto">
            <a:xfrm>
              <a:off x="568" y="3322"/>
              <a:ext cx="743" cy="171"/>
              <a:chOff x="568" y="3322"/>
              <a:chExt cx="743" cy="171"/>
            </a:xfrm>
          </p:grpSpPr>
          <p:sp>
            <p:nvSpPr>
              <p:cNvPr id="308" name="Rectangle 123"/>
              <p:cNvSpPr>
                <a:spLocks noChangeArrowheads="1"/>
              </p:cNvSpPr>
              <p:nvPr/>
            </p:nvSpPr>
            <p:spPr bwMode="auto">
              <a:xfrm>
                <a:off x="568" y="3322"/>
                <a:ext cx="743" cy="171"/>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9" name="Rectangle 124"/>
              <p:cNvSpPr>
                <a:spLocks noChangeArrowheads="1"/>
              </p:cNvSpPr>
              <p:nvPr/>
            </p:nvSpPr>
            <p:spPr bwMode="auto">
              <a:xfrm>
                <a:off x="568" y="3322"/>
                <a:ext cx="743" cy="171"/>
              </a:xfrm>
              <a:prstGeom prst="rect">
                <a:avLst/>
              </a:prstGeom>
              <a:noFill/>
              <a:ln w="28575" cap="rnd">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105" name="Rectangle 126"/>
            <p:cNvSpPr>
              <a:spLocks noChangeArrowheads="1"/>
            </p:cNvSpPr>
            <p:nvPr/>
          </p:nvSpPr>
          <p:spPr bwMode="auto">
            <a:xfrm>
              <a:off x="735" y="3331"/>
              <a:ext cx="438" cy="1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Times New Roman" panose="02020603050405020304" pitchFamily="18" charset="0"/>
                </a:rPr>
                <a:t>Finance </a:t>
              </a:r>
              <a:r>
                <a:rPr kumimoji="0" lang="en-US" altLang="en-US" sz="1100" b="0" i="0" u="none" strike="noStrike" cap="none" normalizeH="0" baseline="0" dirty="0">
                  <a:ln>
                    <a:noFill/>
                  </a:ln>
                  <a:solidFill>
                    <a:srgbClr val="000000"/>
                  </a:solidFill>
                  <a:effectLst/>
                  <a:latin typeface="Times New Roman" panose="02020603050405020304" pitchFamily="18" charset="0"/>
                </a:rPr>
                <a:t> </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
          <p:nvSpPr>
            <p:cNvPr id="106" name="Rectangle 127"/>
            <p:cNvSpPr>
              <a:spLocks noChangeArrowheads="1"/>
            </p:cNvSpPr>
            <p:nvPr/>
          </p:nvSpPr>
          <p:spPr bwMode="auto">
            <a:xfrm>
              <a:off x="1150" y="3355"/>
              <a:ext cx="94" cy="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7" name="Rectangle 128"/>
            <p:cNvSpPr>
              <a:spLocks noChangeArrowheads="1"/>
            </p:cNvSpPr>
            <p:nvPr/>
          </p:nvSpPr>
          <p:spPr bwMode="auto">
            <a:xfrm>
              <a:off x="1200" y="3355"/>
              <a:ext cx="68" cy="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7" name="Rectangle 130"/>
            <p:cNvSpPr>
              <a:spLocks noChangeArrowheads="1"/>
            </p:cNvSpPr>
            <p:nvPr/>
          </p:nvSpPr>
          <p:spPr bwMode="auto">
            <a:xfrm>
              <a:off x="403" y="2752"/>
              <a:ext cx="991" cy="194"/>
            </a:xfrm>
            <a:prstGeom prst="rect">
              <a:avLst/>
            </a:prstGeom>
            <a:noFill/>
            <a:ln w="28575" cap="rnd">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9" name="Rectangle 132"/>
            <p:cNvSpPr>
              <a:spLocks noChangeArrowheads="1"/>
            </p:cNvSpPr>
            <p:nvPr/>
          </p:nvSpPr>
          <p:spPr bwMode="auto">
            <a:xfrm>
              <a:off x="505" y="2797"/>
              <a:ext cx="843"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cap="none" normalizeH="0" baseline="0" dirty="0">
                  <a:ln>
                    <a:noFill/>
                  </a:ln>
                  <a:solidFill>
                    <a:srgbClr val="000000"/>
                  </a:solidFill>
                  <a:effectLst/>
                  <a:latin typeface="Times New Roman" panose="02020603050405020304" pitchFamily="18" charset="0"/>
                </a:rPr>
                <a:t>Administration</a:t>
              </a:r>
              <a:endParaRPr kumimoji="0" lang="en-US" altLang="en-US" sz="1400" b="0" i="0" u="none" cap="none" normalizeH="0" baseline="0" dirty="0">
                <a:ln>
                  <a:noFill/>
                </a:ln>
                <a:solidFill>
                  <a:schemeClr val="tx1"/>
                </a:solidFill>
                <a:effectLst/>
              </a:endParaRPr>
            </a:p>
          </p:txBody>
        </p:sp>
        <p:sp>
          <p:nvSpPr>
            <p:cNvPr id="110" name="Rectangle 133"/>
            <p:cNvSpPr>
              <a:spLocks noChangeArrowheads="1"/>
            </p:cNvSpPr>
            <p:nvPr/>
          </p:nvSpPr>
          <p:spPr bwMode="auto">
            <a:xfrm>
              <a:off x="1067" y="2782"/>
              <a:ext cx="63" cy="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dirty="0">
                  <a:ln>
                    <a:noFill/>
                  </a:ln>
                  <a:solidFill>
                    <a:srgbClr val="000000"/>
                  </a:solidFill>
                  <a:effectLst/>
                  <a:latin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2" name="Rectangle 135"/>
            <p:cNvSpPr>
              <a:spLocks noChangeArrowheads="1"/>
            </p:cNvSpPr>
            <p:nvPr/>
          </p:nvSpPr>
          <p:spPr bwMode="auto">
            <a:xfrm>
              <a:off x="478" y="2848"/>
              <a:ext cx="0" cy="1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4" name="Rectangle 137"/>
            <p:cNvSpPr>
              <a:spLocks noChangeArrowheads="1"/>
            </p:cNvSpPr>
            <p:nvPr/>
          </p:nvSpPr>
          <p:spPr bwMode="auto">
            <a:xfrm>
              <a:off x="921" y="2913"/>
              <a:ext cx="61" cy="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5" name="Rectangle 138"/>
            <p:cNvSpPr>
              <a:spLocks noChangeArrowheads="1"/>
            </p:cNvSpPr>
            <p:nvPr/>
          </p:nvSpPr>
          <p:spPr bwMode="auto">
            <a:xfrm>
              <a:off x="478" y="2979"/>
              <a:ext cx="0" cy="1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7" name="Rectangle 140"/>
            <p:cNvSpPr>
              <a:spLocks noChangeArrowheads="1"/>
            </p:cNvSpPr>
            <p:nvPr/>
          </p:nvSpPr>
          <p:spPr bwMode="auto">
            <a:xfrm>
              <a:off x="988" y="3044"/>
              <a:ext cx="61" cy="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9" name="Rectangle 142"/>
            <p:cNvSpPr>
              <a:spLocks noChangeArrowheads="1"/>
            </p:cNvSpPr>
            <p:nvPr/>
          </p:nvSpPr>
          <p:spPr bwMode="auto">
            <a:xfrm>
              <a:off x="1251" y="3110"/>
              <a:ext cx="61" cy="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1" name="Rectangle 144"/>
            <p:cNvSpPr>
              <a:spLocks noChangeArrowheads="1"/>
            </p:cNvSpPr>
            <p:nvPr/>
          </p:nvSpPr>
          <p:spPr bwMode="auto">
            <a:xfrm>
              <a:off x="800" y="3176"/>
              <a:ext cx="61" cy="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122" name="Group 147"/>
            <p:cNvGrpSpPr>
              <a:grpSpLocks/>
            </p:cNvGrpSpPr>
            <p:nvPr/>
          </p:nvGrpSpPr>
          <p:grpSpPr bwMode="auto">
            <a:xfrm>
              <a:off x="1493" y="1953"/>
              <a:ext cx="1223" cy="358"/>
              <a:chOff x="1493" y="1953"/>
              <a:chExt cx="1223" cy="358"/>
            </a:xfrm>
          </p:grpSpPr>
          <p:sp>
            <p:nvSpPr>
              <p:cNvPr id="304" name="Rectangle 145"/>
              <p:cNvSpPr>
                <a:spLocks noChangeArrowheads="1"/>
              </p:cNvSpPr>
              <p:nvPr/>
            </p:nvSpPr>
            <p:spPr bwMode="auto">
              <a:xfrm>
                <a:off x="1493" y="1969"/>
                <a:ext cx="1074" cy="34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5" name="Rectangle 146"/>
              <p:cNvSpPr>
                <a:spLocks noChangeArrowheads="1"/>
              </p:cNvSpPr>
              <p:nvPr/>
            </p:nvSpPr>
            <p:spPr bwMode="auto">
              <a:xfrm>
                <a:off x="1642" y="1953"/>
                <a:ext cx="1074" cy="342"/>
              </a:xfrm>
              <a:prstGeom prst="rect">
                <a:avLst/>
              </a:prstGeom>
              <a:noFill/>
              <a:ln w="28575" cap="rnd">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123" name="Rectangle 148"/>
            <p:cNvSpPr>
              <a:spLocks noChangeArrowheads="1"/>
            </p:cNvSpPr>
            <p:nvPr/>
          </p:nvSpPr>
          <p:spPr bwMode="auto">
            <a:xfrm>
              <a:off x="1696" y="1982"/>
              <a:ext cx="1086" cy="2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Times New Roman" panose="02020603050405020304" pitchFamily="18" charset="0"/>
                </a:rPr>
                <a:t>CAREER MANAGEMENT  DIRECTORATE </a:t>
              </a:r>
              <a:endParaRPr kumimoji="0" lang="en-US" altLang="en-US" sz="1200" b="1" i="0" u="none" strike="noStrike" cap="none" normalizeH="0" baseline="0" dirty="0">
                <a:ln>
                  <a:noFill/>
                </a:ln>
                <a:solidFill>
                  <a:schemeClr val="tx1"/>
                </a:solidFill>
                <a:effectLst/>
              </a:endParaRPr>
            </a:p>
          </p:txBody>
        </p:sp>
        <p:sp>
          <p:nvSpPr>
            <p:cNvPr id="124" name="Rectangle 149"/>
            <p:cNvSpPr>
              <a:spLocks noChangeArrowheads="1"/>
            </p:cNvSpPr>
            <p:nvPr/>
          </p:nvSpPr>
          <p:spPr bwMode="auto">
            <a:xfrm>
              <a:off x="1813" y="2062"/>
              <a:ext cx="0" cy="1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5" name="Rectangle 150"/>
            <p:cNvSpPr>
              <a:spLocks noChangeArrowheads="1"/>
            </p:cNvSpPr>
            <p:nvPr/>
          </p:nvSpPr>
          <p:spPr bwMode="auto">
            <a:xfrm>
              <a:off x="1827" y="2145"/>
              <a:ext cx="0" cy="1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6" name="Rectangle 151"/>
            <p:cNvSpPr>
              <a:spLocks noChangeArrowheads="1"/>
            </p:cNvSpPr>
            <p:nvPr/>
          </p:nvSpPr>
          <p:spPr bwMode="auto">
            <a:xfrm>
              <a:off x="2529" y="2145"/>
              <a:ext cx="68" cy="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127" name="Group 154"/>
            <p:cNvGrpSpPr>
              <a:grpSpLocks/>
            </p:cNvGrpSpPr>
            <p:nvPr/>
          </p:nvGrpSpPr>
          <p:grpSpPr bwMode="auto">
            <a:xfrm>
              <a:off x="2873" y="2041"/>
              <a:ext cx="1329" cy="383"/>
              <a:chOff x="2873" y="2041"/>
              <a:chExt cx="1329" cy="383"/>
            </a:xfrm>
          </p:grpSpPr>
          <p:sp>
            <p:nvSpPr>
              <p:cNvPr id="302" name="Rectangle 152"/>
              <p:cNvSpPr>
                <a:spLocks noChangeArrowheads="1"/>
              </p:cNvSpPr>
              <p:nvPr/>
            </p:nvSpPr>
            <p:spPr bwMode="auto">
              <a:xfrm>
                <a:off x="2873" y="2044"/>
                <a:ext cx="1303" cy="373"/>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3" name="Rectangle 153"/>
              <p:cNvSpPr>
                <a:spLocks noChangeArrowheads="1"/>
              </p:cNvSpPr>
              <p:nvPr/>
            </p:nvSpPr>
            <p:spPr bwMode="auto">
              <a:xfrm>
                <a:off x="2889" y="2041"/>
                <a:ext cx="1313" cy="383"/>
              </a:xfrm>
              <a:prstGeom prst="rect">
                <a:avLst/>
              </a:prstGeom>
              <a:noFill/>
              <a:ln w="28575" cap="rnd">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128" name="Rectangle 155"/>
            <p:cNvSpPr>
              <a:spLocks noChangeArrowheads="1"/>
            </p:cNvSpPr>
            <p:nvPr/>
          </p:nvSpPr>
          <p:spPr bwMode="auto">
            <a:xfrm>
              <a:off x="2912" y="2059"/>
              <a:ext cx="1269" cy="2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Times New Roman" panose="02020603050405020304" pitchFamily="18" charset="0"/>
                </a:rPr>
                <a:t>RECRUITMENT, TRAINING AND DEVELOPMENT DIRECTORATE </a:t>
              </a:r>
              <a:endParaRPr kumimoji="0" lang="en-US" altLang="en-US" sz="1200" b="1" i="0" u="none" strike="noStrike" cap="none" normalizeH="0" baseline="0" dirty="0">
                <a:ln>
                  <a:noFill/>
                </a:ln>
                <a:solidFill>
                  <a:schemeClr val="tx1"/>
                </a:solidFill>
                <a:effectLst/>
              </a:endParaRPr>
            </a:p>
          </p:txBody>
        </p:sp>
        <p:sp>
          <p:nvSpPr>
            <p:cNvPr id="129" name="Rectangle 156"/>
            <p:cNvSpPr>
              <a:spLocks noChangeArrowheads="1"/>
            </p:cNvSpPr>
            <p:nvPr/>
          </p:nvSpPr>
          <p:spPr bwMode="auto">
            <a:xfrm>
              <a:off x="3459" y="2071"/>
              <a:ext cx="533" cy="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0" name="Rectangle 157"/>
            <p:cNvSpPr>
              <a:spLocks noChangeArrowheads="1"/>
            </p:cNvSpPr>
            <p:nvPr/>
          </p:nvSpPr>
          <p:spPr bwMode="auto">
            <a:xfrm>
              <a:off x="3007" y="2164"/>
              <a:ext cx="991" cy="1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1" name="Rectangle 158"/>
            <p:cNvSpPr>
              <a:spLocks noChangeArrowheads="1"/>
            </p:cNvSpPr>
            <p:nvPr/>
          </p:nvSpPr>
          <p:spPr bwMode="auto">
            <a:xfrm>
              <a:off x="3169" y="2234"/>
              <a:ext cx="0" cy="1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2" name="Rectangle 159"/>
            <p:cNvSpPr>
              <a:spLocks noChangeArrowheads="1"/>
            </p:cNvSpPr>
            <p:nvPr/>
          </p:nvSpPr>
          <p:spPr bwMode="auto">
            <a:xfrm>
              <a:off x="3914" y="2234"/>
              <a:ext cx="68" cy="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133" name="Group 162"/>
            <p:cNvGrpSpPr>
              <a:grpSpLocks/>
            </p:cNvGrpSpPr>
            <p:nvPr/>
          </p:nvGrpSpPr>
          <p:grpSpPr bwMode="auto">
            <a:xfrm>
              <a:off x="4285" y="2017"/>
              <a:ext cx="1226" cy="401"/>
              <a:chOff x="4285" y="2017"/>
              <a:chExt cx="1226" cy="401"/>
            </a:xfrm>
          </p:grpSpPr>
          <p:sp>
            <p:nvSpPr>
              <p:cNvPr id="300" name="Rectangle 160"/>
              <p:cNvSpPr>
                <a:spLocks noChangeArrowheads="1"/>
              </p:cNvSpPr>
              <p:nvPr/>
            </p:nvSpPr>
            <p:spPr bwMode="auto">
              <a:xfrm>
                <a:off x="4285" y="2067"/>
                <a:ext cx="871" cy="276"/>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1" name="Rectangle 161"/>
              <p:cNvSpPr>
                <a:spLocks noChangeArrowheads="1"/>
              </p:cNvSpPr>
              <p:nvPr/>
            </p:nvSpPr>
            <p:spPr bwMode="auto">
              <a:xfrm>
                <a:off x="4316" y="2017"/>
                <a:ext cx="1195" cy="401"/>
              </a:xfrm>
              <a:prstGeom prst="rect">
                <a:avLst/>
              </a:prstGeom>
              <a:noFill/>
              <a:ln w="28575" cap="rnd">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134" name="Rectangle 163"/>
            <p:cNvSpPr>
              <a:spLocks noChangeArrowheads="1"/>
            </p:cNvSpPr>
            <p:nvPr/>
          </p:nvSpPr>
          <p:spPr bwMode="auto">
            <a:xfrm>
              <a:off x="4295" y="2026"/>
              <a:ext cx="1250" cy="3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Times New Roman" panose="02020603050405020304" pitchFamily="18" charset="0"/>
                </a:rPr>
                <a:t>PLANNING , BUDGETING,</a:t>
              </a:r>
              <a:r>
                <a:rPr kumimoji="0" lang="en-US" altLang="en-US" sz="1200" b="1" i="0" u="none" strike="noStrike" cap="none" normalizeH="0" dirty="0">
                  <a:ln>
                    <a:noFill/>
                  </a:ln>
                  <a:solidFill>
                    <a:srgbClr val="000000"/>
                  </a:solidFill>
                  <a:effectLst/>
                  <a:latin typeface="Times New Roman" panose="02020603050405020304" pitchFamily="18" charset="0"/>
                </a:rPr>
                <a:t> MONITORING AND EVALUATION DIRECTORATE</a:t>
              </a:r>
              <a:endParaRPr kumimoji="0" lang="en-US" altLang="en-US" sz="1200" b="1" i="0" u="none" strike="noStrike" cap="none" normalizeH="0" baseline="0" dirty="0">
                <a:ln>
                  <a:noFill/>
                </a:ln>
                <a:solidFill>
                  <a:schemeClr val="tx1"/>
                </a:solidFill>
                <a:effectLst/>
              </a:endParaRPr>
            </a:p>
          </p:txBody>
        </p:sp>
        <p:sp>
          <p:nvSpPr>
            <p:cNvPr id="135" name="Rectangle 164"/>
            <p:cNvSpPr>
              <a:spLocks noChangeArrowheads="1"/>
            </p:cNvSpPr>
            <p:nvPr/>
          </p:nvSpPr>
          <p:spPr bwMode="auto">
            <a:xfrm>
              <a:off x="4283" y="2173"/>
              <a:ext cx="1085" cy="1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6" name="Rectangle 165"/>
            <p:cNvSpPr>
              <a:spLocks noChangeArrowheads="1"/>
            </p:cNvSpPr>
            <p:nvPr/>
          </p:nvSpPr>
          <p:spPr bwMode="auto">
            <a:xfrm>
              <a:off x="4380" y="2232"/>
              <a:ext cx="0"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7" name="Rectangle 166"/>
            <p:cNvSpPr>
              <a:spLocks noChangeArrowheads="1"/>
            </p:cNvSpPr>
            <p:nvPr/>
          </p:nvSpPr>
          <p:spPr bwMode="auto">
            <a:xfrm>
              <a:off x="5594" y="2239"/>
              <a:ext cx="61" cy="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8" name="Rectangle 168"/>
            <p:cNvSpPr>
              <a:spLocks noChangeArrowheads="1"/>
            </p:cNvSpPr>
            <p:nvPr/>
          </p:nvSpPr>
          <p:spPr bwMode="auto">
            <a:xfrm>
              <a:off x="5337" y="2321"/>
              <a:ext cx="61" cy="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9" name="Rectangle 170"/>
            <p:cNvSpPr>
              <a:spLocks noChangeArrowheads="1"/>
            </p:cNvSpPr>
            <p:nvPr/>
          </p:nvSpPr>
          <p:spPr bwMode="auto">
            <a:xfrm>
              <a:off x="1642" y="2809"/>
              <a:ext cx="1239" cy="342"/>
            </a:xfrm>
            <a:prstGeom prst="rect">
              <a:avLst/>
            </a:prstGeom>
            <a:noFill/>
            <a:ln w="28575" cap="rnd">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0" name="Rectangle 172"/>
            <p:cNvSpPr>
              <a:spLocks noChangeArrowheads="1"/>
            </p:cNvSpPr>
            <p:nvPr/>
          </p:nvSpPr>
          <p:spPr bwMode="auto">
            <a:xfrm>
              <a:off x="1717" y="2839"/>
              <a:ext cx="0" cy="1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6" name="Rectangle 178"/>
            <p:cNvSpPr>
              <a:spLocks noChangeArrowheads="1"/>
            </p:cNvSpPr>
            <p:nvPr/>
          </p:nvSpPr>
          <p:spPr bwMode="auto">
            <a:xfrm>
              <a:off x="2567" y="2912"/>
              <a:ext cx="63" cy="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0" name="Rectangle 182"/>
            <p:cNvSpPr>
              <a:spLocks noChangeArrowheads="1"/>
            </p:cNvSpPr>
            <p:nvPr/>
          </p:nvSpPr>
          <p:spPr bwMode="auto">
            <a:xfrm>
              <a:off x="2235" y="2983"/>
              <a:ext cx="109" cy="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000000"/>
                  </a:solidFill>
                  <a:effectLst/>
                  <a:latin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5" name="Rectangle 187"/>
            <p:cNvSpPr>
              <a:spLocks noChangeArrowheads="1"/>
            </p:cNvSpPr>
            <p:nvPr/>
          </p:nvSpPr>
          <p:spPr bwMode="auto">
            <a:xfrm>
              <a:off x="2619" y="3058"/>
              <a:ext cx="61" cy="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7" name="Rectangle 189"/>
            <p:cNvSpPr>
              <a:spLocks noChangeArrowheads="1"/>
            </p:cNvSpPr>
            <p:nvPr/>
          </p:nvSpPr>
          <p:spPr bwMode="auto">
            <a:xfrm>
              <a:off x="1642" y="2352"/>
              <a:ext cx="1156" cy="400"/>
            </a:xfrm>
            <a:prstGeom prst="rect">
              <a:avLst/>
            </a:prstGeom>
            <a:noFill/>
            <a:ln w="28575" cap="rnd">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7" name="Rectangle 191"/>
            <p:cNvSpPr>
              <a:spLocks noChangeArrowheads="1"/>
            </p:cNvSpPr>
            <p:nvPr/>
          </p:nvSpPr>
          <p:spPr bwMode="auto">
            <a:xfrm>
              <a:off x="1653" y="2436"/>
              <a:ext cx="1102" cy="1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strike="noStrike" cap="none" normalizeH="0" baseline="0" dirty="0">
                  <a:ln>
                    <a:noFill/>
                  </a:ln>
                  <a:solidFill>
                    <a:srgbClr val="000000"/>
                  </a:solidFill>
                  <a:effectLst/>
                  <a:latin typeface="Times New Roman" panose="02020603050405020304" pitchFamily="18" charset="0"/>
                </a:rPr>
                <a:t>Career and Succession Planning</a:t>
              </a:r>
              <a:endParaRPr kumimoji="0" lang="en-US" altLang="en-US" sz="1200" b="0" i="0" strike="noStrike" cap="none" normalizeH="0" baseline="0" dirty="0">
                <a:ln>
                  <a:noFill/>
                </a:ln>
                <a:solidFill>
                  <a:schemeClr val="tx1"/>
                </a:solidFill>
                <a:effectLst/>
              </a:endParaRPr>
            </a:p>
          </p:txBody>
        </p:sp>
        <p:sp>
          <p:nvSpPr>
            <p:cNvPr id="158" name="Rectangle 192"/>
            <p:cNvSpPr>
              <a:spLocks noChangeArrowheads="1"/>
            </p:cNvSpPr>
            <p:nvPr/>
          </p:nvSpPr>
          <p:spPr bwMode="auto">
            <a:xfrm>
              <a:off x="2604" y="2385"/>
              <a:ext cx="61" cy="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0" name="Rectangle 194"/>
            <p:cNvSpPr>
              <a:spLocks noChangeArrowheads="1"/>
            </p:cNvSpPr>
            <p:nvPr/>
          </p:nvSpPr>
          <p:spPr bwMode="auto">
            <a:xfrm>
              <a:off x="1717" y="2455"/>
              <a:ext cx="0" cy="1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1" name="Rectangle 195"/>
            <p:cNvSpPr>
              <a:spLocks noChangeArrowheads="1"/>
            </p:cNvSpPr>
            <p:nvPr/>
          </p:nvSpPr>
          <p:spPr bwMode="auto">
            <a:xfrm>
              <a:off x="2099" y="2457"/>
              <a:ext cx="61" cy="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3" name="Rectangle 197"/>
            <p:cNvSpPr>
              <a:spLocks noChangeArrowheads="1"/>
            </p:cNvSpPr>
            <p:nvPr/>
          </p:nvSpPr>
          <p:spPr bwMode="auto">
            <a:xfrm>
              <a:off x="1717" y="2529"/>
              <a:ext cx="0" cy="1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4" name="Rectangle 198"/>
            <p:cNvSpPr>
              <a:spLocks noChangeArrowheads="1"/>
            </p:cNvSpPr>
            <p:nvPr/>
          </p:nvSpPr>
          <p:spPr bwMode="auto">
            <a:xfrm>
              <a:off x="1717" y="2602"/>
              <a:ext cx="0" cy="1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5" name="Rectangle 199"/>
            <p:cNvSpPr>
              <a:spLocks noChangeArrowheads="1"/>
            </p:cNvSpPr>
            <p:nvPr/>
          </p:nvSpPr>
          <p:spPr bwMode="auto">
            <a:xfrm>
              <a:off x="2086" y="2602"/>
              <a:ext cx="16" cy="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6" name="Rectangle 200"/>
            <p:cNvSpPr>
              <a:spLocks noChangeArrowheads="1"/>
            </p:cNvSpPr>
            <p:nvPr/>
          </p:nvSpPr>
          <p:spPr bwMode="auto">
            <a:xfrm>
              <a:off x="2241" y="2602"/>
              <a:ext cx="0" cy="1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7" name="Rectangle 201"/>
            <p:cNvSpPr>
              <a:spLocks noChangeArrowheads="1"/>
            </p:cNvSpPr>
            <p:nvPr/>
          </p:nvSpPr>
          <p:spPr bwMode="auto">
            <a:xfrm>
              <a:off x="2631" y="2602"/>
              <a:ext cx="61" cy="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8" name="Rectangle 202"/>
            <p:cNvSpPr>
              <a:spLocks noChangeArrowheads="1"/>
            </p:cNvSpPr>
            <p:nvPr/>
          </p:nvSpPr>
          <p:spPr bwMode="auto">
            <a:xfrm>
              <a:off x="1717" y="2675"/>
              <a:ext cx="0" cy="1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170" name="Group 206"/>
            <p:cNvGrpSpPr>
              <a:grpSpLocks/>
            </p:cNvGrpSpPr>
            <p:nvPr/>
          </p:nvGrpSpPr>
          <p:grpSpPr bwMode="auto">
            <a:xfrm>
              <a:off x="1642" y="3208"/>
              <a:ext cx="1239" cy="171"/>
              <a:chOff x="1642" y="3208"/>
              <a:chExt cx="1239" cy="171"/>
            </a:xfrm>
          </p:grpSpPr>
          <p:sp>
            <p:nvSpPr>
              <p:cNvPr id="294" name="Rectangle 204"/>
              <p:cNvSpPr>
                <a:spLocks noChangeArrowheads="1"/>
              </p:cNvSpPr>
              <p:nvPr/>
            </p:nvSpPr>
            <p:spPr bwMode="auto">
              <a:xfrm>
                <a:off x="1642" y="3208"/>
                <a:ext cx="1239" cy="171"/>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5" name="Rectangle 205"/>
              <p:cNvSpPr>
                <a:spLocks noChangeArrowheads="1"/>
              </p:cNvSpPr>
              <p:nvPr/>
            </p:nvSpPr>
            <p:spPr bwMode="auto">
              <a:xfrm>
                <a:off x="1642" y="3208"/>
                <a:ext cx="1239" cy="171"/>
              </a:xfrm>
              <a:prstGeom prst="rect">
                <a:avLst/>
              </a:prstGeom>
              <a:noFill/>
              <a:ln w="28575" cap="rnd">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171" name="Rectangle 207"/>
            <p:cNvSpPr>
              <a:spLocks noChangeArrowheads="1"/>
            </p:cNvSpPr>
            <p:nvPr/>
          </p:nvSpPr>
          <p:spPr bwMode="auto">
            <a:xfrm>
              <a:off x="1717" y="3240"/>
              <a:ext cx="0" cy="1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2" name="Rectangle 208"/>
            <p:cNvSpPr>
              <a:spLocks noChangeArrowheads="1"/>
            </p:cNvSpPr>
            <p:nvPr/>
          </p:nvSpPr>
          <p:spPr bwMode="auto">
            <a:xfrm>
              <a:off x="1694" y="3251"/>
              <a:ext cx="1103" cy="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100" b="1" dirty="0">
                  <a:solidFill>
                    <a:srgbClr val="000000"/>
                  </a:solidFill>
                  <a:latin typeface="Times New Roman" panose="02020603050405020304" pitchFamily="18" charset="0"/>
                </a:rPr>
                <a:t>C</a:t>
              </a:r>
              <a:r>
                <a:rPr kumimoji="0" lang="en-US" altLang="en-US" sz="1100" b="1" i="0" u="none" strike="noStrike" cap="none" normalizeH="0" baseline="0" dirty="0">
                  <a:ln>
                    <a:noFill/>
                  </a:ln>
                  <a:solidFill>
                    <a:srgbClr val="000000"/>
                  </a:solidFill>
                  <a:effectLst/>
                  <a:latin typeface="Times New Roman" panose="02020603050405020304" pitchFamily="18" charset="0"/>
                </a:rPr>
                <a:t>entral Personnel Registry</a:t>
              </a:r>
              <a:endParaRPr kumimoji="0" lang="en-US" altLang="en-US" sz="1100" b="1" i="0" u="none" strike="noStrike" cap="none" normalizeH="0" baseline="0" dirty="0">
                <a:ln>
                  <a:noFill/>
                </a:ln>
                <a:solidFill>
                  <a:schemeClr val="tx1"/>
                </a:solidFill>
                <a:effectLst/>
              </a:endParaRPr>
            </a:p>
          </p:txBody>
        </p:sp>
        <p:sp>
          <p:nvSpPr>
            <p:cNvPr id="173" name="Rectangle 209"/>
            <p:cNvSpPr>
              <a:spLocks noChangeArrowheads="1"/>
            </p:cNvSpPr>
            <p:nvPr/>
          </p:nvSpPr>
          <p:spPr bwMode="auto">
            <a:xfrm>
              <a:off x="2805" y="3240"/>
              <a:ext cx="68" cy="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174" name="Group 212"/>
            <p:cNvGrpSpPr>
              <a:grpSpLocks/>
            </p:cNvGrpSpPr>
            <p:nvPr/>
          </p:nvGrpSpPr>
          <p:grpSpPr bwMode="auto">
            <a:xfrm>
              <a:off x="3129" y="3208"/>
              <a:ext cx="908" cy="228"/>
              <a:chOff x="3129" y="3208"/>
              <a:chExt cx="908" cy="228"/>
            </a:xfrm>
          </p:grpSpPr>
          <p:sp>
            <p:nvSpPr>
              <p:cNvPr id="292" name="Rectangle 210"/>
              <p:cNvSpPr>
                <a:spLocks noChangeArrowheads="1"/>
              </p:cNvSpPr>
              <p:nvPr/>
            </p:nvSpPr>
            <p:spPr bwMode="auto">
              <a:xfrm>
                <a:off x="3129" y="3208"/>
                <a:ext cx="908" cy="22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3" name="Rectangle 211"/>
              <p:cNvSpPr>
                <a:spLocks noChangeArrowheads="1"/>
              </p:cNvSpPr>
              <p:nvPr/>
            </p:nvSpPr>
            <p:spPr bwMode="auto">
              <a:xfrm>
                <a:off x="3129" y="3208"/>
                <a:ext cx="908" cy="228"/>
              </a:xfrm>
              <a:prstGeom prst="rect">
                <a:avLst/>
              </a:prstGeom>
              <a:noFill/>
              <a:ln w="28575" cap="rnd">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175" name="Rectangle 213"/>
            <p:cNvSpPr>
              <a:spLocks noChangeArrowheads="1"/>
            </p:cNvSpPr>
            <p:nvPr/>
          </p:nvSpPr>
          <p:spPr bwMode="auto">
            <a:xfrm>
              <a:off x="3300" y="3229"/>
              <a:ext cx="608" cy="1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Times New Roman" panose="02020603050405020304" pitchFamily="18" charset="0"/>
                </a:rPr>
                <a:t>Training and Development </a:t>
              </a:r>
              <a:endParaRPr kumimoji="0" lang="en-US" altLang="en-US" sz="1200" b="1" i="0" u="none" strike="noStrike" cap="none" normalizeH="0" baseline="0" dirty="0">
                <a:ln>
                  <a:noFill/>
                </a:ln>
                <a:solidFill>
                  <a:schemeClr val="tx1"/>
                </a:solidFill>
                <a:effectLst/>
              </a:endParaRPr>
            </a:p>
          </p:txBody>
        </p:sp>
        <p:sp>
          <p:nvSpPr>
            <p:cNvPr id="176" name="Rectangle 214"/>
            <p:cNvSpPr>
              <a:spLocks noChangeArrowheads="1"/>
            </p:cNvSpPr>
            <p:nvPr/>
          </p:nvSpPr>
          <p:spPr bwMode="auto">
            <a:xfrm>
              <a:off x="3865" y="3239"/>
              <a:ext cx="75" cy="1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7" name="Rectangle 215"/>
            <p:cNvSpPr>
              <a:spLocks noChangeArrowheads="1"/>
            </p:cNvSpPr>
            <p:nvPr/>
          </p:nvSpPr>
          <p:spPr bwMode="auto">
            <a:xfrm>
              <a:off x="3286" y="3325"/>
              <a:ext cx="0" cy="1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8" name="Rectangle 216"/>
            <p:cNvSpPr>
              <a:spLocks noChangeArrowheads="1"/>
            </p:cNvSpPr>
            <p:nvPr/>
          </p:nvSpPr>
          <p:spPr bwMode="auto">
            <a:xfrm>
              <a:off x="3879" y="3325"/>
              <a:ext cx="75" cy="1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179" name="Group 219"/>
            <p:cNvGrpSpPr>
              <a:grpSpLocks/>
            </p:cNvGrpSpPr>
            <p:nvPr/>
          </p:nvGrpSpPr>
          <p:grpSpPr bwMode="auto">
            <a:xfrm>
              <a:off x="3129" y="2669"/>
              <a:ext cx="1073" cy="254"/>
              <a:chOff x="3129" y="2669"/>
              <a:chExt cx="1073" cy="254"/>
            </a:xfrm>
          </p:grpSpPr>
          <p:sp>
            <p:nvSpPr>
              <p:cNvPr id="290" name="Rectangle 217"/>
              <p:cNvSpPr>
                <a:spLocks noChangeArrowheads="1"/>
              </p:cNvSpPr>
              <p:nvPr/>
            </p:nvSpPr>
            <p:spPr bwMode="auto">
              <a:xfrm>
                <a:off x="3129" y="2669"/>
                <a:ext cx="1073" cy="25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1" name="Rectangle 218"/>
              <p:cNvSpPr>
                <a:spLocks noChangeArrowheads="1"/>
              </p:cNvSpPr>
              <p:nvPr/>
            </p:nvSpPr>
            <p:spPr bwMode="auto">
              <a:xfrm>
                <a:off x="3129" y="2669"/>
                <a:ext cx="1073" cy="254"/>
              </a:xfrm>
              <a:prstGeom prst="rect">
                <a:avLst/>
              </a:prstGeom>
              <a:noFill/>
              <a:ln w="28575" cap="rnd">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180" name="Rectangle 220"/>
            <p:cNvSpPr>
              <a:spLocks noChangeArrowheads="1"/>
            </p:cNvSpPr>
            <p:nvPr/>
          </p:nvSpPr>
          <p:spPr bwMode="auto">
            <a:xfrm>
              <a:off x="3168" y="2685"/>
              <a:ext cx="1024" cy="1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Times New Roman" panose="02020603050405020304" pitchFamily="18" charset="0"/>
                </a:rPr>
                <a:t>Manpower Planning, and Budgeting </a:t>
              </a:r>
              <a:endParaRPr kumimoji="0" lang="en-US" altLang="en-US" sz="1200" b="1" i="0" u="none" strike="noStrike" cap="none" normalizeH="0" baseline="0" dirty="0">
                <a:ln>
                  <a:noFill/>
                </a:ln>
                <a:solidFill>
                  <a:schemeClr val="tx1"/>
                </a:solidFill>
                <a:effectLst/>
              </a:endParaRPr>
            </a:p>
          </p:txBody>
        </p:sp>
        <p:sp>
          <p:nvSpPr>
            <p:cNvPr id="181" name="Rectangle 221"/>
            <p:cNvSpPr>
              <a:spLocks noChangeArrowheads="1"/>
            </p:cNvSpPr>
            <p:nvPr/>
          </p:nvSpPr>
          <p:spPr bwMode="auto">
            <a:xfrm>
              <a:off x="3204" y="2782"/>
              <a:ext cx="36" cy="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2" name="Rectangle 222"/>
            <p:cNvSpPr>
              <a:spLocks noChangeArrowheads="1"/>
            </p:cNvSpPr>
            <p:nvPr/>
          </p:nvSpPr>
          <p:spPr bwMode="auto">
            <a:xfrm>
              <a:off x="3846" y="2782"/>
              <a:ext cx="68" cy="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183" name="Group 225"/>
            <p:cNvGrpSpPr>
              <a:grpSpLocks/>
            </p:cNvGrpSpPr>
            <p:nvPr/>
          </p:nvGrpSpPr>
          <p:grpSpPr bwMode="auto">
            <a:xfrm>
              <a:off x="3129" y="3493"/>
              <a:ext cx="1486" cy="228"/>
              <a:chOff x="3129" y="3493"/>
              <a:chExt cx="1486" cy="228"/>
            </a:xfrm>
          </p:grpSpPr>
          <p:sp>
            <p:nvSpPr>
              <p:cNvPr id="288" name="Rectangle 223"/>
              <p:cNvSpPr>
                <a:spLocks noChangeArrowheads="1"/>
              </p:cNvSpPr>
              <p:nvPr/>
            </p:nvSpPr>
            <p:spPr bwMode="auto">
              <a:xfrm>
                <a:off x="3129" y="3493"/>
                <a:ext cx="1486" cy="22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9" name="Rectangle 224"/>
              <p:cNvSpPr>
                <a:spLocks noChangeArrowheads="1"/>
              </p:cNvSpPr>
              <p:nvPr/>
            </p:nvSpPr>
            <p:spPr bwMode="auto">
              <a:xfrm>
                <a:off x="3129" y="3493"/>
                <a:ext cx="1486" cy="228"/>
              </a:xfrm>
              <a:prstGeom prst="rect">
                <a:avLst/>
              </a:prstGeom>
              <a:noFill/>
              <a:ln w="28575" cap="rnd">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184" name="Rectangle 226"/>
            <p:cNvSpPr>
              <a:spLocks noChangeArrowheads="1"/>
            </p:cNvSpPr>
            <p:nvPr/>
          </p:nvSpPr>
          <p:spPr bwMode="auto">
            <a:xfrm>
              <a:off x="3294" y="3488"/>
              <a:ext cx="1058" cy="2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Times New Roman" panose="02020603050405020304" pitchFamily="18" charset="0"/>
                </a:rPr>
                <a:t>Civil Service Training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Times New Roman" panose="02020603050405020304" pitchFamily="18" charset="0"/>
                </a:rPr>
                <a:t>Institutions </a:t>
              </a:r>
              <a:endParaRPr kumimoji="0" lang="en-US" altLang="en-US" sz="1400" b="1" i="0" u="none" strike="noStrike" cap="none" normalizeH="0" baseline="0" dirty="0">
                <a:ln>
                  <a:noFill/>
                </a:ln>
                <a:solidFill>
                  <a:schemeClr val="tx1"/>
                </a:solidFill>
                <a:effectLst/>
              </a:endParaRPr>
            </a:p>
          </p:txBody>
        </p:sp>
        <p:sp>
          <p:nvSpPr>
            <p:cNvPr id="185" name="Rectangle 227"/>
            <p:cNvSpPr>
              <a:spLocks noChangeArrowheads="1"/>
            </p:cNvSpPr>
            <p:nvPr/>
          </p:nvSpPr>
          <p:spPr bwMode="auto">
            <a:xfrm>
              <a:off x="3624" y="3611"/>
              <a:ext cx="20" cy="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6" name="Rectangle 228"/>
            <p:cNvSpPr>
              <a:spLocks noChangeArrowheads="1"/>
            </p:cNvSpPr>
            <p:nvPr/>
          </p:nvSpPr>
          <p:spPr bwMode="auto">
            <a:xfrm>
              <a:off x="4147" y="3611"/>
              <a:ext cx="75" cy="1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187" name="Group 231"/>
            <p:cNvGrpSpPr>
              <a:grpSpLocks/>
            </p:cNvGrpSpPr>
            <p:nvPr/>
          </p:nvGrpSpPr>
          <p:grpSpPr bwMode="auto">
            <a:xfrm>
              <a:off x="4533" y="2650"/>
              <a:ext cx="1074" cy="254"/>
              <a:chOff x="4533" y="2650"/>
              <a:chExt cx="1074" cy="254"/>
            </a:xfrm>
          </p:grpSpPr>
          <p:sp>
            <p:nvSpPr>
              <p:cNvPr id="286" name="Rectangle 229"/>
              <p:cNvSpPr>
                <a:spLocks noChangeArrowheads="1"/>
              </p:cNvSpPr>
              <p:nvPr/>
            </p:nvSpPr>
            <p:spPr bwMode="auto">
              <a:xfrm>
                <a:off x="4533" y="2650"/>
                <a:ext cx="1074" cy="25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7" name="Rectangle 230"/>
              <p:cNvSpPr>
                <a:spLocks noChangeArrowheads="1"/>
              </p:cNvSpPr>
              <p:nvPr/>
            </p:nvSpPr>
            <p:spPr bwMode="auto">
              <a:xfrm>
                <a:off x="4533" y="2650"/>
                <a:ext cx="1074" cy="254"/>
              </a:xfrm>
              <a:prstGeom prst="rect">
                <a:avLst/>
              </a:prstGeom>
              <a:noFill/>
              <a:ln w="28575" cap="rnd">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188" name="Rectangle 232"/>
            <p:cNvSpPr>
              <a:spLocks noChangeArrowheads="1"/>
            </p:cNvSpPr>
            <p:nvPr/>
          </p:nvSpPr>
          <p:spPr bwMode="auto">
            <a:xfrm rot="10800000" flipV="1">
              <a:off x="4505" y="2680"/>
              <a:ext cx="1163" cy="1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Times New Roman" panose="02020603050405020304" pitchFamily="18" charset="0"/>
                </a:rPr>
                <a:t>Performance Management Standards and Review </a:t>
              </a:r>
              <a:endParaRPr kumimoji="0" lang="en-US" altLang="en-US" sz="1200" b="1" i="0" u="none" strike="noStrike" cap="none" normalizeH="0" baseline="0" dirty="0">
                <a:ln>
                  <a:noFill/>
                </a:ln>
                <a:solidFill>
                  <a:schemeClr val="tx1"/>
                </a:solidFill>
                <a:effectLst/>
              </a:endParaRPr>
            </a:p>
          </p:txBody>
        </p:sp>
        <p:sp>
          <p:nvSpPr>
            <p:cNvPr id="189" name="Rectangle 233"/>
            <p:cNvSpPr>
              <a:spLocks noChangeArrowheads="1"/>
            </p:cNvSpPr>
            <p:nvPr/>
          </p:nvSpPr>
          <p:spPr bwMode="auto">
            <a:xfrm>
              <a:off x="4633" y="2760"/>
              <a:ext cx="0" cy="1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90" name="Rectangle 234"/>
            <p:cNvSpPr>
              <a:spLocks noChangeArrowheads="1"/>
            </p:cNvSpPr>
            <p:nvPr/>
          </p:nvSpPr>
          <p:spPr bwMode="auto">
            <a:xfrm>
              <a:off x="5507" y="2760"/>
              <a:ext cx="68" cy="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1" name="Rectangle 235"/>
            <p:cNvSpPr>
              <a:spLocks noChangeArrowheads="1"/>
            </p:cNvSpPr>
            <p:nvPr/>
          </p:nvSpPr>
          <p:spPr bwMode="auto">
            <a:xfrm>
              <a:off x="4608" y="2841"/>
              <a:ext cx="75" cy="1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2" name="Rectangle 236"/>
            <p:cNvSpPr>
              <a:spLocks noChangeArrowheads="1"/>
            </p:cNvSpPr>
            <p:nvPr/>
          </p:nvSpPr>
          <p:spPr bwMode="auto">
            <a:xfrm>
              <a:off x="4636" y="2841"/>
              <a:ext cx="75" cy="1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193" name="Group 239"/>
            <p:cNvGrpSpPr>
              <a:grpSpLocks/>
            </p:cNvGrpSpPr>
            <p:nvPr/>
          </p:nvGrpSpPr>
          <p:grpSpPr bwMode="auto">
            <a:xfrm>
              <a:off x="4615" y="3094"/>
              <a:ext cx="992" cy="140"/>
              <a:chOff x="4615" y="3094"/>
              <a:chExt cx="992" cy="140"/>
            </a:xfrm>
          </p:grpSpPr>
          <p:sp>
            <p:nvSpPr>
              <p:cNvPr id="284" name="Rectangle 237"/>
              <p:cNvSpPr>
                <a:spLocks noChangeArrowheads="1"/>
              </p:cNvSpPr>
              <p:nvPr/>
            </p:nvSpPr>
            <p:spPr bwMode="auto">
              <a:xfrm>
                <a:off x="4615" y="3094"/>
                <a:ext cx="992" cy="14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5" name="Rectangle 238"/>
              <p:cNvSpPr>
                <a:spLocks noChangeArrowheads="1"/>
              </p:cNvSpPr>
              <p:nvPr/>
            </p:nvSpPr>
            <p:spPr bwMode="auto">
              <a:xfrm>
                <a:off x="4615" y="3094"/>
                <a:ext cx="992" cy="140"/>
              </a:xfrm>
              <a:prstGeom prst="rect">
                <a:avLst/>
              </a:prstGeom>
              <a:noFill/>
              <a:ln w="28575" cap="rnd">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194" name="Rectangle 240"/>
            <p:cNvSpPr>
              <a:spLocks noChangeArrowheads="1"/>
            </p:cNvSpPr>
            <p:nvPr/>
          </p:nvSpPr>
          <p:spPr bwMode="auto">
            <a:xfrm>
              <a:off x="4693" y="3092"/>
              <a:ext cx="719"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Times New Roman" panose="02020603050405020304" pitchFamily="18" charset="0"/>
                </a:rPr>
                <a:t>Client Services</a:t>
              </a:r>
              <a:endParaRPr kumimoji="0" lang="en-US" altLang="en-US" sz="1400" b="1" i="0" u="none" strike="noStrike" cap="none" normalizeH="0" baseline="0" dirty="0">
                <a:ln>
                  <a:noFill/>
                </a:ln>
                <a:solidFill>
                  <a:schemeClr val="tx1"/>
                </a:solidFill>
                <a:effectLst/>
              </a:endParaRPr>
            </a:p>
          </p:txBody>
        </p:sp>
        <p:sp>
          <p:nvSpPr>
            <p:cNvPr id="195" name="Rectangle 241"/>
            <p:cNvSpPr>
              <a:spLocks noChangeArrowheads="1"/>
            </p:cNvSpPr>
            <p:nvPr/>
          </p:nvSpPr>
          <p:spPr bwMode="auto">
            <a:xfrm>
              <a:off x="5445" y="3124"/>
              <a:ext cx="75" cy="1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196" name="Group 244"/>
            <p:cNvGrpSpPr>
              <a:grpSpLocks/>
            </p:cNvGrpSpPr>
            <p:nvPr/>
          </p:nvGrpSpPr>
          <p:grpSpPr bwMode="auto">
            <a:xfrm>
              <a:off x="4781" y="3322"/>
              <a:ext cx="826" cy="311"/>
              <a:chOff x="4781" y="3322"/>
              <a:chExt cx="826" cy="311"/>
            </a:xfrm>
          </p:grpSpPr>
          <p:sp>
            <p:nvSpPr>
              <p:cNvPr id="282" name="Rectangle 242"/>
              <p:cNvSpPr>
                <a:spLocks noChangeArrowheads="1"/>
              </p:cNvSpPr>
              <p:nvPr/>
            </p:nvSpPr>
            <p:spPr bwMode="auto">
              <a:xfrm>
                <a:off x="4781" y="3322"/>
                <a:ext cx="826" cy="311"/>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3" name="Rectangle 243"/>
              <p:cNvSpPr>
                <a:spLocks noChangeArrowheads="1"/>
              </p:cNvSpPr>
              <p:nvPr/>
            </p:nvSpPr>
            <p:spPr bwMode="auto">
              <a:xfrm>
                <a:off x="4781" y="3322"/>
                <a:ext cx="826" cy="311"/>
              </a:xfrm>
              <a:prstGeom prst="rect">
                <a:avLst/>
              </a:prstGeom>
              <a:noFill/>
              <a:ln w="28575" cap="rnd">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197" name="Rectangle 245"/>
            <p:cNvSpPr>
              <a:spLocks noChangeArrowheads="1"/>
            </p:cNvSpPr>
            <p:nvPr/>
          </p:nvSpPr>
          <p:spPr bwMode="auto">
            <a:xfrm>
              <a:off x="4782" y="3361"/>
              <a:ext cx="832" cy="1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Times New Roman" panose="02020603050405020304" pitchFamily="18" charset="0"/>
                </a:rPr>
                <a:t>Reform and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Times New Roman" panose="02020603050405020304" pitchFamily="18" charset="0"/>
                </a:rPr>
                <a:t>Policy Coordination</a:t>
              </a:r>
              <a:endParaRPr kumimoji="0" lang="en-US" altLang="en-US" sz="2800" b="1" i="0" u="none" strike="noStrike" cap="none" normalizeH="0" baseline="0" dirty="0">
                <a:ln>
                  <a:noFill/>
                </a:ln>
                <a:solidFill>
                  <a:schemeClr val="tx1"/>
                </a:solidFill>
                <a:effectLst/>
              </a:endParaRPr>
            </a:p>
          </p:txBody>
        </p:sp>
        <p:sp>
          <p:nvSpPr>
            <p:cNvPr id="200" name="Rectangle 248"/>
            <p:cNvSpPr>
              <a:spLocks noChangeArrowheads="1"/>
            </p:cNvSpPr>
            <p:nvPr/>
          </p:nvSpPr>
          <p:spPr bwMode="auto">
            <a:xfrm>
              <a:off x="5484" y="3527"/>
              <a:ext cx="75" cy="1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1" name="Line 249"/>
            <p:cNvSpPr>
              <a:spLocks noChangeShapeType="1"/>
            </p:cNvSpPr>
            <p:nvPr/>
          </p:nvSpPr>
          <p:spPr bwMode="auto">
            <a:xfrm>
              <a:off x="4368" y="2528"/>
              <a:ext cx="0" cy="913"/>
            </a:xfrm>
            <a:prstGeom prst="line">
              <a:avLst/>
            </a:prstGeom>
            <a:noFill/>
            <a:ln w="28575" cap="flat">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2" name="Line 250"/>
            <p:cNvSpPr>
              <a:spLocks noChangeShapeType="1"/>
            </p:cNvSpPr>
            <p:nvPr/>
          </p:nvSpPr>
          <p:spPr bwMode="auto">
            <a:xfrm>
              <a:off x="4368" y="3151"/>
              <a:ext cx="247" cy="0"/>
            </a:xfrm>
            <a:prstGeom prst="line">
              <a:avLst/>
            </a:prstGeom>
            <a:noFill/>
            <a:ln w="28575" cap="flat">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3" name="Rectangle 252"/>
            <p:cNvSpPr>
              <a:spLocks noChangeArrowheads="1"/>
            </p:cNvSpPr>
            <p:nvPr/>
          </p:nvSpPr>
          <p:spPr bwMode="auto">
            <a:xfrm>
              <a:off x="5852" y="2006"/>
              <a:ext cx="1239" cy="409"/>
            </a:xfrm>
            <a:prstGeom prst="rect">
              <a:avLst/>
            </a:prstGeom>
            <a:noFill/>
            <a:ln w="28575" cap="rnd">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5" name="Rectangle 255"/>
            <p:cNvSpPr>
              <a:spLocks noChangeArrowheads="1"/>
            </p:cNvSpPr>
            <p:nvPr/>
          </p:nvSpPr>
          <p:spPr bwMode="auto">
            <a:xfrm>
              <a:off x="5830" y="2127"/>
              <a:ext cx="0" cy="1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4" name="Rectangle 254"/>
            <p:cNvSpPr>
              <a:spLocks noChangeArrowheads="1"/>
            </p:cNvSpPr>
            <p:nvPr/>
          </p:nvSpPr>
          <p:spPr bwMode="auto">
            <a:xfrm>
              <a:off x="5825" y="2027"/>
              <a:ext cx="1293" cy="3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b="1" dirty="0">
                  <a:solidFill>
                    <a:srgbClr val="000000"/>
                  </a:solidFill>
                  <a:latin typeface="Times New Roman" panose="02020603050405020304" pitchFamily="18" charset="0"/>
                </a:rPr>
                <a:t>RESEARCH, S</a:t>
              </a:r>
              <a:r>
                <a:rPr kumimoji="0" lang="en-US" altLang="en-US" sz="1200" b="1" i="0" u="none" strike="noStrike" cap="none" normalizeH="0" baseline="0" dirty="0">
                  <a:ln>
                    <a:noFill/>
                  </a:ln>
                  <a:solidFill>
                    <a:srgbClr val="000000"/>
                  </a:solidFill>
                  <a:effectLst/>
                  <a:latin typeface="Times New Roman" panose="02020603050405020304" pitchFamily="18" charset="0"/>
                </a:rPr>
                <a:t>TATISTICS  AND  INFORMATION MANAGEMENT DIRECTORATE</a:t>
              </a:r>
              <a:endParaRPr kumimoji="0" lang="en-US" altLang="en-US" sz="1200" b="1" i="0" u="none" strike="noStrike" cap="none" normalizeH="0" baseline="0" dirty="0">
                <a:ln>
                  <a:noFill/>
                </a:ln>
                <a:solidFill>
                  <a:schemeClr val="tx1"/>
                </a:solidFill>
                <a:effectLst/>
              </a:endParaRPr>
            </a:p>
          </p:txBody>
        </p:sp>
        <p:sp>
          <p:nvSpPr>
            <p:cNvPr id="206" name="Rectangle 256"/>
            <p:cNvSpPr>
              <a:spLocks noChangeArrowheads="1"/>
            </p:cNvSpPr>
            <p:nvPr/>
          </p:nvSpPr>
          <p:spPr bwMode="auto">
            <a:xfrm>
              <a:off x="6154" y="2217"/>
              <a:ext cx="0"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7" name="Rectangle 257"/>
            <p:cNvSpPr>
              <a:spLocks noChangeArrowheads="1"/>
            </p:cNvSpPr>
            <p:nvPr/>
          </p:nvSpPr>
          <p:spPr bwMode="auto">
            <a:xfrm>
              <a:off x="6040" y="2224"/>
              <a:ext cx="0"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8" name="Rectangle 258"/>
            <p:cNvSpPr>
              <a:spLocks noChangeArrowheads="1"/>
            </p:cNvSpPr>
            <p:nvPr/>
          </p:nvSpPr>
          <p:spPr bwMode="auto">
            <a:xfrm>
              <a:off x="6545" y="2224"/>
              <a:ext cx="0"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9" name="Rectangle 259"/>
            <p:cNvSpPr>
              <a:spLocks noChangeArrowheads="1"/>
            </p:cNvSpPr>
            <p:nvPr/>
          </p:nvSpPr>
          <p:spPr bwMode="auto">
            <a:xfrm>
              <a:off x="6742" y="2224"/>
              <a:ext cx="68" cy="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210" name="Group 262"/>
            <p:cNvGrpSpPr>
              <a:grpSpLocks/>
            </p:cNvGrpSpPr>
            <p:nvPr/>
          </p:nvGrpSpPr>
          <p:grpSpPr bwMode="auto">
            <a:xfrm>
              <a:off x="6020" y="2479"/>
              <a:ext cx="1156" cy="291"/>
              <a:chOff x="6020" y="2479"/>
              <a:chExt cx="1156" cy="291"/>
            </a:xfrm>
          </p:grpSpPr>
          <p:sp>
            <p:nvSpPr>
              <p:cNvPr id="280" name="Rectangle 260"/>
              <p:cNvSpPr>
                <a:spLocks noChangeArrowheads="1"/>
              </p:cNvSpPr>
              <p:nvPr/>
            </p:nvSpPr>
            <p:spPr bwMode="auto">
              <a:xfrm>
                <a:off x="6020" y="2479"/>
                <a:ext cx="1156" cy="291"/>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1" name="Rectangle 261"/>
              <p:cNvSpPr>
                <a:spLocks noChangeArrowheads="1"/>
              </p:cNvSpPr>
              <p:nvPr/>
            </p:nvSpPr>
            <p:spPr bwMode="auto">
              <a:xfrm>
                <a:off x="6020" y="2479"/>
                <a:ext cx="1106" cy="291"/>
              </a:xfrm>
              <a:prstGeom prst="rect">
                <a:avLst/>
              </a:prstGeom>
              <a:noFill/>
              <a:ln w="28575" cap="rnd">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211" name="Rectangle 263"/>
            <p:cNvSpPr>
              <a:spLocks noChangeArrowheads="1"/>
            </p:cNvSpPr>
            <p:nvPr/>
          </p:nvSpPr>
          <p:spPr bwMode="auto">
            <a:xfrm>
              <a:off x="6597" y="2508"/>
              <a:ext cx="75" cy="1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2" name="Rectangle 264"/>
            <p:cNvSpPr>
              <a:spLocks noChangeArrowheads="1"/>
            </p:cNvSpPr>
            <p:nvPr/>
          </p:nvSpPr>
          <p:spPr bwMode="auto">
            <a:xfrm>
              <a:off x="6125" y="2572"/>
              <a:ext cx="934"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Times New Roman" panose="02020603050405020304" pitchFamily="18" charset="0"/>
                </a:rPr>
                <a:t>Research, Statistics </a:t>
              </a:r>
              <a:endParaRPr kumimoji="0" lang="en-US" altLang="en-US" sz="1400" b="1" i="0" u="none" strike="noStrike" cap="none" normalizeH="0" baseline="0" dirty="0">
                <a:ln>
                  <a:noFill/>
                </a:ln>
                <a:solidFill>
                  <a:schemeClr val="tx1"/>
                </a:solidFill>
                <a:effectLst/>
              </a:endParaRPr>
            </a:p>
          </p:txBody>
        </p:sp>
        <p:sp>
          <p:nvSpPr>
            <p:cNvPr id="213" name="Rectangle 265"/>
            <p:cNvSpPr>
              <a:spLocks noChangeArrowheads="1"/>
            </p:cNvSpPr>
            <p:nvPr/>
          </p:nvSpPr>
          <p:spPr bwMode="auto">
            <a:xfrm>
              <a:off x="7053" y="2608"/>
              <a:ext cx="61" cy="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4" name="Rectangle 266"/>
            <p:cNvSpPr>
              <a:spLocks noChangeArrowheads="1"/>
            </p:cNvSpPr>
            <p:nvPr/>
          </p:nvSpPr>
          <p:spPr bwMode="auto">
            <a:xfrm>
              <a:off x="7077" y="2608"/>
              <a:ext cx="61" cy="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5" name="Rectangle 267"/>
            <p:cNvSpPr>
              <a:spLocks noChangeArrowheads="1"/>
            </p:cNvSpPr>
            <p:nvPr/>
          </p:nvSpPr>
          <p:spPr bwMode="auto">
            <a:xfrm>
              <a:off x="6095" y="2684"/>
              <a:ext cx="61" cy="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9" name="Rectangle 269"/>
            <p:cNvSpPr>
              <a:spLocks noChangeArrowheads="1"/>
            </p:cNvSpPr>
            <p:nvPr/>
          </p:nvSpPr>
          <p:spPr bwMode="auto">
            <a:xfrm>
              <a:off x="5976" y="2814"/>
              <a:ext cx="1156" cy="350"/>
            </a:xfrm>
            <a:prstGeom prst="rect">
              <a:avLst/>
            </a:prstGeom>
            <a:noFill/>
            <a:ln w="28575" cap="rnd">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8" name="Rectangle 272"/>
            <p:cNvSpPr>
              <a:spLocks noChangeArrowheads="1"/>
            </p:cNvSpPr>
            <p:nvPr/>
          </p:nvSpPr>
          <p:spPr bwMode="auto">
            <a:xfrm>
              <a:off x="6983" y="2859"/>
              <a:ext cx="63" cy="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1" name="Rectangle 275"/>
            <p:cNvSpPr>
              <a:spLocks noChangeArrowheads="1"/>
            </p:cNvSpPr>
            <p:nvPr/>
          </p:nvSpPr>
          <p:spPr bwMode="auto">
            <a:xfrm>
              <a:off x="6298" y="2927"/>
              <a:ext cx="67" cy="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dirty="0">
                  <a:ln>
                    <a:noFill/>
                  </a:ln>
                  <a:solidFill>
                    <a:srgbClr val="000000"/>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7" name="Rectangle 281"/>
            <p:cNvSpPr>
              <a:spLocks noChangeArrowheads="1"/>
            </p:cNvSpPr>
            <p:nvPr/>
          </p:nvSpPr>
          <p:spPr bwMode="auto">
            <a:xfrm>
              <a:off x="6930" y="2928"/>
              <a:ext cx="61" cy="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8" name="Rectangle 282"/>
            <p:cNvSpPr>
              <a:spLocks noChangeArrowheads="1"/>
            </p:cNvSpPr>
            <p:nvPr/>
          </p:nvSpPr>
          <p:spPr bwMode="auto">
            <a:xfrm>
              <a:off x="6260" y="2992"/>
              <a:ext cx="0" cy="1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9" name="Rectangle 283"/>
            <p:cNvSpPr>
              <a:spLocks noChangeArrowheads="1"/>
            </p:cNvSpPr>
            <p:nvPr/>
          </p:nvSpPr>
          <p:spPr bwMode="auto">
            <a:xfrm>
              <a:off x="6298" y="2997"/>
              <a:ext cx="67" cy="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dirty="0">
                  <a:ln>
                    <a:noFill/>
                  </a:ln>
                  <a:solidFill>
                    <a:srgbClr val="000000"/>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34" name="Rectangle 288"/>
            <p:cNvSpPr>
              <a:spLocks noChangeArrowheads="1"/>
            </p:cNvSpPr>
            <p:nvPr/>
          </p:nvSpPr>
          <p:spPr bwMode="auto">
            <a:xfrm>
              <a:off x="6923" y="2998"/>
              <a:ext cx="61" cy="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6" name="Rectangle 290"/>
            <p:cNvSpPr>
              <a:spLocks noChangeArrowheads="1"/>
            </p:cNvSpPr>
            <p:nvPr/>
          </p:nvSpPr>
          <p:spPr bwMode="auto">
            <a:xfrm>
              <a:off x="6298" y="3067"/>
              <a:ext cx="67" cy="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8" name="Rectangle 292"/>
            <p:cNvSpPr>
              <a:spLocks noChangeArrowheads="1"/>
            </p:cNvSpPr>
            <p:nvPr/>
          </p:nvSpPr>
          <p:spPr bwMode="auto">
            <a:xfrm>
              <a:off x="6882" y="3068"/>
              <a:ext cx="61" cy="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9" name="Rectangle 293"/>
            <p:cNvSpPr>
              <a:spLocks noChangeArrowheads="1"/>
            </p:cNvSpPr>
            <p:nvPr/>
          </p:nvSpPr>
          <p:spPr bwMode="auto">
            <a:xfrm>
              <a:off x="6095" y="3134"/>
              <a:ext cx="61" cy="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0" name="Rectangle 294"/>
            <p:cNvSpPr>
              <a:spLocks noChangeArrowheads="1"/>
            </p:cNvSpPr>
            <p:nvPr/>
          </p:nvSpPr>
          <p:spPr bwMode="auto">
            <a:xfrm>
              <a:off x="6260" y="3205"/>
              <a:ext cx="122" cy="1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Symbol" panose="05050102010706020507" pitchFamily="18" charset="2"/>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1" name="Rectangle 295"/>
            <p:cNvSpPr>
              <a:spLocks noChangeArrowheads="1"/>
            </p:cNvSpPr>
            <p:nvPr/>
          </p:nvSpPr>
          <p:spPr bwMode="auto">
            <a:xfrm>
              <a:off x="6311" y="3213"/>
              <a:ext cx="83" cy="1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2" name="Rectangle 296"/>
            <p:cNvSpPr>
              <a:spLocks noChangeArrowheads="1"/>
            </p:cNvSpPr>
            <p:nvPr/>
          </p:nvSpPr>
          <p:spPr bwMode="auto">
            <a:xfrm>
              <a:off x="6426" y="3213"/>
              <a:ext cx="75" cy="1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3" name="Rectangle 297"/>
            <p:cNvSpPr>
              <a:spLocks noChangeArrowheads="1"/>
            </p:cNvSpPr>
            <p:nvPr/>
          </p:nvSpPr>
          <p:spPr bwMode="auto">
            <a:xfrm>
              <a:off x="6453" y="3213"/>
              <a:ext cx="75" cy="1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7" name="Rectangle 299"/>
            <p:cNvSpPr>
              <a:spLocks noChangeArrowheads="1"/>
            </p:cNvSpPr>
            <p:nvPr/>
          </p:nvSpPr>
          <p:spPr bwMode="auto">
            <a:xfrm>
              <a:off x="6020" y="3238"/>
              <a:ext cx="1115" cy="350"/>
            </a:xfrm>
            <a:prstGeom prst="rect">
              <a:avLst/>
            </a:prstGeom>
            <a:solidFill>
              <a:srgbClr val="FFFFFF"/>
            </a:solidFill>
            <a:ln w="28575" cap="rnd">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45" name="Rectangle 301"/>
            <p:cNvSpPr>
              <a:spLocks noChangeArrowheads="1"/>
            </p:cNvSpPr>
            <p:nvPr/>
          </p:nvSpPr>
          <p:spPr bwMode="auto">
            <a:xfrm rot="10800000" flipV="1">
              <a:off x="6039" y="3314"/>
              <a:ext cx="1078" cy="19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Times New Roman" panose="02020603050405020304" pitchFamily="18" charset="0"/>
                </a:rPr>
                <a:t>Salary and Compensation Administration </a:t>
              </a:r>
              <a:endParaRPr kumimoji="0" lang="en-US" altLang="en-US" sz="1200" b="1" i="0" u="none" strike="noStrike" cap="none" normalizeH="0" baseline="0" dirty="0">
                <a:ln>
                  <a:noFill/>
                </a:ln>
                <a:solidFill>
                  <a:schemeClr val="tx1"/>
                </a:solidFill>
                <a:effectLst/>
              </a:endParaRPr>
            </a:p>
          </p:txBody>
        </p:sp>
        <p:sp>
          <p:nvSpPr>
            <p:cNvPr id="246" name="Rectangle 302"/>
            <p:cNvSpPr>
              <a:spLocks noChangeArrowheads="1"/>
            </p:cNvSpPr>
            <p:nvPr/>
          </p:nvSpPr>
          <p:spPr bwMode="auto">
            <a:xfrm>
              <a:off x="6095" y="3355"/>
              <a:ext cx="20" cy="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47" name="Rectangle 303"/>
            <p:cNvSpPr>
              <a:spLocks noChangeArrowheads="1"/>
            </p:cNvSpPr>
            <p:nvPr/>
          </p:nvSpPr>
          <p:spPr bwMode="auto">
            <a:xfrm>
              <a:off x="6095" y="3445"/>
              <a:ext cx="0" cy="1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48" name="Rectangle 304"/>
            <p:cNvSpPr>
              <a:spLocks noChangeArrowheads="1"/>
            </p:cNvSpPr>
            <p:nvPr/>
          </p:nvSpPr>
          <p:spPr bwMode="auto">
            <a:xfrm>
              <a:off x="6763" y="3445"/>
              <a:ext cx="75" cy="1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49" name="Line 305"/>
            <p:cNvSpPr>
              <a:spLocks noChangeShapeType="1"/>
            </p:cNvSpPr>
            <p:nvPr/>
          </p:nvSpPr>
          <p:spPr bwMode="auto">
            <a:xfrm>
              <a:off x="5772" y="2653"/>
              <a:ext cx="248" cy="0"/>
            </a:xfrm>
            <a:prstGeom prst="line">
              <a:avLst/>
            </a:prstGeom>
            <a:noFill/>
            <a:ln w="28575" cap="flat">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0" name="Line 306"/>
            <p:cNvSpPr>
              <a:spLocks noChangeShapeType="1"/>
            </p:cNvSpPr>
            <p:nvPr/>
          </p:nvSpPr>
          <p:spPr bwMode="auto">
            <a:xfrm flipH="1">
              <a:off x="3376" y="1580"/>
              <a:ext cx="13" cy="373"/>
            </a:xfrm>
            <a:prstGeom prst="line">
              <a:avLst/>
            </a:prstGeom>
            <a:noFill/>
            <a:ln w="28575" cap="flat">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1" name="Line 307"/>
            <p:cNvSpPr>
              <a:spLocks noChangeShapeType="1"/>
            </p:cNvSpPr>
            <p:nvPr/>
          </p:nvSpPr>
          <p:spPr bwMode="auto">
            <a:xfrm flipH="1">
              <a:off x="4368" y="3436"/>
              <a:ext cx="413" cy="0"/>
            </a:xfrm>
            <a:prstGeom prst="line">
              <a:avLst/>
            </a:prstGeom>
            <a:noFill/>
            <a:ln w="28575" cap="flat">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2" name="Line 308"/>
            <p:cNvSpPr>
              <a:spLocks noChangeShapeType="1"/>
            </p:cNvSpPr>
            <p:nvPr/>
          </p:nvSpPr>
          <p:spPr bwMode="auto">
            <a:xfrm>
              <a:off x="2963" y="3607"/>
              <a:ext cx="166" cy="0"/>
            </a:xfrm>
            <a:prstGeom prst="line">
              <a:avLst/>
            </a:prstGeom>
            <a:noFill/>
            <a:ln w="28575" cap="flat">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3" name="Line 309"/>
            <p:cNvSpPr>
              <a:spLocks noChangeShapeType="1"/>
            </p:cNvSpPr>
            <p:nvPr/>
          </p:nvSpPr>
          <p:spPr bwMode="auto">
            <a:xfrm>
              <a:off x="5772" y="3527"/>
              <a:ext cx="248" cy="0"/>
            </a:xfrm>
            <a:prstGeom prst="line">
              <a:avLst/>
            </a:prstGeom>
            <a:noFill/>
            <a:ln w="28575" cap="flat">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254" name="Group 312"/>
            <p:cNvGrpSpPr>
              <a:grpSpLocks/>
            </p:cNvGrpSpPr>
            <p:nvPr/>
          </p:nvGrpSpPr>
          <p:grpSpPr bwMode="auto">
            <a:xfrm>
              <a:off x="5111" y="1553"/>
              <a:ext cx="1652" cy="286"/>
              <a:chOff x="5111" y="1553"/>
              <a:chExt cx="1652" cy="286"/>
            </a:xfrm>
          </p:grpSpPr>
          <p:sp>
            <p:nvSpPr>
              <p:cNvPr id="274" name="Rectangle 310"/>
              <p:cNvSpPr>
                <a:spLocks noChangeArrowheads="1"/>
              </p:cNvSpPr>
              <p:nvPr/>
            </p:nvSpPr>
            <p:spPr bwMode="auto">
              <a:xfrm>
                <a:off x="5111" y="1553"/>
                <a:ext cx="1652" cy="286"/>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5" name="Rectangle 311"/>
              <p:cNvSpPr>
                <a:spLocks noChangeArrowheads="1"/>
              </p:cNvSpPr>
              <p:nvPr/>
            </p:nvSpPr>
            <p:spPr bwMode="auto">
              <a:xfrm>
                <a:off x="5111" y="1553"/>
                <a:ext cx="1652" cy="286"/>
              </a:xfrm>
              <a:prstGeom prst="rect">
                <a:avLst/>
              </a:prstGeom>
              <a:noFill/>
              <a:ln w="28575" cap="rnd">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255" name="Rectangle 313"/>
            <p:cNvSpPr>
              <a:spLocks noChangeArrowheads="1"/>
            </p:cNvSpPr>
            <p:nvPr/>
          </p:nvSpPr>
          <p:spPr bwMode="auto">
            <a:xfrm>
              <a:off x="5044" y="1574"/>
              <a:ext cx="1797" cy="3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000000"/>
                  </a:solidFill>
                  <a:effectLst/>
                  <a:latin typeface="Times New Roman" panose="02020603050405020304" pitchFamily="18" charset="0"/>
                </a:rPr>
                <a:t>CIVIL SERVICE COUNCIL SECRETARIAT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56" name="Rectangle 314"/>
            <p:cNvSpPr>
              <a:spLocks noChangeArrowheads="1"/>
            </p:cNvSpPr>
            <p:nvPr/>
          </p:nvSpPr>
          <p:spPr bwMode="auto">
            <a:xfrm>
              <a:off x="5595" y="1664"/>
              <a:ext cx="0"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57" name="Rectangle 315"/>
            <p:cNvSpPr>
              <a:spLocks noChangeArrowheads="1"/>
            </p:cNvSpPr>
            <p:nvPr/>
          </p:nvSpPr>
          <p:spPr bwMode="auto">
            <a:xfrm>
              <a:off x="6279" y="1664"/>
              <a:ext cx="68" cy="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8" name="Line 316"/>
            <p:cNvSpPr>
              <a:spLocks noChangeShapeType="1"/>
            </p:cNvSpPr>
            <p:nvPr/>
          </p:nvSpPr>
          <p:spPr bwMode="auto">
            <a:xfrm>
              <a:off x="4698" y="1439"/>
              <a:ext cx="0" cy="114"/>
            </a:xfrm>
            <a:prstGeom prst="line">
              <a:avLst/>
            </a:prstGeom>
            <a:noFill/>
            <a:ln w="28575" cap="flat">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9" name="Line 317"/>
            <p:cNvSpPr>
              <a:spLocks noChangeShapeType="1"/>
            </p:cNvSpPr>
            <p:nvPr/>
          </p:nvSpPr>
          <p:spPr bwMode="auto">
            <a:xfrm>
              <a:off x="4691" y="1439"/>
              <a:ext cx="413" cy="0"/>
            </a:xfrm>
            <a:prstGeom prst="line">
              <a:avLst/>
            </a:prstGeom>
            <a:noFill/>
            <a:ln w="28575" cap="flat">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0" name="Line 318"/>
            <p:cNvSpPr>
              <a:spLocks noChangeShapeType="1"/>
            </p:cNvSpPr>
            <p:nvPr/>
          </p:nvSpPr>
          <p:spPr bwMode="auto">
            <a:xfrm>
              <a:off x="4037" y="1553"/>
              <a:ext cx="661" cy="0"/>
            </a:xfrm>
            <a:prstGeom prst="line">
              <a:avLst/>
            </a:prstGeom>
            <a:noFill/>
            <a:ln w="28575" cap="flat">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261" name="Group 321"/>
            <p:cNvGrpSpPr>
              <a:grpSpLocks/>
            </p:cNvGrpSpPr>
            <p:nvPr/>
          </p:nvGrpSpPr>
          <p:grpSpPr bwMode="auto">
            <a:xfrm>
              <a:off x="3129" y="2980"/>
              <a:ext cx="991" cy="171"/>
              <a:chOff x="3129" y="2980"/>
              <a:chExt cx="991" cy="171"/>
            </a:xfrm>
          </p:grpSpPr>
          <p:sp>
            <p:nvSpPr>
              <p:cNvPr id="272" name="Rectangle 319"/>
              <p:cNvSpPr>
                <a:spLocks noChangeArrowheads="1"/>
              </p:cNvSpPr>
              <p:nvPr/>
            </p:nvSpPr>
            <p:spPr bwMode="auto">
              <a:xfrm>
                <a:off x="3129" y="2980"/>
                <a:ext cx="991" cy="171"/>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3" name="Rectangle 320"/>
              <p:cNvSpPr>
                <a:spLocks noChangeArrowheads="1"/>
              </p:cNvSpPr>
              <p:nvPr/>
            </p:nvSpPr>
            <p:spPr bwMode="auto">
              <a:xfrm>
                <a:off x="3129" y="2980"/>
                <a:ext cx="991" cy="171"/>
              </a:xfrm>
              <a:prstGeom prst="rect">
                <a:avLst/>
              </a:prstGeom>
              <a:noFill/>
              <a:ln w="28575" cap="rnd">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262" name="Rectangle 322"/>
            <p:cNvSpPr>
              <a:spLocks noChangeArrowheads="1"/>
            </p:cNvSpPr>
            <p:nvPr/>
          </p:nvSpPr>
          <p:spPr bwMode="auto">
            <a:xfrm>
              <a:off x="3263" y="3013"/>
              <a:ext cx="614"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Times New Roman" panose="02020603050405020304" pitchFamily="18" charset="0"/>
                </a:rPr>
                <a:t>Recruitment</a:t>
              </a:r>
              <a:endParaRPr kumimoji="0" lang="en-US" altLang="en-US" sz="1100" b="1" i="0" u="none" strike="noStrike" cap="none" normalizeH="0" baseline="0" dirty="0">
                <a:ln>
                  <a:noFill/>
                </a:ln>
                <a:solidFill>
                  <a:schemeClr val="tx1"/>
                </a:solidFill>
                <a:effectLst/>
              </a:endParaRPr>
            </a:p>
          </p:txBody>
        </p:sp>
        <p:sp>
          <p:nvSpPr>
            <p:cNvPr id="263" name="Rectangle 323"/>
            <p:cNvSpPr>
              <a:spLocks noChangeArrowheads="1"/>
            </p:cNvSpPr>
            <p:nvPr/>
          </p:nvSpPr>
          <p:spPr bwMode="auto">
            <a:xfrm>
              <a:off x="3896" y="3013"/>
              <a:ext cx="75" cy="1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4" name="Line 324"/>
            <p:cNvSpPr>
              <a:spLocks noChangeShapeType="1"/>
            </p:cNvSpPr>
            <p:nvPr/>
          </p:nvSpPr>
          <p:spPr bwMode="auto">
            <a:xfrm>
              <a:off x="2963" y="3094"/>
              <a:ext cx="166" cy="0"/>
            </a:xfrm>
            <a:prstGeom prst="line">
              <a:avLst/>
            </a:prstGeom>
            <a:noFill/>
            <a:ln w="28575" cap="flat">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265" name="Group 327"/>
            <p:cNvGrpSpPr>
              <a:grpSpLocks/>
            </p:cNvGrpSpPr>
            <p:nvPr/>
          </p:nvGrpSpPr>
          <p:grpSpPr bwMode="auto">
            <a:xfrm>
              <a:off x="1642" y="3436"/>
              <a:ext cx="1239" cy="171"/>
              <a:chOff x="1642" y="3436"/>
              <a:chExt cx="1239" cy="171"/>
            </a:xfrm>
          </p:grpSpPr>
          <p:sp>
            <p:nvSpPr>
              <p:cNvPr id="270" name="Rectangle 325"/>
              <p:cNvSpPr>
                <a:spLocks noChangeArrowheads="1"/>
              </p:cNvSpPr>
              <p:nvPr/>
            </p:nvSpPr>
            <p:spPr bwMode="auto">
              <a:xfrm>
                <a:off x="1642" y="3436"/>
                <a:ext cx="1239" cy="171"/>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1" name="Rectangle 326"/>
              <p:cNvSpPr>
                <a:spLocks noChangeArrowheads="1"/>
              </p:cNvSpPr>
              <p:nvPr/>
            </p:nvSpPr>
            <p:spPr bwMode="auto">
              <a:xfrm>
                <a:off x="1642" y="3436"/>
                <a:ext cx="1239" cy="171"/>
              </a:xfrm>
              <a:prstGeom prst="rect">
                <a:avLst/>
              </a:prstGeom>
              <a:noFill/>
              <a:ln w="28575" cap="rnd">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266" name="Rectangle 328"/>
            <p:cNvSpPr>
              <a:spLocks noChangeArrowheads="1"/>
            </p:cNvSpPr>
            <p:nvPr/>
          </p:nvSpPr>
          <p:spPr bwMode="auto">
            <a:xfrm>
              <a:off x="1695" y="3468"/>
              <a:ext cx="1155"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Times New Roman" panose="02020603050405020304" pitchFamily="18" charset="0"/>
                </a:rPr>
                <a:t>Social </a:t>
              </a:r>
              <a:r>
                <a:rPr kumimoji="0" lang="en-US" altLang="en-US" sz="1200" b="1" i="0" u="none" strike="noStrike" cap="none" normalizeH="0" baseline="0" dirty="0" err="1">
                  <a:ln>
                    <a:noFill/>
                  </a:ln>
                  <a:solidFill>
                    <a:srgbClr val="000000"/>
                  </a:solidFill>
                  <a:effectLst/>
                  <a:latin typeface="Times New Roman" panose="02020603050405020304" pitchFamily="18" charset="0"/>
                </a:rPr>
                <a:t>Dev’t</a:t>
              </a:r>
              <a:r>
                <a:rPr kumimoji="0" lang="en-US" altLang="en-US" sz="1200" b="1" i="0" u="none" strike="noStrike" cap="none" normalizeH="0" baseline="0" dirty="0">
                  <a:ln>
                    <a:noFill/>
                  </a:ln>
                  <a:solidFill>
                    <a:srgbClr val="000000"/>
                  </a:solidFill>
                  <a:effectLst/>
                  <a:latin typeface="Times New Roman" panose="02020603050405020304" pitchFamily="18" charset="0"/>
                </a:rPr>
                <a:t> Unit</a:t>
              </a:r>
              <a:endParaRPr kumimoji="0" lang="en-US" altLang="en-US" sz="3200" b="1" i="0" u="none" strike="noStrike" cap="none" normalizeH="0" baseline="0" dirty="0">
                <a:ln>
                  <a:noFill/>
                </a:ln>
                <a:solidFill>
                  <a:schemeClr val="tx1"/>
                </a:solidFill>
                <a:effectLst/>
              </a:endParaRPr>
            </a:p>
          </p:txBody>
        </p:sp>
        <p:sp>
          <p:nvSpPr>
            <p:cNvPr id="267" name="Rectangle 329"/>
            <p:cNvSpPr>
              <a:spLocks noChangeArrowheads="1"/>
            </p:cNvSpPr>
            <p:nvPr/>
          </p:nvSpPr>
          <p:spPr bwMode="auto">
            <a:xfrm>
              <a:off x="2617" y="3468"/>
              <a:ext cx="68" cy="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9" name="Line 331"/>
            <p:cNvSpPr>
              <a:spLocks noChangeShapeType="1"/>
            </p:cNvSpPr>
            <p:nvPr/>
          </p:nvSpPr>
          <p:spPr bwMode="auto">
            <a:xfrm>
              <a:off x="1477" y="3550"/>
              <a:ext cx="165" cy="0"/>
            </a:xfrm>
            <a:prstGeom prst="line">
              <a:avLst/>
            </a:prstGeom>
            <a:noFill/>
            <a:ln w="28575" cap="flat">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328" name="Rectangle 88"/>
          <p:cNvSpPr>
            <a:spLocks noChangeArrowheads="1"/>
          </p:cNvSpPr>
          <p:nvPr/>
        </p:nvSpPr>
        <p:spPr bwMode="auto">
          <a:xfrm>
            <a:off x="8351762" y="1324839"/>
            <a:ext cx="2771037" cy="476682"/>
          </a:xfrm>
          <a:prstGeom prst="rect">
            <a:avLst/>
          </a:prstGeom>
          <a:noFill/>
          <a:ln w="28575" cap="rnd">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 name="Line 40"/>
          <p:cNvSpPr>
            <a:spLocks noChangeShapeType="1"/>
          </p:cNvSpPr>
          <p:nvPr/>
        </p:nvSpPr>
        <p:spPr bwMode="auto">
          <a:xfrm flipV="1">
            <a:off x="5723313" y="1590659"/>
            <a:ext cx="2597888" cy="13923"/>
          </a:xfrm>
          <a:prstGeom prst="line">
            <a:avLst/>
          </a:prstGeom>
          <a:noFill/>
          <a:ln w="28575" cap="flat">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0" name="TextBox 329"/>
          <p:cNvSpPr txBox="1"/>
          <p:nvPr/>
        </p:nvSpPr>
        <p:spPr>
          <a:xfrm>
            <a:off x="8273631" y="1321692"/>
            <a:ext cx="3344863" cy="492443"/>
          </a:xfrm>
          <a:prstGeom prst="rect">
            <a:avLst/>
          </a:prstGeom>
          <a:noFill/>
        </p:spPr>
        <p:txBody>
          <a:bodyPr wrap="square" rtlCol="0">
            <a:spAutoFit/>
          </a:bodyPr>
          <a:lstStyle/>
          <a:p>
            <a:r>
              <a:rPr lang="en-GB" sz="1300" b="1" dirty="0">
                <a:latin typeface="Times New Roman" panose="02020603050405020304" pitchFamily="18" charset="0"/>
                <a:cs typeface="Times New Roman" panose="02020603050405020304" pitchFamily="18" charset="0"/>
              </a:rPr>
              <a:t>PROCUREMENT &amp; SUPPLY CHAIN MANAGEMENT DEPARTMENT </a:t>
            </a:r>
          </a:p>
        </p:txBody>
      </p:sp>
      <p:sp>
        <p:nvSpPr>
          <p:cNvPr id="331" name="Rectangle 260"/>
          <p:cNvSpPr>
            <a:spLocks noChangeArrowheads="1"/>
          </p:cNvSpPr>
          <p:nvPr/>
        </p:nvSpPr>
        <p:spPr bwMode="auto">
          <a:xfrm>
            <a:off x="9869163" y="4798045"/>
            <a:ext cx="1758394" cy="54580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GB" sz="1400" b="1" dirty="0">
                <a:solidFill>
                  <a:srgbClr val="000000"/>
                </a:solidFill>
                <a:latin typeface="Times New Roman" panose="02020603050405020304" pitchFamily="18" charset="0"/>
              </a:rPr>
              <a:t>Information Management </a:t>
            </a:r>
          </a:p>
        </p:txBody>
      </p:sp>
      <p:sp>
        <p:nvSpPr>
          <p:cNvPr id="332" name="Line 42"/>
          <p:cNvSpPr>
            <a:spLocks noChangeShapeType="1"/>
          </p:cNvSpPr>
          <p:nvPr/>
        </p:nvSpPr>
        <p:spPr bwMode="auto">
          <a:xfrm>
            <a:off x="10820077" y="3999100"/>
            <a:ext cx="17256" cy="149567"/>
          </a:xfrm>
          <a:prstGeom prst="line">
            <a:avLst/>
          </a:prstGeom>
          <a:noFill/>
          <a:ln w="28575" cap="flat">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3" name="TextBox 332"/>
          <p:cNvSpPr txBox="1"/>
          <p:nvPr/>
        </p:nvSpPr>
        <p:spPr>
          <a:xfrm>
            <a:off x="3259667" y="4826000"/>
            <a:ext cx="1377300" cy="461665"/>
          </a:xfrm>
          <a:prstGeom prst="rect">
            <a:avLst/>
          </a:prstGeom>
          <a:noFill/>
        </p:spPr>
        <p:txBody>
          <a:bodyPr wrap="none" rtlCol="0">
            <a:spAutoFit/>
          </a:bodyPr>
          <a:lstStyle/>
          <a:p>
            <a:pPr algn="ctr"/>
            <a:r>
              <a:rPr lang="en-US" sz="1200" b="1" dirty="0">
                <a:solidFill>
                  <a:srgbClr val="000000"/>
                </a:solidFill>
                <a:latin typeface="Times New Roman" panose="02020603050405020304" pitchFamily="18" charset="0"/>
              </a:rPr>
              <a:t>Policy and </a:t>
            </a:r>
          </a:p>
          <a:p>
            <a:pPr algn="ctr"/>
            <a:r>
              <a:rPr lang="en-US" sz="1200" b="1" dirty="0">
                <a:solidFill>
                  <a:srgbClr val="000000"/>
                </a:solidFill>
                <a:latin typeface="Times New Roman" panose="02020603050405020304" pitchFamily="18" charset="0"/>
              </a:rPr>
              <a:t>Development Unit</a:t>
            </a:r>
          </a:p>
        </p:txBody>
      </p:sp>
      <p:sp>
        <p:nvSpPr>
          <p:cNvPr id="224" name="Slide Number Placeholder 223"/>
          <p:cNvSpPr>
            <a:spLocks noGrp="1"/>
          </p:cNvSpPr>
          <p:nvPr>
            <p:ph type="sldNum" sz="quarter" idx="12"/>
          </p:nvPr>
        </p:nvSpPr>
        <p:spPr>
          <a:xfrm>
            <a:off x="10246105" y="5757334"/>
            <a:ext cx="1290171" cy="498470"/>
          </a:xfrm>
        </p:spPr>
        <p:txBody>
          <a:bodyPr/>
          <a:lstStyle/>
          <a:p>
            <a:fld id="{6D22F896-40B5-4ADD-8801-0D06FADFA095}" type="slidenum">
              <a:rPr lang="en-US" smtClean="0"/>
              <a:t>26</a:t>
            </a:fld>
            <a:endParaRPr lang="en-US" dirty="0"/>
          </a:p>
        </p:txBody>
      </p:sp>
    </p:spTree>
    <p:extLst>
      <p:ext uri="{BB962C8B-B14F-4D97-AF65-F5344CB8AC3E}">
        <p14:creationId xmlns:p14="http://schemas.microsoft.com/office/powerpoint/2010/main" val="21137878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0475"/>
            <a:ext cx="10396882" cy="397750"/>
          </a:xfrm>
        </p:spPr>
        <p:txBody>
          <a:bodyPr>
            <a:normAutofit fontScale="90000"/>
          </a:bodyPr>
          <a:lstStyle/>
          <a:p>
            <a:r>
              <a:rPr lang="en-GB" sz="2800" b="1" dirty="0">
                <a:latin typeface="Times New Roman" panose="02020603050405020304" pitchFamily="18" charset="0"/>
                <a:cs typeface="Times New Roman" panose="02020603050405020304" pitchFamily="18" charset="0"/>
              </a:rPr>
              <a:t>CHIEF DIRECTOR &amp; directors (OHCS)</a:t>
            </a:r>
            <a:endParaRPr lang="en-US" sz="2800" dirty="0"/>
          </a:p>
        </p:txBody>
      </p:sp>
      <p:sp>
        <p:nvSpPr>
          <p:cNvPr id="3" name="Content Placeholder 2"/>
          <p:cNvSpPr>
            <a:spLocks noGrp="1"/>
          </p:cNvSpPr>
          <p:nvPr>
            <p:ph sz="quarter" idx="13"/>
          </p:nvPr>
        </p:nvSpPr>
        <p:spPr>
          <a:xfrm>
            <a:off x="685800" y="818108"/>
            <a:ext cx="10941756" cy="5404567"/>
          </a:xfrm>
        </p:spPr>
        <p:txBody>
          <a:bodyPr anchor="t">
            <a:normAutofit/>
          </a:bodyPr>
          <a:lstStyle/>
          <a:p>
            <a:r>
              <a:rPr lang="en-US" sz="2400" cap="none" dirty="0">
                <a:latin typeface="Times New Roman" panose="02020603050405020304" pitchFamily="18" charset="0"/>
                <a:cs typeface="Times New Roman" panose="02020603050405020304" pitchFamily="18" charset="0"/>
              </a:rPr>
              <a:t>Mr. Godwin J. </a:t>
            </a:r>
            <a:r>
              <a:rPr lang="en-US" sz="2400" cap="none" dirty="0" err="1">
                <a:latin typeface="Times New Roman" panose="02020603050405020304" pitchFamily="18" charset="0"/>
                <a:cs typeface="Times New Roman" panose="02020603050405020304" pitchFamily="18" charset="0"/>
              </a:rPr>
              <a:t>Brocke</a:t>
            </a:r>
            <a:r>
              <a:rPr lang="en-US" sz="2400" cap="none" dirty="0">
                <a:latin typeface="Times New Roman" panose="02020603050405020304" pitchFamily="18" charset="0"/>
                <a:cs typeface="Times New Roman" panose="02020603050405020304" pitchFamily="18" charset="0"/>
              </a:rPr>
              <a:t> – Chief Director</a:t>
            </a:r>
          </a:p>
          <a:p>
            <a:r>
              <a:rPr lang="en-US" sz="2400" cap="none" dirty="0">
                <a:latin typeface="Times New Roman" panose="02020603050405020304" pitchFamily="18" charset="0"/>
                <a:cs typeface="Times New Roman" panose="02020603050405020304" pitchFamily="18" charset="0"/>
              </a:rPr>
              <a:t>Mr. </a:t>
            </a:r>
            <a:r>
              <a:rPr lang="en-US" sz="2400" cap="none" dirty="0" err="1">
                <a:latin typeface="Times New Roman" panose="02020603050405020304" pitchFamily="18" charset="0"/>
                <a:cs typeface="Times New Roman" panose="02020603050405020304" pitchFamily="18" charset="0"/>
              </a:rPr>
              <a:t>Pethuel</a:t>
            </a:r>
            <a:r>
              <a:rPr lang="en-US" sz="2400" cap="none" dirty="0">
                <a:latin typeface="Times New Roman" panose="02020603050405020304" pitchFamily="18" charset="0"/>
                <a:cs typeface="Times New Roman" panose="02020603050405020304" pitchFamily="18" charset="0"/>
              </a:rPr>
              <a:t> Danyo – Director, Administration</a:t>
            </a:r>
          </a:p>
          <a:p>
            <a:r>
              <a:rPr lang="en-US" sz="2400" cap="none" dirty="0">
                <a:latin typeface="Times New Roman" panose="02020603050405020304" pitchFamily="18" charset="0"/>
                <a:cs typeface="Times New Roman" panose="02020603050405020304" pitchFamily="18" charset="0"/>
              </a:rPr>
              <a:t>Mrs. Eunice </a:t>
            </a:r>
            <a:r>
              <a:rPr lang="en-US" sz="2400" cap="none" dirty="0" err="1">
                <a:latin typeface="Times New Roman" panose="02020603050405020304" pitchFamily="18" charset="0"/>
                <a:cs typeface="Times New Roman" panose="02020603050405020304" pitchFamily="18" charset="0"/>
              </a:rPr>
              <a:t>Osae</a:t>
            </a:r>
            <a:r>
              <a:rPr lang="en-US" sz="2400" cap="none" dirty="0">
                <a:latin typeface="Times New Roman" panose="02020603050405020304" pitchFamily="18" charset="0"/>
                <a:cs typeface="Times New Roman" panose="02020603050405020304" pitchFamily="18" charset="0"/>
              </a:rPr>
              <a:t> - Director, Career Management Directorate </a:t>
            </a:r>
          </a:p>
          <a:p>
            <a:r>
              <a:rPr lang="en-US" sz="2400" cap="none" dirty="0">
                <a:latin typeface="Times New Roman" panose="02020603050405020304" pitchFamily="18" charset="0"/>
                <a:cs typeface="Times New Roman" panose="02020603050405020304" pitchFamily="18" charset="0"/>
              </a:rPr>
              <a:t>Mrs. Elizabeth Obeng-Yeboah - Director, Recruitment, Training &amp; Development    				     - Ag. Director, Reform Co-</a:t>
            </a:r>
            <a:r>
              <a:rPr lang="en-US" sz="2400" cap="none" dirty="0" err="1">
                <a:latin typeface="Times New Roman" panose="02020603050405020304" pitchFamily="18" charset="0"/>
                <a:cs typeface="Times New Roman" panose="02020603050405020304" pitchFamily="18" charset="0"/>
              </a:rPr>
              <a:t>ordinating</a:t>
            </a:r>
            <a:r>
              <a:rPr lang="en-US" sz="2400" cap="none" dirty="0">
                <a:latin typeface="Times New Roman" panose="02020603050405020304" pitchFamily="18" charset="0"/>
                <a:cs typeface="Times New Roman" panose="02020603050405020304" pitchFamily="18" charset="0"/>
              </a:rPr>
              <a:t> Unit (RCU)</a:t>
            </a:r>
          </a:p>
          <a:p>
            <a:r>
              <a:rPr lang="en-US" sz="2400" cap="none" dirty="0">
                <a:latin typeface="Times New Roman" panose="02020603050405020304" pitchFamily="18" charset="0"/>
                <a:cs typeface="Times New Roman" panose="02020603050405020304" pitchFamily="18" charset="0"/>
              </a:rPr>
              <a:t>Mrs. Mavis </a:t>
            </a:r>
            <a:r>
              <a:rPr lang="en-US" sz="2400" cap="none" dirty="0" err="1">
                <a:latin typeface="Times New Roman" panose="02020603050405020304" pitchFamily="18" charset="0"/>
                <a:cs typeface="Times New Roman" panose="02020603050405020304" pitchFamily="18" charset="0"/>
              </a:rPr>
              <a:t>Asare-Donkor</a:t>
            </a:r>
            <a:r>
              <a:rPr lang="en-US" sz="2400" cap="none" dirty="0">
                <a:latin typeface="Times New Roman" panose="02020603050405020304" pitchFamily="18" charset="0"/>
                <a:cs typeface="Times New Roman" panose="02020603050405020304" pitchFamily="18" charset="0"/>
              </a:rPr>
              <a:t> - Director, Planning, Budgeting, Monitoring &amp; Evaluation Directorate </a:t>
            </a:r>
          </a:p>
          <a:p>
            <a:r>
              <a:rPr lang="en-US" sz="2400" cap="none" dirty="0">
                <a:latin typeface="Times New Roman" panose="02020603050405020304" pitchFamily="18" charset="0"/>
                <a:cs typeface="Times New Roman" panose="02020603050405020304" pitchFamily="18" charset="0"/>
              </a:rPr>
              <a:t>Mr. Fred Anson - Director, Research, Statistics &amp;  Info. Management  Directorate</a:t>
            </a:r>
          </a:p>
          <a:p>
            <a:r>
              <a:rPr lang="en-US" sz="2400" cap="none" dirty="0">
                <a:latin typeface="Times New Roman" panose="02020603050405020304" pitchFamily="18" charset="0"/>
                <a:cs typeface="Times New Roman" panose="02020603050405020304" pitchFamily="18" charset="0"/>
              </a:rPr>
              <a:t>Mr. Daniel Nartey – Director, Internal Audit </a:t>
            </a:r>
          </a:p>
          <a:p>
            <a:endParaRPr lang="en-US" sz="2600" cap="none" dirty="0">
              <a:latin typeface="Times New Roman" panose="02020603050405020304" pitchFamily="18" charset="0"/>
              <a:cs typeface="Times New Roman" panose="02020603050405020304" pitchFamily="18" charset="0"/>
            </a:endParaRPr>
          </a:p>
          <a:p>
            <a:endParaRPr lang="en-US" sz="2600" cap="none"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t>27</a:t>
            </a:fld>
            <a:endParaRPr lang="en-US" dirty="0"/>
          </a:p>
        </p:txBody>
      </p:sp>
    </p:spTree>
    <p:extLst>
      <p:ext uri="{BB962C8B-B14F-4D97-AF65-F5344CB8AC3E}">
        <p14:creationId xmlns:p14="http://schemas.microsoft.com/office/powerpoint/2010/main" val="28577327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0474"/>
            <a:ext cx="10396882" cy="411198"/>
          </a:xfrm>
        </p:spPr>
        <p:txBody>
          <a:bodyPr>
            <a:normAutofit fontScale="90000"/>
          </a:bodyPr>
          <a:lstStyle/>
          <a:p>
            <a:r>
              <a:rPr lang="en-GB" sz="2800" b="1" dirty="0">
                <a:latin typeface="Times New Roman" panose="02020603050405020304" pitchFamily="18" charset="0"/>
                <a:cs typeface="Times New Roman" panose="02020603050405020304" pitchFamily="18" charset="0"/>
              </a:rPr>
              <a:t>List of directors</a:t>
            </a:r>
            <a:endParaRPr lang="en-US" sz="2800" dirty="0"/>
          </a:p>
        </p:txBody>
      </p:sp>
      <p:sp>
        <p:nvSpPr>
          <p:cNvPr id="3" name="Content Placeholder 2"/>
          <p:cNvSpPr>
            <a:spLocks noGrp="1"/>
          </p:cNvSpPr>
          <p:nvPr>
            <p:ph sz="quarter" idx="13"/>
          </p:nvPr>
        </p:nvSpPr>
        <p:spPr>
          <a:xfrm>
            <a:off x="685800" y="591672"/>
            <a:ext cx="10394707" cy="4860757"/>
          </a:xfrm>
        </p:spPr>
        <p:txBody>
          <a:bodyPr anchor="t">
            <a:normAutofit/>
          </a:bodyPr>
          <a:lstStyle/>
          <a:p>
            <a:pPr marL="0" indent="0">
              <a:buNone/>
            </a:pPr>
            <a:r>
              <a:rPr lang="en-US" sz="2400" b="1" cap="none" dirty="0">
                <a:latin typeface="Times New Roman" panose="02020603050405020304" pitchFamily="18" charset="0"/>
                <a:cs typeface="Times New Roman" panose="02020603050405020304" pitchFamily="18" charset="0"/>
              </a:rPr>
              <a:t>PRINCIPALS OF OHCS TRAINING INSTITUTIONS:</a:t>
            </a:r>
          </a:p>
          <a:p>
            <a:pPr marL="0" indent="0">
              <a:buNone/>
            </a:pPr>
            <a:endParaRPr lang="en-US" sz="2400" b="1" cap="none" dirty="0">
              <a:latin typeface="Times New Roman" panose="02020603050405020304" pitchFamily="18" charset="0"/>
              <a:cs typeface="Times New Roman" panose="02020603050405020304" pitchFamily="18" charset="0"/>
            </a:endParaRPr>
          </a:p>
          <a:p>
            <a:r>
              <a:rPr lang="it-IT" sz="2400" cap="none" dirty="0">
                <a:latin typeface="Times New Roman" panose="02020603050405020304" pitchFamily="18" charset="0"/>
                <a:cs typeface="Times New Roman" panose="02020603050405020304" pitchFamily="18" charset="0"/>
              </a:rPr>
              <a:t>Mrs. Dora G. Dei Tumi -  Chief Training Officer, </a:t>
            </a:r>
            <a:r>
              <a:rPr lang="en-US" sz="2400" cap="none" dirty="0">
                <a:latin typeface="Times New Roman" panose="02020603050405020304" pitchFamily="18" charset="0"/>
                <a:cs typeface="Times New Roman" panose="02020603050405020304" pitchFamily="18" charset="0"/>
              </a:rPr>
              <a:t>Civil Service Training Centre (CSTC)</a:t>
            </a:r>
          </a:p>
          <a:p>
            <a:r>
              <a:rPr lang="en-US" sz="2400" cap="none" dirty="0">
                <a:latin typeface="Times New Roman" panose="02020603050405020304" pitchFamily="18" charset="0"/>
                <a:cs typeface="Times New Roman" panose="02020603050405020304" pitchFamily="18" charset="0"/>
              </a:rPr>
              <a:t>Solomon Nobi </a:t>
            </a:r>
            <a:r>
              <a:rPr lang="en-US" sz="2400" cap="none" dirty="0" err="1">
                <a:latin typeface="Times New Roman" panose="02020603050405020304" pitchFamily="18" charset="0"/>
                <a:cs typeface="Times New Roman" panose="02020603050405020304" pitchFamily="18" charset="0"/>
              </a:rPr>
              <a:t>Amanor</a:t>
            </a:r>
            <a:r>
              <a:rPr lang="en-US" sz="2400" cap="none" dirty="0">
                <a:latin typeface="Times New Roman" panose="02020603050405020304" pitchFamily="18" charset="0"/>
                <a:cs typeface="Times New Roman" panose="02020603050405020304" pitchFamily="18" charset="0"/>
              </a:rPr>
              <a:t> - </a:t>
            </a:r>
            <a:r>
              <a:rPr lang="it-IT" sz="2400" cap="none" dirty="0">
                <a:latin typeface="Times New Roman" panose="02020603050405020304" pitchFamily="18" charset="0"/>
                <a:cs typeface="Times New Roman" panose="02020603050405020304" pitchFamily="18" charset="0"/>
              </a:rPr>
              <a:t>Chief Training Officer, </a:t>
            </a:r>
            <a:r>
              <a:rPr lang="en-US" sz="2400" cap="none" dirty="0">
                <a:latin typeface="Times New Roman" panose="02020603050405020304" pitchFamily="18" charset="0"/>
                <a:cs typeface="Times New Roman" panose="02020603050405020304" pitchFamily="18" charset="0"/>
              </a:rPr>
              <a:t>Government Secretarial Schools (GSS)</a:t>
            </a:r>
          </a:p>
          <a:p>
            <a:r>
              <a:rPr lang="en-US" sz="2400" cap="none" dirty="0">
                <a:latin typeface="Times New Roman" panose="02020603050405020304" pitchFamily="18" charset="0"/>
                <a:cs typeface="Times New Roman" panose="02020603050405020304" pitchFamily="18" charset="0"/>
              </a:rPr>
              <a:t>John N.O Welbeck - </a:t>
            </a:r>
            <a:r>
              <a:rPr lang="it-IT" sz="2400" cap="none" dirty="0">
                <a:latin typeface="Times New Roman" panose="02020603050405020304" pitchFamily="18" charset="0"/>
                <a:cs typeface="Times New Roman" panose="02020603050405020304" pitchFamily="18" charset="0"/>
              </a:rPr>
              <a:t>Chief Training Officer, </a:t>
            </a:r>
            <a:r>
              <a:rPr lang="en-US" sz="2400" cap="none" dirty="0">
                <a:latin typeface="Times New Roman" panose="02020603050405020304" pitchFamily="18" charset="0"/>
                <a:cs typeface="Times New Roman" panose="02020603050405020304" pitchFamily="18" charset="0"/>
              </a:rPr>
              <a:t>Institute of Technical Supervision (ITS)</a:t>
            </a:r>
          </a:p>
          <a:p>
            <a:pPr marL="0" indent="0">
              <a:buNone/>
            </a:pPr>
            <a:endParaRPr lang="en-US" sz="2600" cap="none" dirty="0">
              <a:latin typeface="Times New Roman" panose="02020603050405020304" pitchFamily="18" charset="0"/>
              <a:cs typeface="Times New Roman" panose="02020603050405020304" pitchFamily="18" charset="0"/>
            </a:endParaRPr>
          </a:p>
          <a:p>
            <a:endParaRPr lang="en-US" sz="2600" cap="none"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t>28</a:t>
            </a:fld>
            <a:endParaRPr lang="en-US" dirty="0"/>
          </a:p>
        </p:txBody>
      </p:sp>
    </p:spTree>
    <p:extLst>
      <p:ext uri="{BB962C8B-B14F-4D97-AF65-F5344CB8AC3E}">
        <p14:creationId xmlns:p14="http://schemas.microsoft.com/office/powerpoint/2010/main" val="15667679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0473"/>
            <a:ext cx="10396882" cy="357409"/>
          </a:xfrm>
        </p:spPr>
        <p:txBody>
          <a:bodyPr>
            <a:normAutofit fontScale="90000"/>
          </a:bodyPr>
          <a:lstStyle/>
          <a:p>
            <a:r>
              <a:rPr lang="en-GB" sz="2800" b="1" dirty="0">
                <a:latin typeface="Times New Roman" panose="02020603050405020304" pitchFamily="18" charset="0"/>
                <a:cs typeface="Times New Roman" panose="02020603050405020304" pitchFamily="18" charset="0"/>
              </a:rPr>
              <a:t>List of directors</a:t>
            </a:r>
            <a:endParaRPr lang="en-US" sz="2800" dirty="0"/>
          </a:p>
        </p:txBody>
      </p:sp>
      <p:sp>
        <p:nvSpPr>
          <p:cNvPr id="3" name="Content Placeholder 2"/>
          <p:cNvSpPr>
            <a:spLocks noGrp="1"/>
          </p:cNvSpPr>
          <p:nvPr>
            <p:ph sz="quarter" idx="13"/>
          </p:nvPr>
        </p:nvSpPr>
        <p:spPr>
          <a:xfrm>
            <a:off x="685800" y="818444"/>
            <a:ext cx="10394707" cy="5004839"/>
          </a:xfrm>
        </p:spPr>
        <p:txBody>
          <a:bodyPr anchor="t">
            <a:normAutofit/>
          </a:bodyPr>
          <a:lstStyle/>
          <a:p>
            <a:pPr marL="0" indent="0">
              <a:buNone/>
            </a:pPr>
            <a:r>
              <a:rPr lang="en-US" sz="2400" b="1" cap="none" dirty="0">
                <a:latin typeface="Times New Roman" panose="02020603050405020304" pitchFamily="18" charset="0"/>
                <a:cs typeface="Times New Roman" panose="02020603050405020304" pitchFamily="18" charset="0"/>
              </a:rPr>
              <a:t>DEPARTMENTS:</a:t>
            </a:r>
          </a:p>
          <a:p>
            <a:r>
              <a:rPr lang="en-US" sz="2400" cap="none" dirty="0">
                <a:latin typeface="Times New Roman" panose="02020603050405020304" pitchFamily="18" charset="0"/>
                <a:cs typeface="Times New Roman" panose="02020603050405020304" pitchFamily="18" charset="0"/>
              </a:rPr>
              <a:t>Mrs. Thelma </a:t>
            </a:r>
            <a:r>
              <a:rPr lang="en-US" sz="2400" cap="none" dirty="0" err="1">
                <a:latin typeface="Times New Roman" panose="02020603050405020304" pitchFamily="18" charset="0"/>
                <a:cs typeface="Times New Roman" panose="02020603050405020304" pitchFamily="18" charset="0"/>
              </a:rPr>
              <a:t>Ewusi</a:t>
            </a:r>
            <a:r>
              <a:rPr lang="en-US" sz="2400" cap="none" dirty="0">
                <a:latin typeface="Times New Roman" panose="02020603050405020304" pitchFamily="18" charset="0"/>
                <a:cs typeface="Times New Roman" panose="02020603050405020304" pitchFamily="18" charset="0"/>
              </a:rPr>
              <a:t> – Acting Director, Public Records and Archives Administration Department (PRAAD)</a:t>
            </a:r>
          </a:p>
          <a:p>
            <a:r>
              <a:rPr lang="en-US" sz="2400" cap="none" dirty="0">
                <a:latin typeface="Times New Roman" panose="02020603050405020304" pitchFamily="18" charset="0"/>
                <a:cs typeface="Times New Roman" panose="02020603050405020304" pitchFamily="18" charset="0"/>
              </a:rPr>
              <a:t>Ms. Norma </a:t>
            </a:r>
            <a:r>
              <a:rPr lang="en-US" sz="2400" cap="none" dirty="0" err="1">
                <a:latin typeface="Times New Roman" panose="02020603050405020304" pitchFamily="18" charset="0"/>
                <a:cs typeface="Times New Roman" panose="02020603050405020304" pitchFamily="18" charset="0"/>
              </a:rPr>
              <a:t>Onny</a:t>
            </a:r>
            <a:r>
              <a:rPr lang="en-US" sz="2400" cap="none" dirty="0">
                <a:latin typeface="Times New Roman" panose="02020603050405020304" pitchFamily="18" charset="0"/>
                <a:cs typeface="Times New Roman" panose="02020603050405020304" pitchFamily="18" charset="0"/>
              </a:rPr>
              <a:t> – Acting Executive Secretary, Management Services Department (MSD)</a:t>
            </a:r>
          </a:p>
          <a:p>
            <a:r>
              <a:rPr lang="en-US" sz="2400" cap="none" dirty="0">
                <a:latin typeface="Times New Roman" panose="02020603050405020304" pitchFamily="18" charset="0"/>
                <a:cs typeface="Times New Roman" panose="02020603050405020304" pitchFamily="18" charset="0"/>
              </a:rPr>
              <a:t>Mr. Ebenezer Agyekum – Acting Director, Procurement and Supply Chain Management Department</a:t>
            </a:r>
          </a:p>
          <a:p>
            <a:endParaRPr lang="en-US" sz="2400" cap="none" dirty="0">
              <a:latin typeface="Times New Roman" panose="02020603050405020304" pitchFamily="18" charset="0"/>
              <a:cs typeface="Times New Roman" panose="02020603050405020304" pitchFamily="18" charset="0"/>
            </a:endParaRPr>
          </a:p>
          <a:p>
            <a:endParaRPr lang="en-US" sz="2600" cap="none"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t>29</a:t>
            </a:fld>
            <a:endParaRPr lang="en-US" dirty="0"/>
          </a:p>
        </p:txBody>
      </p:sp>
    </p:spTree>
    <p:extLst>
      <p:ext uri="{BB962C8B-B14F-4D97-AF65-F5344CB8AC3E}">
        <p14:creationId xmlns:p14="http://schemas.microsoft.com/office/powerpoint/2010/main" val="672464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625" y="148771"/>
            <a:ext cx="10396882" cy="754934"/>
          </a:xfrm>
        </p:spPr>
        <p:txBody>
          <a:bodyPr>
            <a:normAutofit/>
          </a:bodyPr>
          <a:lstStyle/>
          <a:p>
            <a:r>
              <a:rPr lang="en-GB" sz="2800" b="1" dirty="0">
                <a:latin typeface="Times New Roman" panose="02020603050405020304" pitchFamily="18" charset="0"/>
                <a:cs typeface="Times New Roman" panose="02020603050405020304" pitchFamily="18" charset="0"/>
              </a:rPr>
              <a:t>Rules and regulations</a:t>
            </a:r>
            <a:endParaRPr lang="en-US"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3"/>
          </p:nvPr>
        </p:nvSpPr>
        <p:spPr>
          <a:xfrm>
            <a:off x="685800" y="733887"/>
            <a:ext cx="10394707" cy="4987644"/>
          </a:xfrm>
        </p:spPr>
        <p:txBody>
          <a:bodyPr anchor="t">
            <a:normAutofit fontScale="77500" lnSpcReduction="20000"/>
          </a:bodyPr>
          <a:lstStyle/>
          <a:p>
            <a:pPr marL="0" indent="0">
              <a:buNone/>
            </a:pPr>
            <a:endParaRPr lang="en-GB" sz="1300" cap="none" dirty="0">
              <a:latin typeface="Times New Roman" panose="02020603050405020304" pitchFamily="18" charset="0"/>
              <a:cs typeface="Times New Roman" panose="02020603050405020304" pitchFamily="18" charset="0"/>
            </a:endParaRPr>
          </a:p>
          <a:p>
            <a:pPr marL="0" indent="0">
              <a:buNone/>
            </a:pPr>
            <a:r>
              <a:rPr lang="en-GB" sz="2800" cap="none" dirty="0">
                <a:latin typeface="Times New Roman" panose="02020603050405020304" pitchFamily="18" charset="0"/>
                <a:cs typeface="Times New Roman" panose="02020603050405020304" pitchFamily="18" charset="0"/>
              </a:rPr>
              <a:t>The enabling legislation for the Ghana Civil Service is PNDC LAW 1993, Act 327.</a:t>
            </a:r>
          </a:p>
          <a:p>
            <a:pPr marL="0" indent="0">
              <a:buNone/>
            </a:pPr>
            <a:endParaRPr lang="en-GB" sz="600" b="1" cap="none" dirty="0">
              <a:latin typeface="Times New Roman" panose="02020603050405020304" pitchFamily="18" charset="0"/>
              <a:cs typeface="Times New Roman" panose="02020603050405020304" pitchFamily="18" charset="0"/>
            </a:endParaRPr>
          </a:p>
          <a:p>
            <a:pPr marL="0" indent="0">
              <a:buNone/>
            </a:pPr>
            <a:r>
              <a:rPr lang="en-GB" sz="2800" b="1" cap="none" dirty="0">
                <a:latin typeface="Times New Roman" panose="02020603050405020304" pitchFamily="18" charset="0"/>
                <a:cs typeface="Times New Roman" panose="02020603050405020304" pitchFamily="18" charset="0"/>
              </a:rPr>
              <a:t>Objective of the Service:</a:t>
            </a:r>
          </a:p>
          <a:p>
            <a:pPr marL="0" indent="0">
              <a:buNone/>
            </a:pPr>
            <a:r>
              <a:rPr lang="en-US" sz="2800" cap="none" dirty="0">
                <a:latin typeface="Times New Roman" panose="02020603050405020304" pitchFamily="18" charset="0"/>
                <a:cs typeface="Times New Roman" panose="02020603050405020304" pitchFamily="18" charset="0"/>
              </a:rPr>
              <a:t>Is to assist the Government in the formulation and implementation of government policies for the development of the country.</a:t>
            </a:r>
          </a:p>
          <a:p>
            <a:pPr marL="0" indent="0">
              <a:buNone/>
            </a:pPr>
            <a:r>
              <a:rPr lang="en-US" sz="2800" cap="none" dirty="0">
                <a:latin typeface="Times New Roman" panose="02020603050405020304" pitchFamily="18" charset="0"/>
                <a:cs typeface="Times New Roman" panose="02020603050405020304" pitchFamily="18" charset="0"/>
              </a:rPr>
              <a:t> </a:t>
            </a:r>
            <a:endParaRPr lang="en-GB" sz="2800" cap="none" dirty="0">
              <a:latin typeface="Times New Roman" panose="02020603050405020304" pitchFamily="18" charset="0"/>
              <a:cs typeface="Times New Roman" panose="02020603050405020304" pitchFamily="18" charset="0"/>
            </a:endParaRPr>
          </a:p>
          <a:p>
            <a:pPr marL="0" indent="0">
              <a:buNone/>
            </a:pPr>
            <a:r>
              <a:rPr lang="en-GB" sz="2800" cap="none" dirty="0">
                <a:latin typeface="Times New Roman" panose="02020603050405020304" pitchFamily="18" charset="0"/>
                <a:cs typeface="Times New Roman" panose="02020603050405020304" pitchFamily="18" charset="0"/>
              </a:rPr>
              <a:t>The Civil Service is also governed by the following Rules and Regulations:</a:t>
            </a:r>
          </a:p>
          <a:p>
            <a:r>
              <a:rPr lang="en-GB" sz="2800" cap="none" dirty="0">
                <a:latin typeface="Times New Roman" panose="02020603050405020304" pitchFamily="18" charset="0"/>
                <a:cs typeface="Times New Roman" panose="02020603050405020304" pitchFamily="18" charset="0"/>
              </a:rPr>
              <a:t>Civil Service (Interim) Regulations (1960)</a:t>
            </a:r>
          </a:p>
          <a:p>
            <a:r>
              <a:rPr lang="en-GB" sz="2800" cap="none" dirty="0">
                <a:latin typeface="Times New Roman" panose="02020603050405020304" pitchFamily="18" charset="0"/>
                <a:cs typeface="Times New Roman" panose="02020603050405020304" pitchFamily="18" charset="0"/>
              </a:rPr>
              <a:t>Circulars, Guidelines and Directives</a:t>
            </a:r>
          </a:p>
          <a:p>
            <a:r>
              <a:rPr lang="en-GB" sz="2800" cap="none" dirty="0">
                <a:latin typeface="Times New Roman" panose="02020603050405020304" pitchFamily="18" charset="0"/>
                <a:cs typeface="Times New Roman" panose="02020603050405020304" pitchFamily="18" charset="0"/>
              </a:rPr>
              <a:t>Code of Conduct</a:t>
            </a:r>
          </a:p>
          <a:p>
            <a:r>
              <a:rPr lang="en-GB" sz="2800" cap="none" dirty="0">
                <a:latin typeface="Times New Roman" panose="02020603050405020304" pitchFamily="18" charset="0"/>
                <a:cs typeface="Times New Roman" panose="02020603050405020304" pitchFamily="18" charset="0"/>
              </a:rPr>
              <a:t>Administrative Instructions</a:t>
            </a:r>
          </a:p>
          <a:p>
            <a:endParaRPr lang="en-GB" sz="2800" cap="none" dirty="0">
              <a:latin typeface="Times New Roman" panose="02020603050405020304" pitchFamily="18" charset="0"/>
              <a:cs typeface="Times New Roman" panose="02020603050405020304" pitchFamily="18" charset="0"/>
            </a:endParaRPr>
          </a:p>
          <a:p>
            <a:pPr marL="0" indent="0">
              <a:buNone/>
            </a:pPr>
            <a:endParaRPr lang="en-US" sz="2800" cap="none"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t>3</a:t>
            </a:fld>
            <a:endParaRPr lang="en-US" dirty="0"/>
          </a:p>
        </p:txBody>
      </p:sp>
    </p:spTree>
    <p:extLst>
      <p:ext uri="{BB962C8B-B14F-4D97-AF65-F5344CB8AC3E}">
        <p14:creationId xmlns:p14="http://schemas.microsoft.com/office/powerpoint/2010/main" val="26517635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625" y="0"/>
            <a:ext cx="10396882" cy="397750"/>
          </a:xfrm>
        </p:spPr>
        <p:txBody>
          <a:bodyPr>
            <a:normAutofit fontScale="90000"/>
          </a:bodyPr>
          <a:lstStyle/>
          <a:p>
            <a:r>
              <a:rPr lang="en-GB" sz="2800" b="1" dirty="0">
                <a:latin typeface="Times New Roman" panose="02020603050405020304" pitchFamily="18" charset="0"/>
                <a:cs typeface="Times New Roman" panose="02020603050405020304" pitchFamily="18" charset="0"/>
              </a:rPr>
              <a:t>MEMBERSHIP OF THE SERVICE</a:t>
            </a:r>
            <a:endParaRPr lang="en-US" sz="2800" dirty="0"/>
          </a:p>
        </p:txBody>
      </p:sp>
      <p:sp>
        <p:nvSpPr>
          <p:cNvPr id="3" name="Content Placeholder 2"/>
          <p:cNvSpPr>
            <a:spLocks noGrp="1"/>
          </p:cNvSpPr>
          <p:nvPr>
            <p:ph sz="quarter" idx="13"/>
          </p:nvPr>
        </p:nvSpPr>
        <p:spPr>
          <a:xfrm>
            <a:off x="685800" y="397751"/>
            <a:ext cx="10394707" cy="5429844"/>
          </a:xfrm>
        </p:spPr>
        <p:txBody>
          <a:bodyPr anchor="t">
            <a:normAutofit/>
          </a:bodyPr>
          <a:lstStyle/>
          <a:p>
            <a:pPr marL="0" indent="0">
              <a:buNone/>
            </a:pPr>
            <a:r>
              <a:rPr lang="en-US" sz="2400" b="1" cap="none" dirty="0">
                <a:latin typeface="Times New Roman" panose="02020603050405020304" pitchFamily="18" charset="0"/>
                <a:cs typeface="Times New Roman" panose="02020603050405020304" pitchFamily="18" charset="0"/>
              </a:rPr>
              <a:t>(a)</a:t>
            </a:r>
            <a:r>
              <a:rPr lang="en-US" cap="none" dirty="0">
                <a:latin typeface="Times New Roman" panose="02020603050405020304" pitchFamily="18" charset="0"/>
                <a:cs typeface="Times New Roman" panose="02020603050405020304" pitchFamily="18" charset="0"/>
              </a:rPr>
              <a:t> </a:t>
            </a:r>
            <a:r>
              <a:rPr lang="en-US" sz="2400" cap="none" dirty="0">
                <a:latin typeface="Times New Roman" panose="02020603050405020304" pitchFamily="18" charset="0"/>
                <a:cs typeface="Times New Roman" panose="02020603050405020304" pitchFamily="18" charset="0"/>
              </a:rPr>
              <a:t>A person serving in a civil capacity in a post designated as Civil Service post by  </a:t>
            </a:r>
          </a:p>
          <a:p>
            <a:pPr marL="0" indent="0">
              <a:buNone/>
            </a:pPr>
            <a:r>
              <a:rPr lang="en-US" sz="2400" cap="none" dirty="0">
                <a:latin typeface="Times New Roman" panose="02020603050405020304" pitchFamily="18" charset="0"/>
                <a:cs typeface="Times New Roman" panose="02020603050405020304" pitchFamily="18" charset="0"/>
              </a:rPr>
              <a:t>or under this Act in,</a:t>
            </a:r>
          </a:p>
          <a:p>
            <a:pPr lvl="1"/>
            <a:r>
              <a:rPr lang="en-US" sz="2200" cap="none" dirty="0">
                <a:latin typeface="Times New Roman" panose="02020603050405020304" pitchFamily="18" charset="0"/>
                <a:cs typeface="Times New Roman" panose="02020603050405020304" pitchFamily="18" charset="0"/>
              </a:rPr>
              <a:t> (</a:t>
            </a:r>
            <a:r>
              <a:rPr lang="en-US" sz="2200" cap="none" dirty="0" err="1">
                <a:latin typeface="Times New Roman" panose="02020603050405020304" pitchFamily="18" charset="0"/>
                <a:cs typeface="Times New Roman" panose="02020603050405020304" pitchFamily="18" charset="0"/>
              </a:rPr>
              <a:t>i</a:t>
            </a:r>
            <a:r>
              <a:rPr lang="en-US" sz="2200" cap="none" dirty="0">
                <a:latin typeface="Times New Roman" panose="02020603050405020304" pitchFamily="18" charset="0"/>
                <a:cs typeface="Times New Roman" panose="02020603050405020304" pitchFamily="18" charset="0"/>
              </a:rPr>
              <a:t>) the Office of the President,</a:t>
            </a:r>
          </a:p>
          <a:p>
            <a:pPr lvl="1"/>
            <a:r>
              <a:rPr lang="en-US" sz="2200" cap="none" dirty="0">
                <a:latin typeface="Times New Roman" panose="02020603050405020304" pitchFamily="18" charset="0"/>
                <a:cs typeface="Times New Roman" panose="02020603050405020304" pitchFamily="18" charset="0"/>
              </a:rPr>
              <a:t>(ii) a Ministry, </a:t>
            </a:r>
          </a:p>
          <a:p>
            <a:pPr lvl="1"/>
            <a:r>
              <a:rPr lang="en-US" sz="2200" cap="none" dirty="0">
                <a:latin typeface="Times New Roman" panose="02020603050405020304" pitchFamily="18" charset="0"/>
                <a:cs typeface="Times New Roman" panose="02020603050405020304" pitchFamily="18" charset="0"/>
              </a:rPr>
              <a:t>(iii) a government departments at the national level; </a:t>
            </a:r>
          </a:p>
          <a:p>
            <a:pPr lvl="1"/>
            <a:r>
              <a:rPr lang="en-US" sz="2200" cap="none" dirty="0">
                <a:latin typeface="Times New Roman" panose="02020603050405020304" pitchFamily="18" charset="0"/>
                <a:cs typeface="Times New Roman" panose="02020603050405020304" pitchFamily="18" charset="0"/>
              </a:rPr>
              <a:t>(iv) any other civil service department established by or under the authority of this Act the emoluments attached to which are paid directly from the Consolidated Fund or other source approved by the Government, and</a:t>
            </a:r>
          </a:p>
          <a:p>
            <a:pPr marL="0" indent="0">
              <a:buNone/>
            </a:pPr>
            <a:r>
              <a:rPr lang="en-US" sz="2400" b="1" cap="none" dirty="0">
                <a:latin typeface="Times New Roman" panose="02020603050405020304" pitchFamily="18" charset="0"/>
                <a:cs typeface="Times New Roman" panose="02020603050405020304" pitchFamily="18" charset="0"/>
              </a:rPr>
              <a:t>(b)</a:t>
            </a:r>
            <a:r>
              <a:rPr lang="en-US" cap="none" dirty="0">
                <a:latin typeface="Times New Roman" panose="02020603050405020304" pitchFamily="18" charset="0"/>
                <a:cs typeface="Times New Roman" panose="02020603050405020304" pitchFamily="18" charset="0"/>
              </a:rPr>
              <a:t> </a:t>
            </a:r>
            <a:r>
              <a:rPr lang="en-US" sz="2400" cap="none" dirty="0">
                <a:latin typeface="Times New Roman" panose="02020603050405020304" pitchFamily="18" charset="0"/>
                <a:cs typeface="Times New Roman" panose="02020603050405020304" pitchFamily="18" charset="0"/>
              </a:rPr>
              <a:t>A person holding a post designated as Civil Service post created by or under the authority of any other enactment, the emoluments attached to which are paid directly from the Consolidated Fund or other source approved by Government. </a:t>
            </a:r>
            <a:endParaRPr lang="en-US" sz="2600" cap="none" dirty="0">
              <a:latin typeface="Times New Roman" panose="02020603050405020304" pitchFamily="18" charset="0"/>
              <a:cs typeface="Times New Roman" panose="02020603050405020304" pitchFamily="18" charset="0"/>
            </a:endParaRPr>
          </a:p>
          <a:p>
            <a:endParaRPr lang="en-US" sz="2600" cap="none"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t>30</a:t>
            </a:fld>
            <a:endParaRPr lang="en-US" dirty="0"/>
          </a:p>
        </p:txBody>
      </p:sp>
    </p:spTree>
    <p:extLst>
      <p:ext uri="{BB962C8B-B14F-4D97-AF65-F5344CB8AC3E}">
        <p14:creationId xmlns:p14="http://schemas.microsoft.com/office/powerpoint/2010/main" val="20365644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625" y="252663"/>
            <a:ext cx="10396882" cy="950495"/>
          </a:xfrm>
        </p:spPr>
        <p:txBody>
          <a:bodyPr>
            <a:noAutofit/>
          </a:bodyPr>
          <a:lstStyle/>
          <a:p>
            <a:r>
              <a:rPr lang="en-US" sz="2800" b="1" dirty="0">
                <a:latin typeface="Times New Roman" panose="02020603050405020304" pitchFamily="18" charset="0"/>
                <a:cs typeface="Times New Roman" panose="02020603050405020304" pitchFamily="18" charset="0"/>
              </a:rPr>
              <a:t>CHARACTERISTICS OF THE CIVIL SERVICE</a:t>
            </a:r>
          </a:p>
        </p:txBody>
      </p:sp>
      <p:sp>
        <p:nvSpPr>
          <p:cNvPr id="3" name="Content Placeholder 2"/>
          <p:cNvSpPr>
            <a:spLocks noGrp="1"/>
          </p:cNvSpPr>
          <p:nvPr>
            <p:ph sz="quarter" idx="13"/>
          </p:nvPr>
        </p:nvSpPr>
        <p:spPr>
          <a:xfrm>
            <a:off x="685800" y="1203158"/>
            <a:ext cx="10394707" cy="4171427"/>
          </a:xfrm>
        </p:spPr>
        <p:txBody>
          <a:bodyPr anchor="t">
            <a:normAutofit/>
          </a:bodyPr>
          <a:lstStyle/>
          <a:p>
            <a:r>
              <a:rPr lang="en-GB" sz="2800" cap="none" dirty="0">
                <a:latin typeface="Times New Roman" panose="02020603050405020304" pitchFamily="18" charset="0"/>
                <a:cs typeface="Times New Roman" panose="02020603050405020304" pitchFamily="18" charset="0"/>
              </a:rPr>
              <a:t>Bureaucratic</a:t>
            </a:r>
          </a:p>
          <a:p>
            <a:r>
              <a:rPr lang="en-GB" sz="2800" cap="none" dirty="0">
                <a:latin typeface="Times New Roman" panose="02020603050405020304" pitchFamily="18" charset="0"/>
                <a:cs typeface="Times New Roman" panose="02020603050405020304" pitchFamily="18" charset="0"/>
              </a:rPr>
              <a:t>Hierarchical</a:t>
            </a:r>
          </a:p>
          <a:p>
            <a:r>
              <a:rPr lang="en-GB" sz="2800" cap="none" dirty="0">
                <a:latin typeface="Times New Roman" panose="02020603050405020304" pitchFamily="18" charset="0"/>
                <a:cs typeface="Times New Roman" panose="02020603050405020304" pitchFamily="18" charset="0"/>
              </a:rPr>
              <a:t>Anonymity</a:t>
            </a:r>
          </a:p>
          <a:p>
            <a:r>
              <a:rPr lang="en-GB" sz="2800" cap="none" dirty="0">
                <a:latin typeface="Times New Roman" panose="02020603050405020304" pitchFamily="18" charset="0"/>
                <a:cs typeface="Times New Roman" panose="02020603050405020304" pitchFamily="18" charset="0"/>
              </a:rPr>
              <a:t>Neutrality</a:t>
            </a:r>
          </a:p>
          <a:p>
            <a:r>
              <a:rPr lang="en-GB" sz="2800" cap="none" dirty="0">
                <a:latin typeface="Times New Roman" panose="02020603050405020304" pitchFamily="18" charset="0"/>
                <a:cs typeface="Times New Roman" panose="02020603050405020304" pitchFamily="18" charset="0"/>
              </a:rPr>
              <a:t>Loyalty</a:t>
            </a:r>
            <a:endParaRPr lang="en-US" sz="2800" cap="none"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t>31</a:t>
            </a:fld>
            <a:endParaRPr lang="en-US" dirty="0"/>
          </a:p>
        </p:txBody>
      </p:sp>
    </p:spTree>
    <p:extLst>
      <p:ext uri="{BB962C8B-B14F-4D97-AF65-F5344CB8AC3E}">
        <p14:creationId xmlns:p14="http://schemas.microsoft.com/office/powerpoint/2010/main" val="12289768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035300" y="0"/>
            <a:ext cx="5669355" cy="5669355"/>
          </a:xfrm>
          <a:prstGeom prst="rect">
            <a:avLst/>
          </a:prstGeom>
        </p:spPr>
      </p:pic>
    </p:spTree>
    <p:extLst>
      <p:ext uri="{BB962C8B-B14F-4D97-AF65-F5344CB8AC3E}">
        <p14:creationId xmlns:p14="http://schemas.microsoft.com/office/powerpoint/2010/main" val="1081665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625" y="348916"/>
            <a:ext cx="10396882" cy="757989"/>
          </a:xfrm>
        </p:spPr>
        <p:txBody>
          <a:bodyPr>
            <a:normAutofit/>
          </a:bodyPr>
          <a:lstStyle/>
          <a:p>
            <a:r>
              <a:rPr lang="en-GB" sz="2800" b="1" dirty="0">
                <a:latin typeface="Times New Roman" panose="02020603050405020304" pitchFamily="18" charset="0"/>
                <a:cs typeface="Times New Roman" panose="02020603050405020304" pitchFamily="18" charset="0"/>
              </a:rPr>
              <a:t>STRUCTURE</a:t>
            </a:r>
            <a:r>
              <a:rPr lang="en-GB" sz="2800" b="1" dirty="0">
                <a:solidFill>
                  <a:schemeClr val="accent1">
                    <a:lumMod val="75000"/>
                  </a:schemeClr>
                </a:solidFill>
                <a:latin typeface="Times New Roman" panose="02020603050405020304" pitchFamily="18" charset="0"/>
                <a:cs typeface="Times New Roman" panose="02020603050405020304" pitchFamily="18" charset="0"/>
              </a:rPr>
              <a:t> </a:t>
            </a:r>
            <a:r>
              <a:rPr lang="en-GB" sz="2800" b="1" dirty="0">
                <a:latin typeface="Times New Roman" panose="02020603050405020304" pitchFamily="18" charset="0"/>
                <a:cs typeface="Times New Roman" panose="02020603050405020304" pitchFamily="18" charset="0"/>
              </a:rPr>
              <a:t>OF THE GHANA CIVIL SERVICE</a:t>
            </a:r>
            <a:endParaRPr lang="en-US"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3"/>
          </p:nvPr>
        </p:nvSpPr>
        <p:spPr>
          <a:xfrm>
            <a:off x="728828" y="1042166"/>
            <a:ext cx="10394707" cy="4267680"/>
          </a:xfrm>
        </p:spPr>
        <p:txBody>
          <a:bodyPr anchor="t">
            <a:normAutofit/>
          </a:bodyPr>
          <a:lstStyle/>
          <a:p>
            <a:pPr marL="0" indent="0">
              <a:buNone/>
            </a:pPr>
            <a:endParaRPr lang="en-GB" sz="2800" cap="none" dirty="0">
              <a:latin typeface="Times New Roman" panose="02020603050405020304" pitchFamily="18" charset="0"/>
              <a:cs typeface="Times New Roman" panose="02020603050405020304" pitchFamily="18" charset="0"/>
            </a:endParaRPr>
          </a:p>
          <a:p>
            <a:pPr marL="0" indent="0">
              <a:buNone/>
            </a:pPr>
            <a:endParaRPr lang="en-GB" sz="2800" cap="none" dirty="0">
              <a:latin typeface="Times New Roman" panose="02020603050405020304" pitchFamily="18" charset="0"/>
              <a:cs typeface="Times New Roman" panose="02020603050405020304" pitchFamily="18" charset="0"/>
            </a:endParaRPr>
          </a:p>
        </p:txBody>
      </p:sp>
      <p:sp>
        <p:nvSpPr>
          <p:cNvPr id="5" name="Rectangle 4"/>
          <p:cNvSpPr/>
          <p:nvPr/>
        </p:nvSpPr>
        <p:spPr>
          <a:xfrm>
            <a:off x="2863516" y="1255383"/>
            <a:ext cx="6039852" cy="64970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ysClr val="windowText" lastClr="000000"/>
                </a:solidFill>
                <a:latin typeface="Times New Roman" panose="02020603050405020304" pitchFamily="18" charset="0"/>
                <a:cs typeface="Times New Roman" panose="02020603050405020304" pitchFamily="18" charset="0"/>
              </a:rPr>
              <a:t>Civil Service Council</a:t>
            </a:r>
            <a:endParaRPr lang="en-US" sz="2800" b="1" dirty="0">
              <a:solidFill>
                <a:sysClr val="windowText" lastClr="000000"/>
              </a:solidFill>
            </a:endParaRPr>
          </a:p>
        </p:txBody>
      </p:sp>
      <p:sp>
        <p:nvSpPr>
          <p:cNvPr id="6" name="Rectangle 5"/>
          <p:cNvSpPr/>
          <p:nvPr/>
        </p:nvSpPr>
        <p:spPr>
          <a:xfrm>
            <a:off x="2863516" y="2373827"/>
            <a:ext cx="6039852" cy="64970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ysClr val="windowText" lastClr="000000"/>
                </a:solidFill>
                <a:latin typeface="Times New Roman" panose="02020603050405020304" pitchFamily="18" charset="0"/>
                <a:cs typeface="Times New Roman" panose="02020603050405020304" pitchFamily="18" charset="0"/>
              </a:rPr>
              <a:t>Office of the Head of Civil Service</a:t>
            </a:r>
            <a:endParaRPr lang="en-US" sz="2800" b="1" dirty="0">
              <a:solidFill>
                <a:sysClr val="windowText" lastClr="000000"/>
              </a:solidFill>
            </a:endParaRPr>
          </a:p>
        </p:txBody>
      </p:sp>
      <p:sp>
        <p:nvSpPr>
          <p:cNvPr id="7" name="Rectangle 6"/>
          <p:cNvSpPr/>
          <p:nvPr/>
        </p:nvSpPr>
        <p:spPr>
          <a:xfrm>
            <a:off x="2863516" y="3520497"/>
            <a:ext cx="6039852" cy="64970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ysClr val="windowText" lastClr="000000"/>
                </a:solidFill>
                <a:latin typeface="Times New Roman" panose="02020603050405020304" pitchFamily="18" charset="0"/>
                <a:cs typeface="Times New Roman" panose="02020603050405020304" pitchFamily="18" charset="0"/>
              </a:rPr>
              <a:t>Sector Ministries</a:t>
            </a:r>
            <a:endParaRPr lang="en-US" sz="2800" b="1" dirty="0">
              <a:solidFill>
                <a:sysClr val="windowText" lastClr="000000"/>
              </a:solidFill>
            </a:endParaRPr>
          </a:p>
        </p:txBody>
      </p:sp>
      <p:sp>
        <p:nvSpPr>
          <p:cNvPr id="8" name="Rectangle 7"/>
          <p:cNvSpPr/>
          <p:nvPr/>
        </p:nvSpPr>
        <p:spPr>
          <a:xfrm>
            <a:off x="2863516" y="4634050"/>
            <a:ext cx="6039852" cy="64970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ysClr val="windowText" lastClr="000000"/>
                </a:solidFill>
                <a:latin typeface="Times New Roman" panose="02020603050405020304" pitchFamily="18" charset="0"/>
                <a:cs typeface="Times New Roman" panose="02020603050405020304" pitchFamily="18" charset="0"/>
              </a:rPr>
              <a:t>Departments</a:t>
            </a:r>
            <a:endParaRPr lang="en-US" sz="2800" b="1" dirty="0">
              <a:solidFill>
                <a:sysClr val="windowText" lastClr="000000"/>
              </a:solidFill>
            </a:endParaRPr>
          </a:p>
        </p:txBody>
      </p:sp>
      <p:cxnSp>
        <p:nvCxnSpPr>
          <p:cNvPr id="10" name="Straight Arrow Connector 9"/>
          <p:cNvCxnSpPr/>
          <p:nvPr/>
        </p:nvCxnSpPr>
        <p:spPr>
          <a:xfrm flipH="1">
            <a:off x="5833237" y="1908731"/>
            <a:ext cx="12031" cy="44235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5865395" y="4199387"/>
            <a:ext cx="12031" cy="44235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5859379" y="3043123"/>
            <a:ext cx="12031" cy="44235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6D22F896-40B5-4ADD-8801-0D06FADFA095}" type="slidenum">
              <a:rPr lang="en-US" smtClean="0"/>
              <a:t>4</a:t>
            </a:fld>
            <a:endParaRPr lang="en-US" dirty="0"/>
          </a:p>
        </p:txBody>
      </p:sp>
    </p:spTree>
    <p:extLst>
      <p:ext uri="{BB962C8B-B14F-4D97-AF65-F5344CB8AC3E}">
        <p14:creationId xmlns:p14="http://schemas.microsoft.com/office/powerpoint/2010/main" val="1584461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625" y="0"/>
            <a:ext cx="10396882" cy="385583"/>
          </a:xfrm>
        </p:spPr>
        <p:txBody>
          <a:bodyPr>
            <a:normAutofit fontScale="90000"/>
          </a:bodyPr>
          <a:lstStyle/>
          <a:p>
            <a:r>
              <a:rPr lang="en-GB" sz="2800" b="1" dirty="0">
                <a:latin typeface="Times New Roman" panose="02020603050405020304" pitchFamily="18" charset="0"/>
                <a:cs typeface="Times New Roman" panose="02020603050405020304" pitchFamily="18" charset="0"/>
              </a:rPr>
              <a:t>The civil service council</a:t>
            </a:r>
            <a:endParaRPr lang="en-US"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3"/>
          </p:nvPr>
        </p:nvSpPr>
        <p:spPr>
          <a:xfrm>
            <a:off x="437444" y="385583"/>
            <a:ext cx="11105445" cy="5450306"/>
          </a:xfrm>
        </p:spPr>
        <p:txBody>
          <a:bodyPr anchor="t">
            <a:normAutofit fontScale="77500" lnSpcReduction="20000"/>
          </a:bodyPr>
          <a:lstStyle/>
          <a:p>
            <a:pPr marL="0" indent="0">
              <a:buNone/>
            </a:pPr>
            <a:r>
              <a:rPr lang="en-GB" sz="2800" cap="none" dirty="0">
                <a:latin typeface="Times New Roman" panose="02020603050405020304" pitchFamily="18" charset="0"/>
                <a:cs typeface="Times New Roman" panose="02020603050405020304" pitchFamily="18" charset="0"/>
              </a:rPr>
              <a:t>The Civil Service Council is established by Section 35(1) of the Civil Service Act as the governing body of the Ghana Civil Service.</a:t>
            </a:r>
          </a:p>
          <a:p>
            <a:pPr marL="0" indent="0">
              <a:buNone/>
            </a:pPr>
            <a:r>
              <a:rPr lang="en-GB" sz="2800" cap="none" dirty="0">
                <a:latin typeface="Times New Roman" panose="02020603050405020304" pitchFamily="18" charset="0"/>
                <a:cs typeface="Times New Roman" panose="02020603050405020304" pitchFamily="18" charset="0"/>
              </a:rPr>
              <a:t>The President reconstituted the last Civil Service Council in 2017 with the following membership:</a:t>
            </a:r>
          </a:p>
          <a:p>
            <a:r>
              <a:rPr lang="en-GB" sz="2800" cap="none" dirty="0">
                <a:latin typeface="Times New Roman" panose="02020603050405020304" pitchFamily="18" charset="0"/>
                <a:cs typeface="Times New Roman" panose="02020603050405020304" pitchFamily="18" charset="0"/>
              </a:rPr>
              <a:t>Justice Rose Constance </a:t>
            </a:r>
            <a:r>
              <a:rPr lang="en-GB" sz="2800" cap="none" dirty="0" err="1">
                <a:latin typeface="Times New Roman" panose="02020603050405020304" pitchFamily="18" charset="0"/>
                <a:cs typeface="Times New Roman" panose="02020603050405020304" pitchFamily="18" charset="0"/>
              </a:rPr>
              <a:t>Owusu</a:t>
            </a:r>
            <a:r>
              <a:rPr lang="en-GB" sz="2800" cap="none" dirty="0">
                <a:latin typeface="Times New Roman" panose="02020603050405020304" pitchFamily="18" charset="0"/>
                <a:cs typeface="Times New Roman" panose="02020603050405020304" pitchFamily="18" charset="0"/>
              </a:rPr>
              <a:t> (Chairman)</a:t>
            </a:r>
          </a:p>
          <a:p>
            <a:r>
              <a:rPr lang="en-GB" sz="2800" cap="none" dirty="0">
                <a:latin typeface="Times New Roman" panose="02020603050405020304" pitchFamily="18" charset="0"/>
                <a:cs typeface="Times New Roman" panose="02020603050405020304" pitchFamily="18" charset="0"/>
              </a:rPr>
              <a:t>Nana </a:t>
            </a:r>
            <a:r>
              <a:rPr lang="en-GB" sz="2800" cap="none" dirty="0" err="1">
                <a:latin typeface="Times New Roman" panose="02020603050405020304" pitchFamily="18" charset="0"/>
                <a:cs typeface="Times New Roman" panose="02020603050405020304" pitchFamily="18" charset="0"/>
              </a:rPr>
              <a:t>Agyekum-Dwamena</a:t>
            </a:r>
            <a:r>
              <a:rPr lang="en-GB" sz="2800" cap="none" dirty="0">
                <a:latin typeface="Times New Roman" panose="02020603050405020304" pitchFamily="18" charset="0"/>
                <a:cs typeface="Times New Roman" panose="02020603050405020304" pitchFamily="18" charset="0"/>
              </a:rPr>
              <a:t> - Head of Civil Service  </a:t>
            </a:r>
          </a:p>
          <a:p>
            <a:r>
              <a:rPr lang="en-GB" sz="2800" cap="none" dirty="0">
                <a:latin typeface="Times New Roman" panose="02020603050405020304" pitchFamily="18" charset="0"/>
                <a:cs typeface="Times New Roman" panose="02020603050405020304" pitchFamily="18" charset="0"/>
              </a:rPr>
              <a:t>Justice Henrietta </a:t>
            </a:r>
            <a:r>
              <a:rPr lang="en-GB" sz="2800" cap="none" dirty="0" err="1">
                <a:latin typeface="Times New Roman" panose="02020603050405020304" pitchFamily="18" charset="0"/>
                <a:cs typeface="Times New Roman" panose="02020603050405020304" pitchFamily="18" charset="0"/>
              </a:rPr>
              <a:t>Abban</a:t>
            </a:r>
            <a:r>
              <a:rPr lang="en-GB" sz="2800" cap="none" dirty="0">
                <a:latin typeface="Times New Roman" panose="02020603050405020304" pitchFamily="18" charset="0"/>
                <a:cs typeface="Times New Roman" panose="02020603050405020304" pitchFamily="18" charset="0"/>
              </a:rPr>
              <a:t> – retired Justice of the Superior Court of Judicature</a:t>
            </a:r>
          </a:p>
          <a:p>
            <a:r>
              <a:rPr lang="en-GB" sz="2800" cap="none" dirty="0">
                <a:latin typeface="Times New Roman" panose="02020603050405020304" pitchFamily="18" charset="0"/>
                <a:cs typeface="Times New Roman" panose="02020603050405020304" pitchFamily="18" charset="0"/>
              </a:rPr>
              <a:t>Mr. Isaac </a:t>
            </a:r>
            <a:r>
              <a:rPr lang="en-GB" sz="2800" cap="none" dirty="0" err="1">
                <a:latin typeface="Times New Roman" panose="02020603050405020304" pitchFamily="18" charset="0"/>
                <a:cs typeface="Times New Roman" panose="02020603050405020304" pitchFamily="18" charset="0"/>
              </a:rPr>
              <a:t>Tetteh</a:t>
            </a:r>
            <a:r>
              <a:rPr lang="en-GB" sz="2800" cap="none" dirty="0">
                <a:latin typeface="Times New Roman" panose="02020603050405020304" pitchFamily="18" charset="0"/>
                <a:cs typeface="Times New Roman" panose="02020603050405020304" pitchFamily="18" charset="0"/>
              </a:rPr>
              <a:t> </a:t>
            </a:r>
            <a:r>
              <a:rPr lang="en-GB" sz="2800" cap="none" dirty="0" err="1">
                <a:latin typeface="Times New Roman" panose="02020603050405020304" pitchFamily="18" charset="0"/>
                <a:cs typeface="Times New Roman" panose="02020603050405020304" pitchFamily="18" charset="0"/>
              </a:rPr>
              <a:t>Adjovu</a:t>
            </a:r>
            <a:endParaRPr lang="en-GB" sz="2800" cap="none" dirty="0">
              <a:latin typeface="Times New Roman" panose="02020603050405020304" pitchFamily="18" charset="0"/>
              <a:cs typeface="Times New Roman" panose="02020603050405020304" pitchFamily="18" charset="0"/>
            </a:endParaRPr>
          </a:p>
          <a:p>
            <a:r>
              <a:rPr lang="en-GB" sz="2800" cap="none" dirty="0">
                <a:latin typeface="Times New Roman" panose="02020603050405020304" pitchFamily="18" charset="0"/>
                <a:cs typeface="Times New Roman" panose="02020603050405020304" pitchFamily="18" charset="0"/>
              </a:rPr>
              <a:t>Mr. Edwin Philip Daniels Barnes – retired </a:t>
            </a:r>
            <a:r>
              <a:rPr lang="en-GB" sz="2800" cap="none" dirty="0" smtClean="0">
                <a:latin typeface="Times New Roman" panose="02020603050405020304" pitchFamily="18" charset="0"/>
                <a:cs typeface="Times New Roman" panose="02020603050405020304" pitchFamily="18" charset="0"/>
              </a:rPr>
              <a:t>senior Civil </a:t>
            </a:r>
            <a:r>
              <a:rPr lang="en-GB" sz="2800" cap="none" dirty="0">
                <a:latin typeface="Times New Roman" panose="02020603050405020304" pitchFamily="18" charset="0"/>
                <a:cs typeface="Times New Roman" panose="02020603050405020304" pitchFamily="18" charset="0"/>
              </a:rPr>
              <a:t>Servant</a:t>
            </a:r>
          </a:p>
          <a:p>
            <a:r>
              <a:rPr lang="en-GB" sz="2800" cap="none" dirty="0">
                <a:latin typeface="Times New Roman" panose="02020603050405020304" pitchFamily="18" charset="0"/>
                <a:cs typeface="Times New Roman" panose="02020603050405020304" pitchFamily="18" charset="0"/>
              </a:rPr>
              <a:t>Mrs. Mary Imelda  </a:t>
            </a:r>
            <a:r>
              <a:rPr lang="en-GB" sz="2800" cap="none" dirty="0" err="1">
                <a:latin typeface="Times New Roman" panose="02020603050405020304" pitchFamily="18" charset="0"/>
                <a:cs typeface="Times New Roman" panose="02020603050405020304" pitchFamily="18" charset="0"/>
              </a:rPr>
              <a:t>Amadu</a:t>
            </a:r>
            <a:endParaRPr lang="en-GB" sz="2800" cap="none" dirty="0">
              <a:latin typeface="Times New Roman" panose="02020603050405020304" pitchFamily="18" charset="0"/>
              <a:cs typeface="Times New Roman" panose="02020603050405020304" pitchFamily="18" charset="0"/>
            </a:endParaRPr>
          </a:p>
          <a:p>
            <a:r>
              <a:rPr lang="en-GB" sz="2800" cap="none" dirty="0" err="1">
                <a:latin typeface="Times New Roman" panose="02020603050405020304" pitchFamily="18" charset="0"/>
                <a:cs typeface="Times New Roman" panose="02020603050405020304" pitchFamily="18" charset="0"/>
              </a:rPr>
              <a:t>Dr.</a:t>
            </a:r>
            <a:r>
              <a:rPr lang="en-GB" sz="2800" cap="none" dirty="0">
                <a:latin typeface="Times New Roman" panose="02020603050405020304" pitchFamily="18" charset="0"/>
                <a:cs typeface="Times New Roman" panose="02020603050405020304" pitchFamily="18" charset="0"/>
              </a:rPr>
              <a:t> </a:t>
            </a:r>
            <a:r>
              <a:rPr lang="en-GB" sz="2800" cap="none" dirty="0" err="1">
                <a:latin typeface="Times New Roman" panose="02020603050405020304" pitchFamily="18" charset="0"/>
                <a:cs typeface="Times New Roman" panose="02020603050405020304" pitchFamily="18" charset="0"/>
              </a:rPr>
              <a:t>Kodjo</a:t>
            </a:r>
            <a:r>
              <a:rPr lang="en-GB" sz="2800" cap="none" dirty="0">
                <a:latin typeface="Times New Roman" panose="02020603050405020304" pitchFamily="18" charset="0"/>
                <a:cs typeface="Times New Roman" panose="02020603050405020304" pitchFamily="18" charset="0"/>
              </a:rPr>
              <a:t> </a:t>
            </a:r>
            <a:r>
              <a:rPr lang="en-GB" sz="2800" cap="none" dirty="0" err="1">
                <a:latin typeface="Times New Roman" panose="02020603050405020304" pitchFamily="18" charset="0"/>
                <a:cs typeface="Times New Roman" panose="02020603050405020304" pitchFamily="18" charset="0"/>
              </a:rPr>
              <a:t>Esseim</a:t>
            </a:r>
            <a:r>
              <a:rPr lang="en-GB" sz="2800" cap="none" dirty="0">
                <a:latin typeface="Times New Roman" panose="02020603050405020304" pitchFamily="18" charset="0"/>
                <a:cs typeface="Times New Roman" panose="02020603050405020304" pitchFamily="18" charset="0"/>
              </a:rPr>
              <a:t> Mensah-</a:t>
            </a:r>
            <a:r>
              <a:rPr lang="en-GB" sz="2800" cap="none" dirty="0" err="1">
                <a:latin typeface="Times New Roman" panose="02020603050405020304" pitchFamily="18" charset="0"/>
                <a:cs typeface="Times New Roman" panose="02020603050405020304" pitchFamily="18" charset="0"/>
              </a:rPr>
              <a:t>Abrampa</a:t>
            </a:r>
            <a:r>
              <a:rPr lang="en-GB" sz="2800" cap="none" dirty="0">
                <a:latin typeface="Times New Roman" panose="02020603050405020304" pitchFamily="18" charset="0"/>
                <a:cs typeface="Times New Roman" panose="02020603050405020304" pitchFamily="18" charset="0"/>
              </a:rPr>
              <a:t> – rep. of the National Development Planning Commission</a:t>
            </a:r>
          </a:p>
          <a:p>
            <a:r>
              <a:rPr lang="en-GB" sz="2800" cap="none" dirty="0">
                <a:latin typeface="Times New Roman" panose="02020603050405020304" pitchFamily="18" charset="0"/>
                <a:cs typeface="Times New Roman" panose="02020603050405020304" pitchFamily="18" charset="0"/>
              </a:rPr>
              <a:t>Mr. Isaac </a:t>
            </a:r>
            <a:r>
              <a:rPr lang="en-GB" sz="2800" cap="none" dirty="0" err="1">
                <a:latin typeface="Times New Roman" panose="02020603050405020304" pitchFamily="18" charset="0"/>
                <a:cs typeface="Times New Roman" panose="02020603050405020304" pitchFamily="18" charset="0"/>
              </a:rPr>
              <a:t>Bampoe</a:t>
            </a:r>
            <a:r>
              <a:rPr lang="en-GB" sz="2800" cap="none" dirty="0">
                <a:latin typeface="Times New Roman" panose="02020603050405020304" pitchFamily="18" charset="0"/>
                <a:cs typeface="Times New Roman" panose="02020603050405020304" pitchFamily="18" charset="0"/>
              </a:rPr>
              <a:t> </a:t>
            </a:r>
            <a:r>
              <a:rPr lang="en-GB" sz="2800" cap="none" dirty="0" err="1">
                <a:latin typeface="Times New Roman" panose="02020603050405020304" pitchFamily="18" charset="0"/>
                <a:cs typeface="Times New Roman" panose="02020603050405020304" pitchFamily="18" charset="0"/>
              </a:rPr>
              <a:t>Addo</a:t>
            </a:r>
            <a:r>
              <a:rPr lang="en-GB" sz="2800" cap="none" dirty="0">
                <a:latin typeface="Times New Roman" panose="02020603050405020304" pitchFamily="18" charset="0"/>
                <a:cs typeface="Times New Roman" panose="02020603050405020304" pitchFamily="18" charset="0"/>
              </a:rPr>
              <a:t> – representative of the Civil Servant Association</a:t>
            </a: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t>5</a:t>
            </a:fld>
            <a:endParaRPr lang="en-US" dirty="0"/>
          </a:p>
        </p:txBody>
      </p:sp>
    </p:spTree>
    <p:extLst>
      <p:ext uri="{BB962C8B-B14F-4D97-AF65-F5344CB8AC3E}">
        <p14:creationId xmlns:p14="http://schemas.microsoft.com/office/powerpoint/2010/main" val="3581517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10396882" cy="733926"/>
          </a:xfrm>
        </p:spPr>
        <p:txBody>
          <a:bodyPr>
            <a:normAutofit/>
          </a:bodyPr>
          <a:lstStyle/>
          <a:p>
            <a:r>
              <a:rPr lang="en-GB" sz="2800" b="1" dirty="0">
                <a:latin typeface="Times New Roman" panose="02020603050405020304" pitchFamily="18" charset="0"/>
                <a:cs typeface="Times New Roman" panose="02020603050405020304" pitchFamily="18" charset="0"/>
              </a:rPr>
              <a:t>The civil service council</a:t>
            </a:r>
            <a:endParaRPr lang="en-US"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3"/>
          </p:nvPr>
        </p:nvSpPr>
        <p:spPr>
          <a:xfrm>
            <a:off x="685800" y="564776"/>
            <a:ext cx="10394707" cy="5619456"/>
          </a:xfrm>
        </p:spPr>
        <p:txBody>
          <a:bodyPr anchor="t">
            <a:normAutofit/>
          </a:bodyPr>
          <a:lstStyle/>
          <a:p>
            <a:pPr marL="0" indent="0">
              <a:buNone/>
            </a:pPr>
            <a:endParaRPr lang="en-GB" sz="2800" cap="none" dirty="0">
              <a:latin typeface="Times New Roman" panose="02020603050405020304" pitchFamily="18" charset="0"/>
              <a:cs typeface="Times New Roman" panose="02020603050405020304" pitchFamily="18" charset="0"/>
            </a:endParaRPr>
          </a:p>
          <a:p>
            <a:pPr marL="0" indent="0">
              <a:buNone/>
            </a:pPr>
            <a:endParaRPr lang="en-GB" sz="2800" cap="none" dirty="0">
              <a:latin typeface="Times New Roman" panose="02020603050405020304" pitchFamily="18" charset="0"/>
              <a:cs typeface="Times New Roman" panose="02020603050405020304" pitchFamily="18" charset="0"/>
            </a:endParaRPr>
          </a:p>
          <a:p>
            <a:pPr marL="0" indent="0">
              <a:buNone/>
            </a:pPr>
            <a:endParaRPr lang="en-GB" sz="2800" cap="none" dirty="0">
              <a:latin typeface="Times New Roman" panose="02020603050405020304" pitchFamily="18" charset="0"/>
              <a:cs typeface="Times New Roman" panose="02020603050405020304" pitchFamily="18" charset="0"/>
            </a:endParaRPr>
          </a:p>
          <a:p>
            <a:pPr marL="0" indent="0">
              <a:buNone/>
            </a:pPr>
            <a:endParaRPr lang="en-GB" sz="2800" cap="none" dirty="0">
              <a:latin typeface="Times New Roman" panose="02020603050405020304" pitchFamily="18" charset="0"/>
              <a:cs typeface="Times New Roman" panose="02020603050405020304" pitchFamily="18" charset="0"/>
            </a:endParaRPr>
          </a:p>
          <a:p>
            <a:pPr marL="0" indent="0">
              <a:buNone/>
            </a:pPr>
            <a:endParaRPr lang="en-GB" sz="1200" cap="none" dirty="0">
              <a:latin typeface="Times New Roman" panose="02020603050405020304" pitchFamily="18" charset="0"/>
              <a:cs typeface="Times New Roman" panose="02020603050405020304" pitchFamily="18" charset="0"/>
            </a:endParaRPr>
          </a:p>
          <a:p>
            <a:pPr marL="0" indent="0">
              <a:buNone/>
            </a:pPr>
            <a:endParaRPr lang="en-GB" sz="1200" cap="none" dirty="0">
              <a:latin typeface="Times New Roman" panose="02020603050405020304" pitchFamily="18" charset="0"/>
              <a:cs typeface="Times New Roman" panose="02020603050405020304" pitchFamily="18" charset="0"/>
            </a:endParaRPr>
          </a:p>
          <a:p>
            <a:pPr marL="0" indent="0">
              <a:buNone/>
            </a:pPr>
            <a:endParaRPr lang="en-GB" sz="1200" cap="none" dirty="0">
              <a:latin typeface="Times New Roman" panose="02020603050405020304" pitchFamily="18" charset="0"/>
              <a:cs typeface="Times New Roman" panose="02020603050405020304" pitchFamily="18" charset="0"/>
            </a:endParaRPr>
          </a:p>
          <a:p>
            <a:pPr marL="0" indent="0">
              <a:buNone/>
            </a:pPr>
            <a:endParaRPr lang="en-GB" sz="1200" cap="none" dirty="0">
              <a:latin typeface="Times New Roman" panose="02020603050405020304" pitchFamily="18" charset="0"/>
              <a:cs typeface="Times New Roman" panose="02020603050405020304" pitchFamily="18" charset="0"/>
            </a:endParaRPr>
          </a:p>
          <a:p>
            <a:pPr marL="0" indent="0">
              <a:buNone/>
            </a:pPr>
            <a:endParaRPr lang="en-GB" sz="1200" cap="none" dirty="0">
              <a:latin typeface="Times New Roman" panose="02020603050405020304" pitchFamily="18" charset="0"/>
              <a:cs typeface="Times New Roman" panose="02020603050405020304" pitchFamily="18" charset="0"/>
            </a:endParaRPr>
          </a:p>
          <a:p>
            <a:pPr marL="0" indent="0" algn="ctr">
              <a:buNone/>
            </a:pPr>
            <a:r>
              <a:rPr lang="en-GB" sz="2400" b="1" cap="none" dirty="0">
                <a:latin typeface="Times New Roman" panose="02020603050405020304" pitchFamily="18" charset="0"/>
                <a:cs typeface="Times New Roman" panose="02020603050405020304" pitchFamily="18" charset="0"/>
              </a:rPr>
              <a:t>Justice Rose Constance </a:t>
            </a:r>
            <a:r>
              <a:rPr lang="en-GB" sz="2400" b="1" cap="none" dirty="0" err="1">
                <a:latin typeface="Times New Roman" panose="02020603050405020304" pitchFamily="18" charset="0"/>
                <a:cs typeface="Times New Roman" panose="02020603050405020304" pitchFamily="18" charset="0"/>
              </a:rPr>
              <a:t>Owusu</a:t>
            </a:r>
            <a:r>
              <a:rPr lang="en-GB" sz="2400" b="1" cap="none" dirty="0">
                <a:latin typeface="Times New Roman" panose="02020603050405020304" pitchFamily="18" charset="0"/>
                <a:cs typeface="Times New Roman" panose="02020603050405020304" pitchFamily="18" charset="0"/>
              </a:rPr>
              <a:t> (Chairman)</a:t>
            </a:r>
          </a:p>
        </p:txBody>
      </p:sp>
      <p:pic>
        <p:nvPicPr>
          <p:cNvPr id="4" name="Picture 3"/>
          <p:cNvPicPr>
            <a:picLocks noChangeAspect="1"/>
          </p:cNvPicPr>
          <p:nvPr/>
        </p:nvPicPr>
        <p:blipFill>
          <a:blip r:embed="rId2"/>
          <a:stretch>
            <a:fillRect/>
          </a:stretch>
        </p:blipFill>
        <p:spPr>
          <a:xfrm>
            <a:off x="2786743" y="876834"/>
            <a:ext cx="6052457" cy="3985452"/>
          </a:xfrm>
          <a:prstGeom prst="rect">
            <a:avLst/>
          </a:prstGeom>
        </p:spPr>
      </p:pic>
      <p:sp>
        <p:nvSpPr>
          <p:cNvPr id="5" name="Slide Number Placeholder 4"/>
          <p:cNvSpPr>
            <a:spLocks noGrp="1"/>
          </p:cNvSpPr>
          <p:nvPr>
            <p:ph type="sldNum" sz="quarter" idx="12"/>
          </p:nvPr>
        </p:nvSpPr>
        <p:spPr/>
        <p:txBody>
          <a:bodyPr/>
          <a:lstStyle/>
          <a:p>
            <a:fld id="{6D22F896-40B5-4ADD-8801-0D06FADFA095}" type="slidenum">
              <a:rPr lang="en-US" smtClean="0"/>
              <a:t>6</a:t>
            </a:fld>
            <a:endParaRPr lang="en-US" dirty="0"/>
          </a:p>
        </p:txBody>
      </p:sp>
    </p:spTree>
    <p:extLst>
      <p:ext uri="{BB962C8B-B14F-4D97-AF65-F5344CB8AC3E}">
        <p14:creationId xmlns:p14="http://schemas.microsoft.com/office/powerpoint/2010/main" val="578177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10396882" cy="733926"/>
          </a:xfrm>
        </p:spPr>
        <p:txBody>
          <a:bodyPr>
            <a:normAutofit/>
          </a:bodyPr>
          <a:lstStyle/>
          <a:p>
            <a:r>
              <a:rPr lang="en-GB" sz="2800" b="1" dirty="0">
                <a:latin typeface="Times New Roman" panose="02020603050405020304" pitchFamily="18" charset="0"/>
                <a:cs typeface="Times New Roman" panose="02020603050405020304" pitchFamily="18" charset="0"/>
              </a:rPr>
              <a:t>The civil service council</a:t>
            </a:r>
            <a:endParaRPr lang="en-US"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3"/>
          </p:nvPr>
        </p:nvSpPr>
        <p:spPr>
          <a:xfrm>
            <a:off x="685800" y="733926"/>
            <a:ext cx="10394707" cy="5450306"/>
          </a:xfrm>
        </p:spPr>
        <p:txBody>
          <a:bodyPr anchor="t">
            <a:normAutofit/>
          </a:bodyPr>
          <a:lstStyle/>
          <a:p>
            <a:endParaRPr lang="en-GB" sz="2800" cap="none" dirty="0">
              <a:latin typeface="Times New Roman" panose="02020603050405020304" pitchFamily="18" charset="0"/>
              <a:cs typeface="Times New Roman" panose="02020603050405020304" pitchFamily="18" charset="0"/>
            </a:endParaRPr>
          </a:p>
          <a:p>
            <a:endParaRPr lang="en-GB" sz="2800" cap="none" dirty="0">
              <a:latin typeface="Times New Roman" panose="02020603050405020304" pitchFamily="18" charset="0"/>
              <a:cs typeface="Times New Roman" panose="02020603050405020304" pitchFamily="18" charset="0"/>
            </a:endParaRPr>
          </a:p>
          <a:p>
            <a:endParaRPr lang="en-GB" sz="2800" cap="none" dirty="0">
              <a:latin typeface="Times New Roman" panose="02020603050405020304" pitchFamily="18" charset="0"/>
              <a:cs typeface="Times New Roman" panose="02020603050405020304" pitchFamily="18" charset="0"/>
            </a:endParaRPr>
          </a:p>
          <a:p>
            <a:endParaRPr lang="en-GB" sz="2800" cap="none" dirty="0">
              <a:latin typeface="Times New Roman" panose="02020603050405020304" pitchFamily="18" charset="0"/>
              <a:cs typeface="Times New Roman" panose="02020603050405020304" pitchFamily="18" charset="0"/>
            </a:endParaRPr>
          </a:p>
          <a:p>
            <a:endParaRPr lang="en-GB" sz="2800" cap="none" dirty="0">
              <a:latin typeface="Times New Roman" panose="02020603050405020304" pitchFamily="18" charset="0"/>
              <a:cs typeface="Times New Roman" panose="02020603050405020304" pitchFamily="18" charset="0"/>
            </a:endParaRPr>
          </a:p>
          <a:p>
            <a:endParaRPr lang="en-GB" sz="1400" cap="none" dirty="0">
              <a:latin typeface="Times New Roman" panose="02020603050405020304" pitchFamily="18" charset="0"/>
              <a:cs typeface="Times New Roman" panose="02020603050405020304" pitchFamily="18" charset="0"/>
            </a:endParaRPr>
          </a:p>
          <a:p>
            <a:pPr marL="0" indent="0" algn="ctr">
              <a:buNone/>
            </a:pPr>
            <a:endParaRPr lang="en-GB" sz="1400" cap="none" dirty="0">
              <a:latin typeface="Times New Roman" panose="02020603050405020304" pitchFamily="18" charset="0"/>
              <a:cs typeface="Times New Roman" panose="02020603050405020304" pitchFamily="18" charset="0"/>
            </a:endParaRPr>
          </a:p>
          <a:p>
            <a:pPr marL="0" indent="0" algn="ctr">
              <a:buNone/>
            </a:pPr>
            <a:endParaRPr lang="en-GB" sz="1400" cap="none" dirty="0">
              <a:latin typeface="Times New Roman" panose="02020603050405020304" pitchFamily="18" charset="0"/>
              <a:cs typeface="Times New Roman" panose="02020603050405020304" pitchFamily="18" charset="0"/>
            </a:endParaRPr>
          </a:p>
          <a:p>
            <a:pPr marL="0" indent="0" algn="ctr">
              <a:buNone/>
            </a:pPr>
            <a:r>
              <a:rPr lang="en-GB" sz="2800" cap="none" dirty="0">
                <a:latin typeface="Times New Roman" panose="02020603050405020304" pitchFamily="18" charset="0"/>
                <a:cs typeface="Times New Roman" panose="02020603050405020304" pitchFamily="18" charset="0"/>
              </a:rPr>
              <a:t>Nana </a:t>
            </a:r>
            <a:r>
              <a:rPr lang="en-GB" sz="2800" cap="none" dirty="0" err="1">
                <a:latin typeface="Times New Roman" panose="02020603050405020304" pitchFamily="18" charset="0"/>
                <a:cs typeface="Times New Roman" panose="02020603050405020304" pitchFamily="18" charset="0"/>
              </a:rPr>
              <a:t>Agyekum-Dwamena</a:t>
            </a:r>
            <a:r>
              <a:rPr lang="en-GB" sz="2800" cap="none" dirty="0">
                <a:latin typeface="Times New Roman" panose="02020603050405020304" pitchFamily="18" charset="0"/>
                <a:cs typeface="Times New Roman" panose="02020603050405020304" pitchFamily="18" charset="0"/>
              </a:rPr>
              <a:t> - Head of Civil Service</a:t>
            </a:r>
          </a:p>
        </p:txBody>
      </p:sp>
      <p:pic>
        <p:nvPicPr>
          <p:cNvPr id="6" name="Picture 5"/>
          <p:cNvPicPr>
            <a:picLocks noChangeAspect="1"/>
          </p:cNvPicPr>
          <p:nvPr/>
        </p:nvPicPr>
        <p:blipFill>
          <a:blip r:embed="rId2"/>
          <a:stretch>
            <a:fillRect/>
          </a:stretch>
        </p:blipFill>
        <p:spPr>
          <a:xfrm>
            <a:off x="2815771" y="841829"/>
            <a:ext cx="5921829" cy="4039453"/>
          </a:xfrm>
          <a:prstGeom prst="rect">
            <a:avLst/>
          </a:prstGeom>
        </p:spPr>
      </p:pic>
      <p:sp>
        <p:nvSpPr>
          <p:cNvPr id="4" name="Slide Number Placeholder 3"/>
          <p:cNvSpPr>
            <a:spLocks noGrp="1"/>
          </p:cNvSpPr>
          <p:nvPr>
            <p:ph type="sldNum" sz="quarter" idx="12"/>
          </p:nvPr>
        </p:nvSpPr>
        <p:spPr/>
        <p:txBody>
          <a:bodyPr/>
          <a:lstStyle/>
          <a:p>
            <a:fld id="{6D22F896-40B5-4ADD-8801-0D06FADFA095}" type="slidenum">
              <a:rPr lang="en-US" smtClean="0"/>
              <a:t>7</a:t>
            </a:fld>
            <a:endParaRPr lang="en-US" dirty="0"/>
          </a:p>
        </p:txBody>
      </p:sp>
    </p:spTree>
    <p:extLst>
      <p:ext uri="{BB962C8B-B14F-4D97-AF65-F5344CB8AC3E}">
        <p14:creationId xmlns:p14="http://schemas.microsoft.com/office/powerpoint/2010/main" val="967453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10396882" cy="733926"/>
          </a:xfrm>
        </p:spPr>
        <p:txBody>
          <a:bodyPr>
            <a:normAutofit/>
          </a:bodyPr>
          <a:lstStyle/>
          <a:p>
            <a:r>
              <a:rPr lang="en-GB" sz="2800" b="1" dirty="0">
                <a:latin typeface="Times New Roman" panose="02020603050405020304" pitchFamily="18" charset="0"/>
                <a:cs typeface="Times New Roman" panose="02020603050405020304" pitchFamily="18" charset="0"/>
              </a:rPr>
              <a:t>The civil service council</a:t>
            </a:r>
            <a:endParaRPr lang="en-US"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3"/>
          </p:nvPr>
        </p:nvSpPr>
        <p:spPr>
          <a:xfrm>
            <a:off x="685800" y="733926"/>
            <a:ext cx="10394707" cy="5450306"/>
          </a:xfrm>
        </p:spPr>
        <p:txBody>
          <a:bodyPr anchor="t">
            <a:normAutofit/>
          </a:bodyPr>
          <a:lstStyle/>
          <a:p>
            <a:endParaRPr lang="en-GB" sz="2800" cap="none" dirty="0">
              <a:latin typeface="Times New Roman" panose="02020603050405020304" pitchFamily="18" charset="0"/>
              <a:cs typeface="Times New Roman" panose="02020603050405020304" pitchFamily="18" charset="0"/>
            </a:endParaRPr>
          </a:p>
          <a:p>
            <a:endParaRPr lang="en-GB" sz="2800" cap="none" dirty="0">
              <a:latin typeface="Times New Roman" panose="02020603050405020304" pitchFamily="18" charset="0"/>
              <a:cs typeface="Times New Roman" panose="02020603050405020304" pitchFamily="18" charset="0"/>
            </a:endParaRPr>
          </a:p>
          <a:p>
            <a:endParaRPr lang="en-GB" sz="2800" cap="none" dirty="0">
              <a:latin typeface="Times New Roman" panose="02020603050405020304" pitchFamily="18" charset="0"/>
              <a:cs typeface="Times New Roman" panose="02020603050405020304" pitchFamily="18" charset="0"/>
            </a:endParaRPr>
          </a:p>
          <a:p>
            <a:endParaRPr lang="en-GB" sz="2800" cap="none" dirty="0">
              <a:latin typeface="Times New Roman" panose="02020603050405020304" pitchFamily="18" charset="0"/>
              <a:cs typeface="Times New Roman" panose="02020603050405020304" pitchFamily="18" charset="0"/>
            </a:endParaRPr>
          </a:p>
          <a:p>
            <a:endParaRPr lang="en-GB" sz="2800" cap="none" dirty="0">
              <a:latin typeface="Times New Roman" panose="02020603050405020304" pitchFamily="18" charset="0"/>
              <a:cs typeface="Times New Roman" panose="02020603050405020304" pitchFamily="18" charset="0"/>
            </a:endParaRPr>
          </a:p>
          <a:p>
            <a:endParaRPr lang="en-GB" sz="1400" cap="none" dirty="0">
              <a:latin typeface="Times New Roman" panose="02020603050405020304" pitchFamily="18" charset="0"/>
              <a:cs typeface="Times New Roman" panose="02020603050405020304" pitchFamily="18" charset="0"/>
            </a:endParaRPr>
          </a:p>
          <a:p>
            <a:pPr marL="0" indent="0" algn="ctr">
              <a:buNone/>
            </a:pPr>
            <a:endParaRPr lang="en-GB" sz="1400" cap="none" dirty="0">
              <a:latin typeface="Times New Roman" panose="02020603050405020304" pitchFamily="18" charset="0"/>
              <a:cs typeface="Times New Roman" panose="02020603050405020304" pitchFamily="18" charset="0"/>
            </a:endParaRPr>
          </a:p>
          <a:p>
            <a:pPr marL="0" indent="0" algn="ctr">
              <a:buNone/>
            </a:pPr>
            <a:endParaRPr lang="en-GB" sz="1400" cap="none"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2"/>
          <a:srcRect b="9297"/>
          <a:stretch/>
        </p:blipFill>
        <p:spPr>
          <a:xfrm>
            <a:off x="683625" y="733926"/>
            <a:ext cx="9845421" cy="4698685"/>
          </a:xfrm>
          <a:prstGeom prst="rect">
            <a:avLst/>
          </a:prstGeom>
        </p:spPr>
      </p:pic>
      <p:sp>
        <p:nvSpPr>
          <p:cNvPr id="5" name="Slide Number Placeholder 4"/>
          <p:cNvSpPr>
            <a:spLocks noGrp="1"/>
          </p:cNvSpPr>
          <p:nvPr>
            <p:ph type="sldNum" sz="quarter" idx="12"/>
          </p:nvPr>
        </p:nvSpPr>
        <p:spPr/>
        <p:txBody>
          <a:bodyPr/>
          <a:lstStyle/>
          <a:p>
            <a:fld id="{6D22F896-40B5-4ADD-8801-0D06FADFA095}" type="slidenum">
              <a:rPr lang="en-US" smtClean="0"/>
              <a:t>8</a:t>
            </a:fld>
            <a:endParaRPr lang="en-US" dirty="0"/>
          </a:p>
        </p:txBody>
      </p:sp>
    </p:spTree>
    <p:extLst>
      <p:ext uri="{BB962C8B-B14F-4D97-AF65-F5344CB8AC3E}">
        <p14:creationId xmlns:p14="http://schemas.microsoft.com/office/powerpoint/2010/main" val="283414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10396882" cy="733926"/>
          </a:xfrm>
        </p:spPr>
        <p:txBody>
          <a:bodyPr>
            <a:normAutofit/>
          </a:bodyPr>
          <a:lstStyle/>
          <a:p>
            <a:r>
              <a:rPr lang="en-GB" sz="2800" b="1" dirty="0">
                <a:latin typeface="Times New Roman" panose="02020603050405020304" pitchFamily="18" charset="0"/>
                <a:cs typeface="Times New Roman" panose="02020603050405020304" pitchFamily="18" charset="0"/>
              </a:rPr>
              <a:t>Functions of The civil service council</a:t>
            </a:r>
            <a:endParaRPr lang="en-US"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3"/>
          </p:nvPr>
        </p:nvSpPr>
        <p:spPr>
          <a:xfrm>
            <a:off x="685800" y="673768"/>
            <a:ext cx="10623884" cy="5053264"/>
          </a:xfrm>
        </p:spPr>
        <p:txBody>
          <a:bodyPr anchor="t">
            <a:normAutofit lnSpcReduction="10000"/>
          </a:bodyPr>
          <a:lstStyle/>
          <a:p>
            <a:r>
              <a:rPr lang="en-GB" sz="2500" cap="none" dirty="0">
                <a:latin typeface="Times New Roman" panose="02020603050405020304" pitchFamily="18" charset="0"/>
                <a:cs typeface="Times New Roman" panose="02020603050405020304" pitchFamily="18" charset="0"/>
              </a:rPr>
              <a:t>Deliberate on government policy relating to the management of the Service and suggest recommendations to Government</a:t>
            </a:r>
          </a:p>
          <a:p>
            <a:r>
              <a:rPr lang="en-GB" sz="2500" cap="none" dirty="0">
                <a:latin typeface="Times New Roman" panose="02020603050405020304" pitchFamily="18" charset="0"/>
                <a:cs typeface="Times New Roman" panose="02020603050405020304" pitchFamily="18" charset="0"/>
              </a:rPr>
              <a:t>Promote collaboration between the Civil Service and higher learning institutions to build capacities of Civil Service Staff for effective performance</a:t>
            </a:r>
          </a:p>
          <a:p>
            <a:r>
              <a:rPr lang="en-US" sz="2500" cap="none" dirty="0">
                <a:latin typeface="Times New Roman" panose="02020603050405020304" pitchFamily="18" charset="0"/>
                <a:cs typeface="Times New Roman" panose="02020603050405020304" pitchFamily="18" charset="0"/>
              </a:rPr>
              <a:t> Advise and promote policies aimed at ensuring that the cost of the Service to Government is not excessive</a:t>
            </a:r>
          </a:p>
          <a:p>
            <a:r>
              <a:rPr lang="en-GB" sz="2500" cap="none" dirty="0">
                <a:latin typeface="Times New Roman" panose="02020603050405020304" pitchFamily="18" charset="0"/>
                <a:cs typeface="Times New Roman" panose="02020603050405020304" pitchFamily="18" charset="0"/>
              </a:rPr>
              <a:t>Periodically review the objectives of the Civil Service to reflect Political, economic, social and cultural changes</a:t>
            </a:r>
          </a:p>
          <a:p>
            <a:r>
              <a:rPr lang="en-GB" sz="2500" cap="none" dirty="0">
                <a:latin typeface="Times New Roman" panose="02020603050405020304" pitchFamily="18" charset="0"/>
                <a:cs typeface="Times New Roman" panose="02020603050405020304" pitchFamily="18" charset="0"/>
              </a:rPr>
              <a:t>Make proposals for enhancing employer (Government) and employee (members of the Civil Service) relationship</a:t>
            </a:r>
          </a:p>
          <a:p>
            <a:pPr marL="0" indent="0">
              <a:buNone/>
            </a:pP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t>9</a:t>
            </a:fld>
            <a:endParaRPr lang="en-US" dirty="0"/>
          </a:p>
        </p:txBody>
      </p:sp>
    </p:spTree>
    <p:extLst>
      <p:ext uri="{BB962C8B-B14F-4D97-AF65-F5344CB8AC3E}">
        <p14:creationId xmlns:p14="http://schemas.microsoft.com/office/powerpoint/2010/main" val="182005862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Main Event">
      <a:majorFont>
        <a:latin typeface="Impac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TM04033927[[fn=Main Event]]</Template>
  <TotalTime>1617</TotalTime>
  <Words>1769</Words>
  <Application>Microsoft Office PowerPoint</Application>
  <PresentationFormat>Widescreen</PresentationFormat>
  <Paragraphs>460</Paragraphs>
  <Slides>32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Book Antiqua</vt:lpstr>
      <vt:lpstr>Calibri</vt:lpstr>
      <vt:lpstr>Impact</vt:lpstr>
      <vt:lpstr>Symbol</vt:lpstr>
      <vt:lpstr>Times New Roman</vt:lpstr>
      <vt:lpstr>Main Event</vt:lpstr>
      <vt:lpstr>A PRESENTATION ON THE GHANA CIVIL SERVICE</vt:lpstr>
      <vt:lpstr>The Ghana Civil service</vt:lpstr>
      <vt:lpstr>Rules and regulations</vt:lpstr>
      <vt:lpstr>STRUCTURE OF THE GHANA CIVIL SERVICE</vt:lpstr>
      <vt:lpstr>The civil service council</vt:lpstr>
      <vt:lpstr>The civil service council</vt:lpstr>
      <vt:lpstr>The civil service council</vt:lpstr>
      <vt:lpstr>The civil service council</vt:lpstr>
      <vt:lpstr>Functions of The civil service council</vt:lpstr>
      <vt:lpstr>Civil service Organisations</vt:lpstr>
      <vt:lpstr>Civil service Organisations</vt:lpstr>
      <vt:lpstr>SECTOR ministries</vt:lpstr>
      <vt:lpstr>SECTOR ministries</vt:lpstr>
      <vt:lpstr>SECTOR ministries</vt:lpstr>
      <vt:lpstr>SECTOR ministries</vt:lpstr>
      <vt:lpstr>CIVIL SERVICE DEPARTMENTS</vt:lpstr>
      <vt:lpstr>CIVIL SERVICE DEPARTMENTS</vt:lpstr>
      <vt:lpstr>CIVIL SERVICE DEPARTMENTS</vt:lpstr>
      <vt:lpstr>PowerPoint Presentation</vt:lpstr>
      <vt:lpstr>office of the head of civil service</vt:lpstr>
      <vt:lpstr>office of the head of civil service</vt:lpstr>
      <vt:lpstr>office of the head of civil service</vt:lpstr>
      <vt:lpstr>office of the head of civil service</vt:lpstr>
      <vt:lpstr>office of the head of civil service</vt:lpstr>
      <vt:lpstr>office of the head of civil service</vt:lpstr>
      <vt:lpstr>PowerPoint Presentation</vt:lpstr>
      <vt:lpstr>CHIEF DIRECTOR &amp; directors (OHCS)</vt:lpstr>
      <vt:lpstr>List of directors</vt:lpstr>
      <vt:lpstr>List of directors</vt:lpstr>
      <vt:lpstr>MEMBERSHIP OF THE SERVICE</vt:lpstr>
      <vt:lpstr>CHARACTERISTICS OF THE CIVIL SERVICE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PRESENTATION ON THE GHANA CIVIL SERVICE</dc:title>
  <dc:creator>user</dc:creator>
  <cp:lastModifiedBy>dell</cp:lastModifiedBy>
  <cp:revision>104</cp:revision>
  <dcterms:created xsi:type="dcterms:W3CDTF">2018-10-25T17:58:13Z</dcterms:created>
  <dcterms:modified xsi:type="dcterms:W3CDTF">2021-03-16T15:16:20Z</dcterms:modified>
</cp:coreProperties>
</file>