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22"/>
  </p:notesMasterIdLst>
  <p:sldIdLst>
    <p:sldId id="256" r:id="rId2"/>
    <p:sldId id="257" r:id="rId3"/>
    <p:sldId id="258" r:id="rId4"/>
    <p:sldId id="259" r:id="rId5"/>
    <p:sldId id="260" r:id="rId6"/>
    <p:sldId id="261" r:id="rId7"/>
    <p:sldId id="262" r:id="rId8"/>
    <p:sldId id="263" r:id="rId9"/>
    <p:sldId id="266" r:id="rId10"/>
    <p:sldId id="272" r:id="rId11"/>
    <p:sldId id="267" r:id="rId12"/>
    <p:sldId id="277" r:id="rId13"/>
    <p:sldId id="273" r:id="rId14"/>
    <p:sldId id="276" r:id="rId15"/>
    <p:sldId id="274" r:id="rId16"/>
    <p:sldId id="278" r:id="rId17"/>
    <p:sldId id="275" r:id="rId18"/>
    <p:sldId id="279" r:id="rId19"/>
    <p:sldId id="265" r:id="rId20"/>
    <p:sldId id="28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971DF1-9503-4B38-AFF7-1BC9377E61B8}"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GB"/>
        </a:p>
      </dgm:t>
    </dgm:pt>
    <dgm:pt modelId="{DEC71492-EECD-4B91-9C4D-9D9270E04A7B}">
      <dgm:prSet phldrT="[Text]"/>
      <dgm:spPr/>
      <dgm:t>
        <a:bodyPr/>
        <a:lstStyle/>
        <a:p>
          <a:r>
            <a:rPr lang="en-US" b="1" dirty="0" smtClean="0"/>
            <a:t>Performance Planning</a:t>
          </a:r>
          <a:endParaRPr lang="en-GB" dirty="0"/>
        </a:p>
      </dgm:t>
    </dgm:pt>
    <dgm:pt modelId="{6AAFC361-CA8F-43CD-BEA2-762806F6911E}" type="parTrans" cxnId="{9FF4119B-BBFE-4883-A97B-7E7D8C7B91C7}">
      <dgm:prSet/>
      <dgm:spPr/>
      <dgm:t>
        <a:bodyPr/>
        <a:lstStyle/>
        <a:p>
          <a:endParaRPr lang="en-GB"/>
        </a:p>
      </dgm:t>
    </dgm:pt>
    <dgm:pt modelId="{A8CD2064-A632-459A-B3F1-B919E74790C4}" type="sibTrans" cxnId="{9FF4119B-BBFE-4883-A97B-7E7D8C7B91C7}">
      <dgm:prSet/>
      <dgm:spPr/>
      <dgm:t>
        <a:bodyPr/>
        <a:lstStyle/>
        <a:p>
          <a:endParaRPr lang="en-GB"/>
        </a:p>
      </dgm:t>
    </dgm:pt>
    <dgm:pt modelId="{BABFA948-7DB2-4B7A-9F28-73D2FA33E484}">
      <dgm:prSet phldrT="[Text]" custT="1"/>
      <dgm:spPr/>
      <dgm:t>
        <a:bodyPr/>
        <a:lstStyle/>
        <a:p>
          <a:pPr algn="ctr">
            <a:lnSpc>
              <a:spcPct val="150000"/>
            </a:lnSpc>
          </a:pPr>
          <a:r>
            <a:rPr lang="en-US" sz="2000" dirty="0" smtClean="0"/>
            <a:t>Carried out in </a:t>
          </a:r>
          <a:r>
            <a:rPr lang="en-US" sz="2000" b="1" dirty="0" smtClean="0"/>
            <a:t>January</a:t>
          </a:r>
          <a:r>
            <a:rPr lang="en-US" sz="2000" dirty="0" smtClean="0"/>
            <a:t> each year </a:t>
          </a:r>
          <a:endParaRPr lang="en-GB" sz="2000" dirty="0"/>
        </a:p>
      </dgm:t>
    </dgm:pt>
    <dgm:pt modelId="{82B51543-43B6-4C14-84D6-4089826D5D9A}" type="parTrans" cxnId="{24CB755C-F406-45E3-855D-8D9650F91539}">
      <dgm:prSet/>
      <dgm:spPr/>
      <dgm:t>
        <a:bodyPr/>
        <a:lstStyle/>
        <a:p>
          <a:endParaRPr lang="en-GB"/>
        </a:p>
      </dgm:t>
    </dgm:pt>
    <dgm:pt modelId="{A1928173-8973-4849-9593-3D48A141D769}" type="sibTrans" cxnId="{24CB755C-F406-45E3-855D-8D9650F91539}">
      <dgm:prSet/>
      <dgm:spPr/>
      <dgm:t>
        <a:bodyPr/>
        <a:lstStyle/>
        <a:p>
          <a:endParaRPr lang="en-GB"/>
        </a:p>
      </dgm:t>
    </dgm:pt>
    <dgm:pt modelId="{0CEAEC38-A6D1-420B-8421-00C8B30931D5}">
      <dgm:prSet phldrT="[Text]"/>
      <dgm:spPr/>
      <dgm:t>
        <a:bodyPr/>
        <a:lstStyle/>
        <a:p>
          <a:r>
            <a:rPr lang="en-US" b="1" dirty="0" smtClean="0"/>
            <a:t>Mid-Year Review</a:t>
          </a:r>
          <a:endParaRPr lang="en-GB" b="1" dirty="0"/>
        </a:p>
      </dgm:t>
    </dgm:pt>
    <dgm:pt modelId="{C9297707-5585-499A-BE04-1ED925F7BFAD}" type="parTrans" cxnId="{AC1B53E4-4F18-4EB1-B4AF-37A4A8B9BFDC}">
      <dgm:prSet/>
      <dgm:spPr/>
      <dgm:t>
        <a:bodyPr/>
        <a:lstStyle/>
        <a:p>
          <a:endParaRPr lang="en-GB"/>
        </a:p>
      </dgm:t>
    </dgm:pt>
    <dgm:pt modelId="{233C68BC-03D9-470E-8AB2-8A88F76CA775}" type="sibTrans" cxnId="{AC1B53E4-4F18-4EB1-B4AF-37A4A8B9BFDC}">
      <dgm:prSet/>
      <dgm:spPr/>
      <dgm:t>
        <a:bodyPr/>
        <a:lstStyle/>
        <a:p>
          <a:endParaRPr lang="en-GB"/>
        </a:p>
      </dgm:t>
    </dgm:pt>
    <dgm:pt modelId="{BAB146AF-E7E5-4FB7-930B-5098C09C8FD4}">
      <dgm:prSet phldrT="[Text]" custT="1"/>
      <dgm:spPr/>
      <dgm:t>
        <a:bodyPr/>
        <a:lstStyle/>
        <a:p>
          <a:pPr algn="ctr"/>
          <a:r>
            <a:rPr lang="en-US" sz="2400" b="0" dirty="0" smtClean="0">
              <a:latin typeface="AR ESSENCE" panose="02000000000000000000" pitchFamily="2" charset="0"/>
            </a:rPr>
            <a:t>Rewards</a:t>
          </a:r>
          <a:endParaRPr lang="en-GB" sz="2400" b="0" dirty="0">
            <a:latin typeface="AR ESSENCE" panose="02000000000000000000" pitchFamily="2" charset="0"/>
          </a:endParaRPr>
        </a:p>
      </dgm:t>
    </dgm:pt>
    <dgm:pt modelId="{19219521-8979-46AF-8C81-412A13B44084}" type="parTrans" cxnId="{631DB8BE-506E-4054-879D-2D82957E6C53}">
      <dgm:prSet/>
      <dgm:spPr/>
      <dgm:t>
        <a:bodyPr/>
        <a:lstStyle/>
        <a:p>
          <a:endParaRPr lang="en-GB"/>
        </a:p>
      </dgm:t>
    </dgm:pt>
    <dgm:pt modelId="{78FC73B3-3013-4D27-B880-E416F77DFC7E}" type="sibTrans" cxnId="{631DB8BE-506E-4054-879D-2D82957E6C53}">
      <dgm:prSet/>
      <dgm:spPr/>
      <dgm:t>
        <a:bodyPr/>
        <a:lstStyle/>
        <a:p>
          <a:endParaRPr lang="en-GB"/>
        </a:p>
      </dgm:t>
    </dgm:pt>
    <dgm:pt modelId="{5055619F-A36A-443B-ABCA-3C199AA23278}">
      <dgm:prSet phldrT="[Text]" custT="1"/>
      <dgm:spPr/>
      <dgm:t>
        <a:bodyPr/>
        <a:lstStyle/>
        <a:p>
          <a:pPr algn="ctr"/>
          <a:r>
            <a:rPr lang="en-US" sz="2400" b="0" dirty="0" smtClean="0">
              <a:latin typeface="AR ESSENCE" panose="02000000000000000000" pitchFamily="2" charset="0"/>
            </a:rPr>
            <a:t>Sanction</a:t>
          </a:r>
          <a:endParaRPr lang="en-GB" sz="2400" b="0" dirty="0">
            <a:latin typeface="AR ESSENCE" panose="02000000000000000000" pitchFamily="2" charset="0"/>
          </a:endParaRPr>
        </a:p>
      </dgm:t>
    </dgm:pt>
    <dgm:pt modelId="{9DF617E7-B0CB-42F0-9DE5-FC9B86FDD2DC}" type="parTrans" cxnId="{45F17C1F-302B-4635-945A-F022F52CA946}">
      <dgm:prSet/>
      <dgm:spPr/>
      <dgm:t>
        <a:bodyPr/>
        <a:lstStyle/>
        <a:p>
          <a:endParaRPr lang="en-GB"/>
        </a:p>
      </dgm:t>
    </dgm:pt>
    <dgm:pt modelId="{FA81F2F0-F581-4757-B7A5-7F7C04A9823A}" type="sibTrans" cxnId="{45F17C1F-302B-4635-945A-F022F52CA946}">
      <dgm:prSet/>
      <dgm:spPr/>
      <dgm:t>
        <a:bodyPr/>
        <a:lstStyle/>
        <a:p>
          <a:endParaRPr lang="en-GB"/>
        </a:p>
      </dgm:t>
    </dgm:pt>
    <dgm:pt modelId="{971B5453-CC80-4B95-8340-EA764C0BAD51}">
      <dgm:prSet phldrT="[Text]"/>
      <dgm:spPr/>
      <dgm:t>
        <a:bodyPr/>
        <a:lstStyle/>
        <a:p>
          <a:r>
            <a:rPr lang="en-US" b="1" dirty="0" smtClean="0"/>
            <a:t>End of Year Assessment</a:t>
          </a:r>
          <a:endParaRPr lang="en-GB" b="1" dirty="0"/>
        </a:p>
      </dgm:t>
    </dgm:pt>
    <dgm:pt modelId="{5F3EBD8D-8D97-4860-8CDB-5693DBAEF826}" type="parTrans" cxnId="{A9FECC46-9052-44B7-92CE-8D77774288CA}">
      <dgm:prSet/>
      <dgm:spPr/>
      <dgm:t>
        <a:bodyPr/>
        <a:lstStyle/>
        <a:p>
          <a:endParaRPr lang="en-GB"/>
        </a:p>
      </dgm:t>
    </dgm:pt>
    <dgm:pt modelId="{F923F1CA-1767-476A-B635-FA0FCBA4B3EE}" type="sibTrans" cxnId="{A9FECC46-9052-44B7-92CE-8D77774288CA}">
      <dgm:prSet/>
      <dgm:spPr/>
      <dgm:t>
        <a:bodyPr/>
        <a:lstStyle/>
        <a:p>
          <a:endParaRPr lang="en-GB"/>
        </a:p>
      </dgm:t>
    </dgm:pt>
    <dgm:pt modelId="{5E3DEE4C-DDC8-4639-A6EE-D5F204B5B432}">
      <dgm:prSet phldrT="[Text]"/>
      <dgm:spPr/>
      <dgm:t>
        <a:bodyPr/>
        <a:lstStyle/>
        <a:p>
          <a:r>
            <a:rPr lang="en-US" b="1" dirty="0" smtClean="0"/>
            <a:t>Management Decision</a:t>
          </a:r>
          <a:endParaRPr lang="en-GB" b="1" dirty="0"/>
        </a:p>
      </dgm:t>
    </dgm:pt>
    <dgm:pt modelId="{600E372A-9518-45B1-B4FD-7C157DAC0709}" type="parTrans" cxnId="{9FED9851-909E-4C59-A5C6-21C3DAE24AAC}">
      <dgm:prSet/>
      <dgm:spPr/>
      <dgm:t>
        <a:bodyPr/>
        <a:lstStyle/>
        <a:p>
          <a:endParaRPr lang="en-GB"/>
        </a:p>
      </dgm:t>
    </dgm:pt>
    <dgm:pt modelId="{AD8CA123-C41E-49E4-838C-6EB21A9D3E5E}" type="sibTrans" cxnId="{9FED9851-909E-4C59-A5C6-21C3DAE24AAC}">
      <dgm:prSet/>
      <dgm:spPr/>
      <dgm:t>
        <a:bodyPr/>
        <a:lstStyle/>
        <a:p>
          <a:endParaRPr lang="en-GB"/>
        </a:p>
      </dgm:t>
    </dgm:pt>
    <dgm:pt modelId="{09EB3DCE-F33A-48C7-B691-235514300C94}">
      <dgm:prSet custT="1"/>
      <dgm:spPr/>
      <dgm:t>
        <a:bodyPr/>
        <a:lstStyle/>
        <a:p>
          <a:pPr algn="ctr"/>
          <a:r>
            <a:rPr lang="en-US" sz="2300" dirty="0" smtClean="0"/>
            <a:t>Carried out in </a:t>
          </a:r>
          <a:r>
            <a:rPr lang="en-US" sz="2300" b="1" dirty="0" smtClean="0"/>
            <a:t>July</a:t>
          </a:r>
          <a:r>
            <a:rPr lang="en-US" sz="2300" dirty="0" smtClean="0"/>
            <a:t> each year </a:t>
          </a:r>
          <a:endParaRPr lang="en-GB" sz="2300" dirty="0"/>
        </a:p>
      </dgm:t>
    </dgm:pt>
    <dgm:pt modelId="{76B0319C-66A0-496E-8AD2-BE7CB74F7FDA}" type="parTrans" cxnId="{CBC1C6B0-3C9D-4AE4-996A-CBE840956F7C}">
      <dgm:prSet/>
      <dgm:spPr/>
      <dgm:t>
        <a:bodyPr/>
        <a:lstStyle/>
        <a:p>
          <a:endParaRPr lang="en-GB"/>
        </a:p>
      </dgm:t>
    </dgm:pt>
    <dgm:pt modelId="{24176D2A-CA61-4C6D-8D80-0BF7A7FBBCAA}" type="sibTrans" cxnId="{CBC1C6B0-3C9D-4AE4-996A-CBE840956F7C}">
      <dgm:prSet/>
      <dgm:spPr/>
      <dgm:t>
        <a:bodyPr/>
        <a:lstStyle/>
        <a:p>
          <a:endParaRPr lang="en-GB"/>
        </a:p>
      </dgm:t>
    </dgm:pt>
    <dgm:pt modelId="{9DA2B62C-09B6-4A65-B58F-13E41801D208}">
      <dgm:prSet custT="1"/>
      <dgm:spPr/>
      <dgm:t>
        <a:bodyPr/>
        <a:lstStyle/>
        <a:p>
          <a:pPr algn="ctr"/>
          <a:r>
            <a:rPr lang="en-US" sz="2000" dirty="0" smtClean="0"/>
            <a:t>Carried out in </a:t>
          </a:r>
          <a:r>
            <a:rPr lang="en-US" sz="2000" b="1" dirty="0" smtClean="0"/>
            <a:t>December</a:t>
          </a:r>
          <a:r>
            <a:rPr lang="en-US" sz="2000" dirty="0" smtClean="0"/>
            <a:t> each year </a:t>
          </a:r>
          <a:endParaRPr lang="en-GB" sz="2000" dirty="0"/>
        </a:p>
      </dgm:t>
    </dgm:pt>
    <dgm:pt modelId="{428E801A-1219-46D8-8F2D-90495B3C34CE}" type="parTrans" cxnId="{CD986972-0F1A-4C59-8494-6BF77FEABB2D}">
      <dgm:prSet/>
      <dgm:spPr/>
      <dgm:t>
        <a:bodyPr/>
        <a:lstStyle/>
        <a:p>
          <a:endParaRPr lang="en-GB"/>
        </a:p>
      </dgm:t>
    </dgm:pt>
    <dgm:pt modelId="{EF86A289-FC38-4205-8232-7CE426D98578}" type="sibTrans" cxnId="{CD986972-0F1A-4C59-8494-6BF77FEABB2D}">
      <dgm:prSet/>
      <dgm:spPr/>
      <dgm:t>
        <a:bodyPr/>
        <a:lstStyle/>
        <a:p>
          <a:endParaRPr lang="en-GB"/>
        </a:p>
      </dgm:t>
    </dgm:pt>
    <dgm:pt modelId="{0EB0FA7B-09F5-4D0A-B2B6-8917801C49A6}" type="pres">
      <dgm:prSet presAssocID="{33971DF1-9503-4B38-AFF7-1BC9377E61B8}" presName="Name0" presStyleCnt="0">
        <dgm:presLayoutVars>
          <dgm:dir/>
          <dgm:animLvl val="lvl"/>
          <dgm:resizeHandles/>
        </dgm:presLayoutVars>
      </dgm:prSet>
      <dgm:spPr/>
      <dgm:t>
        <a:bodyPr/>
        <a:lstStyle/>
        <a:p>
          <a:endParaRPr lang="en-GB"/>
        </a:p>
      </dgm:t>
    </dgm:pt>
    <dgm:pt modelId="{68586A18-1409-4CB9-8F47-EE2A15ECF860}" type="pres">
      <dgm:prSet presAssocID="{DEC71492-EECD-4B91-9C4D-9D9270E04A7B}" presName="linNode" presStyleCnt="0"/>
      <dgm:spPr/>
    </dgm:pt>
    <dgm:pt modelId="{138734D2-A7B7-44F4-9032-640855E6E2C3}" type="pres">
      <dgm:prSet presAssocID="{DEC71492-EECD-4B91-9C4D-9D9270E04A7B}" presName="parentShp" presStyleLbl="node1" presStyleIdx="0" presStyleCnt="4">
        <dgm:presLayoutVars>
          <dgm:bulletEnabled val="1"/>
        </dgm:presLayoutVars>
      </dgm:prSet>
      <dgm:spPr/>
      <dgm:t>
        <a:bodyPr/>
        <a:lstStyle/>
        <a:p>
          <a:endParaRPr lang="en-GB"/>
        </a:p>
      </dgm:t>
    </dgm:pt>
    <dgm:pt modelId="{88E49C37-FFCE-464B-A3AA-05E855C03EDD}" type="pres">
      <dgm:prSet presAssocID="{DEC71492-EECD-4B91-9C4D-9D9270E04A7B}" presName="childShp" presStyleLbl="bgAccFollowNode1" presStyleIdx="0" presStyleCnt="4">
        <dgm:presLayoutVars>
          <dgm:bulletEnabled val="1"/>
        </dgm:presLayoutVars>
      </dgm:prSet>
      <dgm:spPr/>
      <dgm:t>
        <a:bodyPr/>
        <a:lstStyle/>
        <a:p>
          <a:endParaRPr lang="en-GB"/>
        </a:p>
      </dgm:t>
    </dgm:pt>
    <dgm:pt modelId="{9646182E-4E2F-43E8-944B-742D4F08D7C4}" type="pres">
      <dgm:prSet presAssocID="{A8CD2064-A632-459A-B3F1-B919E74790C4}" presName="spacing" presStyleCnt="0"/>
      <dgm:spPr/>
    </dgm:pt>
    <dgm:pt modelId="{0BB1068D-CE8C-4F50-8E7B-F1CE11090E3F}" type="pres">
      <dgm:prSet presAssocID="{0CEAEC38-A6D1-420B-8421-00C8B30931D5}" presName="linNode" presStyleCnt="0"/>
      <dgm:spPr/>
    </dgm:pt>
    <dgm:pt modelId="{FC21C125-3A6A-41E1-8168-09C9DDC9A2B2}" type="pres">
      <dgm:prSet presAssocID="{0CEAEC38-A6D1-420B-8421-00C8B30931D5}" presName="parentShp" presStyleLbl="node1" presStyleIdx="1" presStyleCnt="4">
        <dgm:presLayoutVars>
          <dgm:bulletEnabled val="1"/>
        </dgm:presLayoutVars>
      </dgm:prSet>
      <dgm:spPr/>
      <dgm:t>
        <a:bodyPr/>
        <a:lstStyle/>
        <a:p>
          <a:endParaRPr lang="en-GB"/>
        </a:p>
      </dgm:t>
    </dgm:pt>
    <dgm:pt modelId="{83560B2B-E9B6-470B-9C24-3A924BF384E5}" type="pres">
      <dgm:prSet presAssocID="{0CEAEC38-A6D1-420B-8421-00C8B30931D5}" presName="childShp" presStyleLbl="bgAccFollowNode1" presStyleIdx="1" presStyleCnt="4">
        <dgm:presLayoutVars>
          <dgm:bulletEnabled val="1"/>
        </dgm:presLayoutVars>
      </dgm:prSet>
      <dgm:spPr/>
      <dgm:t>
        <a:bodyPr/>
        <a:lstStyle/>
        <a:p>
          <a:endParaRPr lang="en-GB"/>
        </a:p>
      </dgm:t>
    </dgm:pt>
    <dgm:pt modelId="{142F5385-1D18-4C84-8FC1-9A2934EB63FD}" type="pres">
      <dgm:prSet presAssocID="{233C68BC-03D9-470E-8AB2-8A88F76CA775}" presName="spacing" presStyleCnt="0"/>
      <dgm:spPr/>
    </dgm:pt>
    <dgm:pt modelId="{ED680DA4-9F7D-4D67-B8F2-542E0811D1F0}" type="pres">
      <dgm:prSet presAssocID="{971B5453-CC80-4B95-8340-EA764C0BAD51}" presName="linNode" presStyleCnt="0"/>
      <dgm:spPr/>
    </dgm:pt>
    <dgm:pt modelId="{02F10792-7ABA-4ECB-816A-36ECD56A9C5B}" type="pres">
      <dgm:prSet presAssocID="{971B5453-CC80-4B95-8340-EA764C0BAD51}" presName="parentShp" presStyleLbl="node1" presStyleIdx="2" presStyleCnt="4">
        <dgm:presLayoutVars>
          <dgm:bulletEnabled val="1"/>
        </dgm:presLayoutVars>
      </dgm:prSet>
      <dgm:spPr/>
      <dgm:t>
        <a:bodyPr/>
        <a:lstStyle/>
        <a:p>
          <a:endParaRPr lang="en-GB"/>
        </a:p>
      </dgm:t>
    </dgm:pt>
    <dgm:pt modelId="{878BA85D-B59B-4CE1-AF30-77AC4FEB88A7}" type="pres">
      <dgm:prSet presAssocID="{971B5453-CC80-4B95-8340-EA764C0BAD51}" presName="childShp" presStyleLbl="bgAccFollowNode1" presStyleIdx="2" presStyleCnt="4">
        <dgm:presLayoutVars>
          <dgm:bulletEnabled val="1"/>
        </dgm:presLayoutVars>
      </dgm:prSet>
      <dgm:spPr/>
      <dgm:t>
        <a:bodyPr/>
        <a:lstStyle/>
        <a:p>
          <a:endParaRPr lang="en-GB"/>
        </a:p>
      </dgm:t>
    </dgm:pt>
    <dgm:pt modelId="{AC9E29AF-43C5-463C-B369-213E8F87C406}" type="pres">
      <dgm:prSet presAssocID="{F923F1CA-1767-476A-B635-FA0FCBA4B3EE}" presName="spacing" presStyleCnt="0"/>
      <dgm:spPr/>
    </dgm:pt>
    <dgm:pt modelId="{CC109327-DFC3-4627-9C24-435266776564}" type="pres">
      <dgm:prSet presAssocID="{5E3DEE4C-DDC8-4639-A6EE-D5F204B5B432}" presName="linNode" presStyleCnt="0"/>
      <dgm:spPr/>
    </dgm:pt>
    <dgm:pt modelId="{8BB6C697-1704-4B03-8F3A-25F0DDCFB269}" type="pres">
      <dgm:prSet presAssocID="{5E3DEE4C-DDC8-4639-A6EE-D5F204B5B432}" presName="parentShp" presStyleLbl="node1" presStyleIdx="3" presStyleCnt="4">
        <dgm:presLayoutVars>
          <dgm:bulletEnabled val="1"/>
        </dgm:presLayoutVars>
      </dgm:prSet>
      <dgm:spPr/>
      <dgm:t>
        <a:bodyPr/>
        <a:lstStyle/>
        <a:p>
          <a:endParaRPr lang="en-GB"/>
        </a:p>
      </dgm:t>
    </dgm:pt>
    <dgm:pt modelId="{569B125C-5F4B-4230-8FE2-34B2B2D19C72}" type="pres">
      <dgm:prSet presAssocID="{5E3DEE4C-DDC8-4639-A6EE-D5F204B5B432}" presName="childShp" presStyleLbl="bgAccFollowNode1" presStyleIdx="3" presStyleCnt="4" custLinFactNeighborX="0" custLinFactNeighborY="3259">
        <dgm:presLayoutVars>
          <dgm:bulletEnabled val="1"/>
        </dgm:presLayoutVars>
      </dgm:prSet>
      <dgm:spPr/>
      <dgm:t>
        <a:bodyPr/>
        <a:lstStyle/>
        <a:p>
          <a:endParaRPr lang="en-GB"/>
        </a:p>
      </dgm:t>
    </dgm:pt>
  </dgm:ptLst>
  <dgm:cxnLst>
    <dgm:cxn modelId="{A3B5D26E-DDBC-483A-8E3B-2690C0AB3DE2}" type="presOf" srcId="{0CEAEC38-A6D1-420B-8421-00C8B30931D5}" destId="{FC21C125-3A6A-41E1-8168-09C9DDC9A2B2}" srcOrd="0" destOrd="0" presId="urn:microsoft.com/office/officeart/2005/8/layout/vList6"/>
    <dgm:cxn modelId="{E8DCFF0E-8212-4753-8D9E-E13D5D12DD86}" type="presOf" srcId="{BABFA948-7DB2-4B7A-9F28-73D2FA33E484}" destId="{88E49C37-FFCE-464B-A3AA-05E855C03EDD}" srcOrd="0" destOrd="0" presId="urn:microsoft.com/office/officeart/2005/8/layout/vList6"/>
    <dgm:cxn modelId="{21B75A8D-A711-47B8-A378-148E0CB10CCB}" type="presOf" srcId="{5E3DEE4C-DDC8-4639-A6EE-D5F204B5B432}" destId="{8BB6C697-1704-4B03-8F3A-25F0DDCFB269}" srcOrd="0" destOrd="0" presId="urn:microsoft.com/office/officeart/2005/8/layout/vList6"/>
    <dgm:cxn modelId="{8B9B93AB-32D4-4F95-B895-2669FAD36528}" type="presOf" srcId="{33971DF1-9503-4B38-AFF7-1BC9377E61B8}" destId="{0EB0FA7B-09F5-4D0A-B2B6-8917801C49A6}" srcOrd="0" destOrd="0" presId="urn:microsoft.com/office/officeart/2005/8/layout/vList6"/>
    <dgm:cxn modelId="{A9FECC46-9052-44B7-92CE-8D77774288CA}" srcId="{33971DF1-9503-4B38-AFF7-1BC9377E61B8}" destId="{971B5453-CC80-4B95-8340-EA764C0BAD51}" srcOrd="2" destOrd="0" parTransId="{5F3EBD8D-8D97-4860-8CDB-5693DBAEF826}" sibTransId="{F923F1CA-1767-476A-B635-FA0FCBA4B3EE}"/>
    <dgm:cxn modelId="{8FD600AC-8671-4BD4-9FCF-5E406DF08796}" type="presOf" srcId="{9DA2B62C-09B6-4A65-B58F-13E41801D208}" destId="{878BA85D-B59B-4CE1-AF30-77AC4FEB88A7}" srcOrd="0" destOrd="0" presId="urn:microsoft.com/office/officeart/2005/8/layout/vList6"/>
    <dgm:cxn modelId="{02CE671E-F378-4381-A965-0691FC7EAB9D}" type="presOf" srcId="{971B5453-CC80-4B95-8340-EA764C0BAD51}" destId="{02F10792-7ABA-4ECB-816A-36ECD56A9C5B}" srcOrd="0" destOrd="0" presId="urn:microsoft.com/office/officeart/2005/8/layout/vList6"/>
    <dgm:cxn modelId="{CBC1C6B0-3C9D-4AE4-996A-CBE840956F7C}" srcId="{0CEAEC38-A6D1-420B-8421-00C8B30931D5}" destId="{09EB3DCE-F33A-48C7-B691-235514300C94}" srcOrd="0" destOrd="0" parTransId="{76B0319C-66A0-496E-8AD2-BE7CB74F7FDA}" sibTransId="{24176D2A-CA61-4C6D-8D80-0BF7A7FBBCAA}"/>
    <dgm:cxn modelId="{BDD3E3E2-AB70-4DA3-AEDA-60B70746F497}" type="presOf" srcId="{09EB3DCE-F33A-48C7-B691-235514300C94}" destId="{83560B2B-E9B6-470B-9C24-3A924BF384E5}" srcOrd="0" destOrd="0" presId="urn:microsoft.com/office/officeart/2005/8/layout/vList6"/>
    <dgm:cxn modelId="{3DE1EFB0-5B95-4B04-AD8F-69524471780B}" type="presOf" srcId="{5055619F-A36A-443B-ABCA-3C199AA23278}" destId="{569B125C-5F4B-4230-8FE2-34B2B2D19C72}" srcOrd="0" destOrd="1" presId="urn:microsoft.com/office/officeart/2005/8/layout/vList6"/>
    <dgm:cxn modelId="{AC1B53E4-4F18-4EB1-B4AF-37A4A8B9BFDC}" srcId="{33971DF1-9503-4B38-AFF7-1BC9377E61B8}" destId="{0CEAEC38-A6D1-420B-8421-00C8B30931D5}" srcOrd="1" destOrd="0" parTransId="{C9297707-5585-499A-BE04-1ED925F7BFAD}" sibTransId="{233C68BC-03D9-470E-8AB2-8A88F76CA775}"/>
    <dgm:cxn modelId="{45F17C1F-302B-4635-945A-F022F52CA946}" srcId="{5E3DEE4C-DDC8-4639-A6EE-D5F204B5B432}" destId="{5055619F-A36A-443B-ABCA-3C199AA23278}" srcOrd="1" destOrd="0" parTransId="{9DF617E7-B0CB-42F0-9DE5-FC9B86FDD2DC}" sibTransId="{FA81F2F0-F581-4757-B7A5-7F7C04A9823A}"/>
    <dgm:cxn modelId="{D64FC1B2-BCAD-42D5-87F7-F8F7C85C64CC}" type="presOf" srcId="{DEC71492-EECD-4B91-9C4D-9D9270E04A7B}" destId="{138734D2-A7B7-44F4-9032-640855E6E2C3}" srcOrd="0" destOrd="0" presId="urn:microsoft.com/office/officeart/2005/8/layout/vList6"/>
    <dgm:cxn modelId="{CD986972-0F1A-4C59-8494-6BF77FEABB2D}" srcId="{971B5453-CC80-4B95-8340-EA764C0BAD51}" destId="{9DA2B62C-09B6-4A65-B58F-13E41801D208}" srcOrd="0" destOrd="0" parTransId="{428E801A-1219-46D8-8F2D-90495B3C34CE}" sibTransId="{EF86A289-FC38-4205-8232-7CE426D98578}"/>
    <dgm:cxn modelId="{DCA52EF4-1B22-4F4F-992D-A1CB67C3BEA9}" type="presOf" srcId="{BAB146AF-E7E5-4FB7-930B-5098C09C8FD4}" destId="{569B125C-5F4B-4230-8FE2-34B2B2D19C72}" srcOrd="0" destOrd="0" presId="urn:microsoft.com/office/officeart/2005/8/layout/vList6"/>
    <dgm:cxn modelId="{9FED9851-909E-4C59-A5C6-21C3DAE24AAC}" srcId="{33971DF1-9503-4B38-AFF7-1BC9377E61B8}" destId="{5E3DEE4C-DDC8-4639-A6EE-D5F204B5B432}" srcOrd="3" destOrd="0" parTransId="{600E372A-9518-45B1-B4FD-7C157DAC0709}" sibTransId="{AD8CA123-C41E-49E4-838C-6EB21A9D3E5E}"/>
    <dgm:cxn modelId="{631DB8BE-506E-4054-879D-2D82957E6C53}" srcId="{5E3DEE4C-DDC8-4639-A6EE-D5F204B5B432}" destId="{BAB146AF-E7E5-4FB7-930B-5098C09C8FD4}" srcOrd="0" destOrd="0" parTransId="{19219521-8979-46AF-8C81-412A13B44084}" sibTransId="{78FC73B3-3013-4D27-B880-E416F77DFC7E}"/>
    <dgm:cxn modelId="{24CB755C-F406-45E3-855D-8D9650F91539}" srcId="{DEC71492-EECD-4B91-9C4D-9D9270E04A7B}" destId="{BABFA948-7DB2-4B7A-9F28-73D2FA33E484}" srcOrd="0" destOrd="0" parTransId="{82B51543-43B6-4C14-84D6-4089826D5D9A}" sibTransId="{A1928173-8973-4849-9593-3D48A141D769}"/>
    <dgm:cxn modelId="{9FF4119B-BBFE-4883-A97B-7E7D8C7B91C7}" srcId="{33971DF1-9503-4B38-AFF7-1BC9377E61B8}" destId="{DEC71492-EECD-4B91-9C4D-9D9270E04A7B}" srcOrd="0" destOrd="0" parTransId="{6AAFC361-CA8F-43CD-BEA2-762806F6911E}" sibTransId="{A8CD2064-A632-459A-B3F1-B919E74790C4}"/>
    <dgm:cxn modelId="{EE8B38FB-7F2F-42E0-B1D3-6C43EA14550A}" type="presParOf" srcId="{0EB0FA7B-09F5-4D0A-B2B6-8917801C49A6}" destId="{68586A18-1409-4CB9-8F47-EE2A15ECF860}" srcOrd="0" destOrd="0" presId="urn:microsoft.com/office/officeart/2005/8/layout/vList6"/>
    <dgm:cxn modelId="{C3116FE8-2573-4353-9034-00585FB0944C}" type="presParOf" srcId="{68586A18-1409-4CB9-8F47-EE2A15ECF860}" destId="{138734D2-A7B7-44F4-9032-640855E6E2C3}" srcOrd="0" destOrd="0" presId="urn:microsoft.com/office/officeart/2005/8/layout/vList6"/>
    <dgm:cxn modelId="{D291B42A-3625-4E2A-9180-FDBE97F5478A}" type="presParOf" srcId="{68586A18-1409-4CB9-8F47-EE2A15ECF860}" destId="{88E49C37-FFCE-464B-A3AA-05E855C03EDD}" srcOrd="1" destOrd="0" presId="urn:microsoft.com/office/officeart/2005/8/layout/vList6"/>
    <dgm:cxn modelId="{F7736012-FECB-46C2-B584-8F5DBCA764FE}" type="presParOf" srcId="{0EB0FA7B-09F5-4D0A-B2B6-8917801C49A6}" destId="{9646182E-4E2F-43E8-944B-742D4F08D7C4}" srcOrd="1" destOrd="0" presId="urn:microsoft.com/office/officeart/2005/8/layout/vList6"/>
    <dgm:cxn modelId="{B7DB6A21-ECD8-405F-8F74-2EC1B8AA7614}" type="presParOf" srcId="{0EB0FA7B-09F5-4D0A-B2B6-8917801C49A6}" destId="{0BB1068D-CE8C-4F50-8E7B-F1CE11090E3F}" srcOrd="2" destOrd="0" presId="urn:microsoft.com/office/officeart/2005/8/layout/vList6"/>
    <dgm:cxn modelId="{A0329A36-F995-49A8-ABB1-EB25C29630AF}" type="presParOf" srcId="{0BB1068D-CE8C-4F50-8E7B-F1CE11090E3F}" destId="{FC21C125-3A6A-41E1-8168-09C9DDC9A2B2}" srcOrd="0" destOrd="0" presId="urn:microsoft.com/office/officeart/2005/8/layout/vList6"/>
    <dgm:cxn modelId="{E1184B9A-77A2-4B99-852E-6F7D20238740}" type="presParOf" srcId="{0BB1068D-CE8C-4F50-8E7B-F1CE11090E3F}" destId="{83560B2B-E9B6-470B-9C24-3A924BF384E5}" srcOrd="1" destOrd="0" presId="urn:microsoft.com/office/officeart/2005/8/layout/vList6"/>
    <dgm:cxn modelId="{0A5163BC-1618-4E9D-A70B-E49BB83F4A75}" type="presParOf" srcId="{0EB0FA7B-09F5-4D0A-B2B6-8917801C49A6}" destId="{142F5385-1D18-4C84-8FC1-9A2934EB63FD}" srcOrd="3" destOrd="0" presId="urn:microsoft.com/office/officeart/2005/8/layout/vList6"/>
    <dgm:cxn modelId="{DA398E8C-1C0A-444A-BF14-4EAD18B91FFE}" type="presParOf" srcId="{0EB0FA7B-09F5-4D0A-B2B6-8917801C49A6}" destId="{ED680DA4-9F7D-4D67-B8F2-542E0811D1F0}" srcOrd="4" destOrd="0" presId="urn:microsoft.com/office/officeart/2005/8/layout/vList6"/>
    <dgm:cxn modelId="{0366E017-B6D0-4D0D-B3FA-3310165ECD2B}" type="presParOf" srcId="{ED680DA4-9F7D-4D67-B8F2-542E0811D1F0}" destId="{02F10792-7ABA-4ECB-816A-36ECD56A9C5B}" srcOrd="0" destOrd="0" presId="urn:microsoft.com/office/officeart/2005/8/layout/vList6"/>
    <dgm:cxn modelId="{87A8FE2C-0BCA-4F9B-9F69-2B4363E7EC4A}" type="presParOf" srcId="{ED680DA4-9F7D-4D67-B8F2-542E0811D1F0}" destId="{878BA85D-B59B-4CE1-AF30-77AC4FEB88A7}" srcOrd="1" destOrd="0" presId="urn:microsoft.com/office/officeart/2005/8/layout/vList6"/>
    <dgm:cxn modelId="{F7602781-D066-4B2C-AC3F-4221CEB8286D}" type="presParOf" srcId="{0EB0FA7B-09F5-4D0A-B2B6-8917801C49A6}" destId="{AC9E29AF-43C5-463C-B369-213E8F87C406}" srcOrd="5" destOrd="0" presId="urn:microsoft.com/office/officeart/2005/8/layout/vList6"/>
    <dgm:cxn modelId="{0AD9D065-D0E3-4252-85D5-4C753AD31C11}" type="presParOf" srcId="{0EB0FA7B-09F5-4D0A-B2B6-8917801C49A6}" destId="{CC109327-DFC3-4627-9C24-435266776564}" srcOrd="6" destOrd="0" presId="urn:microsoft.com/office/officeart/2005/8/layout/vList6"/>
    <dgm:cxn modelId="{EF30B05D-5FF1-4AD7-AF03-BCF996C44A78}" type="presParOf" srcId="{CC109327-DFC3-4627-9C24-435266776564}" destId="{8BB6C697-1704-4B03-8F3A-25F0DDCFB269}" srcOrd="0" destOrd="0" presId="urn:microsoft.com/office/officeart/2005/8/layout/vList6"/>
    <dgm:cxn modelId="{264222D8-7C98-432F-965E-E397EA9C0B4C}" type="presParOf" srcId="{CC109327-DFC3-4627-9C24-435266776564}" destId="{569B125C-5F4B-4230-8FE2-34B2B2D19C7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E49C37-FFCE-464B-A3AA-05E855C03EDD}">
      <dsp:nvSpPr>
        <dsp:cNvPr id="0" name=""/>
        <dsp:cNvSpPr/>
      </dsp:nvSpPr>
      <dsp:spPr>
        <a:xfrm>
          <a:off x="4023360" y="1178"/>
          <a:ext cx="6035040" cy="934969"/>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ctr" defTabSz="889000">
            <a:lnSpc>
              <a:spcPct val="150000"/>
            </a:lnSpc>
            <a:spcBef>
              <a:spcPct val="0"/>
            </a:spcBef>
            <a:spcAft>
              <a:spcPct val="15000"/>
            </a:spcAft>
            <a:buChar char="••"/>
          </a:pPr>
          <a:r>
            <a:rPr lang="en-US" sz="2000" kern="1200" dirty="0" smtClean="0"/>
            <a:t>Carried out in </a:t>
          </a:r>
          <a:r>
            <a:rPr lang="en-US" sz="2000" b="1" kern="1200" dirty="0" smtClean="0"/>
            <a:t>January</a:t>
          </a:r>
          <a:r>
            <a:rPr lang="en-US" sz="2000" kern="1200" dirty="0" smtClean="0"/>
            <a:t> each year </a:t>
          </a:r>
          <a:endParaRPr lang="en-GB" sz="2000" kern="1200" dirty="0"/>
        </a:p>
      </dsp:txBody>
      <dsp:txXfrm>
        <a:off x="4023360" y="118049"/>
        <a:ext cx="5684427" cy="701227"/>
      </dsp:txXfrm>
    </dsp:sp>
    <dsp:sp modelId="{138734D2-A7B7-44F4-9032-640855E6E2C3}">
      <dsp:nvSpPr>
        <dsp:cNvPr id="0" name=""/>
        <dsp:cNvSpPr/>
      </dsp:nvSpPr>
      <dsp:spPr>
        <a:xfrm>
          <a:off x="0" y="1178"/>
          <a:ext cx="4023360" cy="934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b="1" kern="1200" dirty="0" smtClean="0"/>
            <a:t>Performance Planning</a:t>
          </a:r>
          <a:endParaRPr lang="en-GB" sz="2900" kern="1200" dirty="0"/>
        </a:p>
      </dsp:txBody>
      <dsp:txXfrm>
        <a:off x="45641" y="46819"/>
        <a:ext cx="3932078" cy="843687"/>
      </dsp:txXfrm>
    </dsp:sp>
    <dsp:sp modelId="{83560B2B-E9B6-470B-9C24-3A924BF384E5}">
      <dsp:nvSpPr>
        <dsp:cNvPr id="0" name=""/>
        <dsp:cNvSpPr/>
      </dsp:nvSpPr>
      <dsp:spPr>
        <a:xfrm>
          <a:off x="4023360" y="1029644"/>
          <a:ext cx="6035040" cy="934969"/>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605" tIns="14605" rIns="14605" bIns="14605" numCol="1" spcCol="1270" anchor="t" anchorCtr="0">
          <a:noAutofit/>
        </a:bodyPr>
        <a:lstStyle/>
        <a:p>
          <a:pPr marL="228600" lvl="1" indent="-228600" algn="ctr" defTabSz="1022350">
            <a:lnSpc>
              <a:spcPct val="90000"/>
            </a:lnSpc>
            <a:spcBef>
              <a:spcPct val="0"/>
            </a:spcBef>
            <a:spcAft>
              <a:spcPct val="15000"/>
            </a:spcAft>
            <a:buChar char="••"/>
          </a:pPr>
          <a:r>
            <a:rPr lang="en-US" sz="2300" kern="1200" dirty="0" smtClean="0"/>
            <a:t>Carried out in </a:t>
          </a:r>
          <a:r>
            <a:rPr lang="en-US" sz="2300" b="1" kern="1200" dirty="0" smtClean="0"/>
            <a:t>July</a:t>
          </a:r>
          <a:r>
            <a:rPr lang="en-US" sz="2300" kern="1200" dirty="0" smtClean="0"/>
            <a:t> each year </a:t>
          </a:r>
          <a:endParaRPr lang="en-GB" sz="2300" kern="1200" dirty="0"/>
        </a:p>
      </dsp:txBody>
      <dsp:txXfrm>
        <a:off x="4023360" y="1146515"/>
        <a:ext cx="5684427" cy="701227"/>
      </dsp:txXfrm>
    </dsp:sp>
    <dsp:sp modelId="{FC21C125-3A6A-41E1-8168-09C9DDC9A2B2}">
      <dsp:nvSpPr>
        <dsp:cNvPr id="0" name=""/>
        <dsp:cNvSpPr/>
      </dsp:nvSpPr>
      <dsp:spPr>
        <a:xfrm>
          <a:off x="0" y="1029644"/>
          <a:ext cx="4023360" cy="934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b="1" kern="1200" dirty="0" smtClean="0"/>
            <a:t>Mid-Year Review</a:t>
          </a:r>
          <a:endParaRPr lang="en-GB" sz="2900" b="1" kern="1200" dirty="0"/>
        </a:p>
      </dsp:txBody>
      <dsp:txXfrm>
        <a:off x="45641" y="1075285"/>
        <a:ext cx="3932078" cy="843687"/>
      </dsp:txXfrm>
    </dsp:sp>
    <dsp:sp modelId="{878BA85D-B59B-4CE1-AF30-77AC4FEB88A7}">
      <dsp:nvSpPr>
        <dsp:cNvPr id="0" name=""/>
        <dsp:cNvSpPr/>
      </dsp:nvSpPr>
      <dsp:spPr>
        <a:xfrm>
          <a:off x="4023360" y="2058110"/>
          <a:ext cx="6035040" cy="934969"/>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ctr" defTabSz="889000">
            <a:lnSpc>
              <a:spcPct val="90000"/>
            </a:lnSpc>
            <a:spcBef>
              <a:spcPct val="0"/>
            </a:spcBef>
            <a:spcAft>
              <a:spcPct val="15000"/>
            </a:spcAft>
            <a:buChar char="••"/>
          </a:pPr>
          <a:r>
            <a:rPr lang="en-US" sz="2000" kern="1200" dirty="0" smtClean="0"/>
            <a:t>Carried out in </a:t>
          </a:r>
          <a:r>
            <a:rPr lang="en-US" sz="2000" b="1" kern="1200" dirty="0" smtClean="0"/>
            <a:t>December</a:t>
          </a:r>
          <a:r>
            <a:rPr lang="en-US" sz="2000" kern="1200" dirty="0" smtClean="0"/>
            <a:t> each year </a:t>
          </a:r>
          <a:endParaRPr lang="en-GB" sz="2000" kern="1200" dirty="0"/>
        </a:p>
      </dsp:txBody>
      <dsp:txXfrm>
        <a:off x="4023360" y="2174981"/>
        <a:ext cx="5684427" cy="701227"/>
      </dsp:txXfrm>
    </dsp:sp>
    <dsp:sp modelId="{02F10792-7ABA-4ECB-816A-36ECD56A9C5B}">
      <dsp:nvSpPr>
        <dsp:cNvPr id="0" name=""/>
        <dsp:cNvSpPr/>
      </dsp:nvSpPr>
      <dsp:spPr>
        <a:xfrm>
          <a:off x="0" y="2058110"/>
          <a:ext cx="4023360" cy="934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b="1" kern="1200" dirty="0" smtClean="0"/>
            <a:t>End of Year Assessment</a:t>
          </a:r>
          <a:endParaRPr lang="en-GB" sz="2900" b="1" kern="1200" dirty="0"/>
        </a:p>
      </dsp:txBody>
      <dsp:txXfrm>
        <a:off x="45641" y="2103751"/>
        <a:ext cx="3932078" cy="843687"/>
      </dsp:txXfrm>
    </dsp:sp>
    <dsp:sp modelId="{569B125C-5F4B-4230-8FE2-34B2B2D19C72}">
      <dsp:nvSpPr>
        <dsp:cNvPr id="0" name=""/>
        <dsp:cNvSpPr/>
      </dsp:nvSpPr>
      <dsp:spPr>
        <a:xfrm>
          <a:off x="4023360" y="3087755"/>
          <a:ext cx="6035040" cy="934969"/>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ctr" defTabSz="1066800">
            <a:lnSpc>
              <a:spcPct val="90000"/>
            </a:lnSpc>
            <a:spcBef>
              <a:spcPct val="0"/>
            </a:spcBef>
            <a:spcAft>
              <a:spcPct val="15000"/>
            </a:spcAft>
            <a:buChar char="••"/>
          </a:pPr>
          <a:r>
            <a:rPr lang="en-US" sz="2400" b="0" kern="1200" dirty="0" smtClean="0">
              <a:latin typeface="AR ESSENCE" panose="02000000000000000000" pitchFamily="2" charset="0"/>
            </a:rPr>
            <a:t>Rewards</a:t>
          </a:r>
          <a:endParaRPr lang="en-GB" sz="2400" b="0" kern="1200" dirty="0">
            <a:latin typeface="AR ESSENCE" panose="02000000000000000000" pitchFamily="2" charset="0"/>
          </a:endParaRPr>
        </a:p>
        <a:p>
          <a:pPr marL="228600" lvl="1" indent="-228600" algn="ctr" defTabSz="1066800">
            <a:lnSpc>
              <a:spcPct val="90000"/>
            </a:lnSpc>
            <a:spcBef>
              <a:spcPct val="0"/>
            </a:spcBef>
            <a:spcAft>
              <a:spcPct val="15000"/>
            </a:spcAft>
            <a:buChar char="••"/>
          </a:pPr>
          <a:r>
            <a:rPr lang="en-US" sz="2400" b="0" kern="1200" dirty="0" smtClean="0">
              <a:latin typeface="AR ESSENCE" panose="02000000000000000000" pitchFamily="2" charset="0"/>
            </a:rPr>
            <a:t>Sanction</a:t>
          </a:r>
          <a:endParaRPr lang="en-GB" sz="2400" b="0" kern="1200" dirty="0">
            <a:latin typeface="AR ESSENCE" panose="02000000000000000000" pitchFamily="2" charset="0"/>
          </a:endParaRPr>
        </a:p>
      </dsp:txBody>
      <dsp:txXfrm>
        <a:off x="4023360" y="3204626"/>
        <a:ext cx="5684427" cy="701227"/>
      </dsp:txXfrm>
    </dsp:sp>
    <dsp:sp modelId="{8BB6C697-1704-4B03-8F3A-25F0DDCFB269}">
      <dsp:nvSpPr>
        <dsp:cNvPr id="0" name=""/>
        <dsp:cNvSpPr/>
      </dsp:nvSpPr>
      <dsp:spPr>
        <a:xfrm>
          <a:off x="0" y="3086577"/>
          <a:ext cx="4023360" cy="934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b="1" kern="1200" dirty="0" smtClean="0"/>
            <a:t>Management Decision</a:t>
          </a:r>
          <a:endParaRPr lang="en-GB" sz="2900" b="1" kern="1200" dirty="0"/>
        </a:p>
      </dsp:txBody>
      <dsp:txXfrm>
        <a:off x="45641" y="3132218"/>
        <a:ext cx="3932078" cy="843687"/>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7C58BC-898A-4839-BE4A-2B012B67302F}" type="datetimeFigureOut">
              <a:rPr lang="en-US" smtClean="0"/>
              <a:t>3/15/2021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37AB6C-9E3E-46FC-BF2F-892FB9CB4881}" type="slidenum">
              <a:rPr lang="en-US" smtClean="0"/>
              <a:t>‹#›</a:t>
            </a:fld>
            <a:endParaRPr lang="en-US"/>
          </a:p>
        </p:txBody>
      </p:sp>
    </p:spTree>
    <p:extLst>
      <p:ext uri="{BB962C8B-B14F-4D97-AF65-F5344CB8AC3E}">
        <p14:creationId xmlns:p14="http://schemas.microsoft.com/office/powerpoint/2010/main" val="575208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116633B-8A55-4068-A608-04F9292604A3}" type="datetime1">
              <a:rPr lang="en-US" smtClean="0"/>
              <a:t>3/15/2021</a:t>
            </a:fld>
            <a:endParaRPr lang="en-US" dirty="0"/>
          </a:p>
        </p:txBody>
      </p:sp>
      <p:sp>
        <p:nvSpPr>
          <p:cNvPr id="5" name="Footer Placeholder 4"/>
          <p:cNvSpPr>
            <a:spLocks noGrp="1"/>
          </p:cNvSpPr>
          <p:nvPr>
            <p:ph type="ftr" sz="quarter" idx="11"/>
          </p:nvPr>
        </p:nvSpPr>
        <p:spPr/>
        <p:txBody>
          <a:bodyPr/>
          <a:lstStyle/>
          <a:p>
            <a:r>
              <a:rPr lang="en-US" smtClean="0"/>
              <a:t>ELIZABETH OBENG-YEBOAH - DIRECTOR - RTDD</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7069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7611BD-BCBD-410A-B0E1-94622E1B8E74}" type="datetime1">
              <a:rPr lang="en-US" smtClean="0"/>
              <a:t>3/15/2021</a:t>
            </a:fld>
            <a:endParaRPr lang="en-US" dirty="0"/>
          </a:p>
        </p:txBody>
      </p:sp>
      <p:sp>
        <p:nvSpPr>
          <p:cNvPr id="5" name="Footer Placeholder 4"/>
          <p:cNvSpPr>
            <a:spLocks noGrp="1"/>
          </p:cNvSpPr>
          <p:nvPr>
            <p:ph type="ftr" sz="quarter" idx="11"/>
          </p:nvPr>
        </p:nvSpPr>
        <p:spPr/>
        <p:txBody>
          <a:bodyPr/>
          <a:lstStyle/>
          <a:p>
            <a:r>
              <a:rPr lang="en-US" smtClean="0"/>
              <a:t>ELIZABETH OBENG-YEBOAH - DIRECTOR - RTDD</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80879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CD3E86-2D23-435E-B295-EA82EA9E6BAD}" type="datetime1">
              <a:rPr lang="en-US" smtClean="0"/>
              <a:t>3/15/2021</a:t>
            </a:fld>
            <a:endParaRPr lang="en-US" dirty="0"/>
          </a:p>
        </p:txBody>
      </p:sp>
      <p:sp>
        <p:nvSpPr>
          <p:cNvPr id="5" name="Footer Placeholder 4"/>
          <p:cNvSpPr>
            <a:spLocks noGrp="1"/>
          </p:cNvSpPr>
          <p:nvPr>
            <p:ph type="ftr" sz="quarter" idx="11"/>
          </p:nvPr>
        </p:nvSpPr>
        <p:spPr/>
        <p:txBody>
          <a:bodyPr/>
          <a:lstStyle/>
          <a:p>
            <a:r>
              <a:rPr lang="en-US" smtClean="0"/>
              <a:t>ELIZABETH OBENG-YEBOAH - DIRECTOR - RTDD</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5623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4E6328B-B0F3-4E6B-8354-0DAE489A56C6}" type="datetime1">
              <a:rPr lang="en-US" smtClean="0"/>
              <a:t>3/15/2021</a:t>
            </a:fld>
            <a:endParaRPr lang="en-US" dirty="0"/>
          </a:p>
        </p:txBody>
      </p:sp>
      <p:sp>
        <p:nvSpPr>
          <p:cNvPr id="5" name="Footer Placeholder 4"/>
          <p:cNvSpPr>
            <a:spLocks noGrp="1"/>
          </p:cNvSpPr>
          <p:nvPr>
            <p:ph type="ftr" sz="quarter" idx="11"/>
          </p:nvPr>
        </p:nvSpPr>
        <p:spPr/>
        <p:txBody>
          <a:bodyPr/>
          <a:lstStyle/>
          <a:p>
            <a:r>
              <a:rPr lang="en-US" smtClean="0"/>
              <a:t>ELIZABETH OBENG-YEBOAH - DIRECTOR - RTDD</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55764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2F3A94-6038-4F5C-B2C9-45EA9CC1F91D}" type="datetime1">
              <a:rPr lang="en-US" smtClean="0"/>
              <a:t>3/15/2021</a:t>
            </a:fld>
            <a:endParaRPr lang="en-US" dirty="0"/>
          </a:p>
        </p:txBody>
      </p:sp>
      <p:sp>
        <p:nvSpPr>
          <p:cNvPr id="5" name="Footer Placeholder 4"/>
          <p:cNvSpPr>
            <a:spLocks noGrp="1"/>
          </p:cNvSpPr>
          <p:nvPr>
            <p:ph type="ftr" sz="quarter" idx="11"/>
          </p:nvPr>
        </p:nvSpPr>
        <p:spPr/>
        <p:txBody>
          <a:bodyPr/>
          <a:lstStyle/>
          <a:p>
            <a:r>
              <a:rPr lang="en-US" smtClean="0"/>
              <a:t>ELIZABETH OBENG-YEBOAH - DIRECTOR - RTDD</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9966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C79978-94BF-4DE4-8DC0-6F7274AD9FE8}" type="datetime1">
              <a:rPr lang="en-US" smtClean="0"/>
              <a:t>3/15/2021</a:t>
            </a:fld>
            <a:endParaRPr lang="en-US" dirty="0"/>
          </a:p>
        </p:txBody>
      </p:sp>
      <p:sp>
        <p:nvSpPr>
          <p:cNvPr id="6" name="Footer Placeholder 5"/>
          <p:cNvSpPr>
            <a:spLocks noGrp="1"/>
          </p:cNvSpPr>
          <p:nvPr>
            <p:ph type="ftr" sz="quarter" idx="11"/>
          </p:nvPr>
        </p:nvSpPr>
        <p:spPr/>
        <p:txBody>
          <a:bodyPr/>
          <a:lstStyle/>
          <a:p>
            <a:r>
              <a:rPr lang="en-US" smtClean="0"/>
              <a:t>ELIZABETH OBENG-YEBOAH - DIRECTOR - RTDD</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40365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442EFF5-6299-42AC-B6D2-561899D96030}" type="datetime1">
              <a:rPr lang="en-US" smtClean="0"/>
              <a:t>3/15/2021</a:t>
            </a:fld>
            <a:endParaRPr lang="en-US" dirty="0"/>
          </a:p>
        </p:txBody>
      </p:sp>
      <p:sp>
        <p:nvSpPr>
          <p:cNvPr id="8" name="Footer Placeholder 7"/>
          <p:cNvSpPr>
            <a:spLocks noGrp="1"/>
          </p:cNvSpPr>
          <p:nvPr>
            <p:ph type="ftr" sz="quarter" idx="11"/>
          </p:nvPr>
        </p:nvSpPr>
        <p:spPr/>
        <p:txBody>
          <a:bodyPr/>
          <a:lstStyle/>
          <a:p>
            <a:r>
              <a:rPr lang="en-US" smtClean="0"/>
              <a:t>ELIZABETH OBENG-YEBOAH - DIRECTOR - RTDD</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26137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5149885-7835-4E06-A706-6006431D2504}" type="datetime1">
              <a:rPr lang="en-US" smtClean="0"/>
              <a:t>3/15/2021</a:t>
            </a:fld>
            <a:endParaRPr lang="en-US" dirty="0"/>
          </a:p>
        </p:txBody>
      </p:sp>
      <p:sp>
        <p:nvSpPr>
          <p:cNvPr id="4" name="Footer Placeholder 3"/>
          <p:cNvSpPr>
            <a:spLocks noGrp="1"/>
          </p:cNvSpPr>
          <p:nvPr>
            <p:ph type="ftr" sz="quarter" idx="11"/>
          </p:nvPr>
        </p:nvSpPr>
        <p:spPr/>
        <p:txBody>
          <a:bodyPr/>
          <a:lstStyle/>
          <a:p>
            <a:r>
              <a:rPr lang="en-US" smtClean="0"/>
              <a:t>ELIZABETH OBENG-YEBOAH - DIRECTOR - RTDD</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4230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35F0584-B9F9-41CA-A70C-92C2F939D878}" type="datetime1">
              <a:rPr lang="en-US" smtClean="0"/>
              <a:t>3/15/2021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smtClean="0"/>
              <a:t>ELIZABETH OBENG-YEBOAH - DIRECTOR - RTDD</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19500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1847354-DA7A-47B6-B11F-8D6307C4E5D0}" type="datetime1">
              <a:rPr lang="en-US" smtClean="0"/>
              <a:t>3/15/2021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smtClean="0"/>
              <a:t>ELIZABETH OBENG-YEBOAH - DIRECTOR - RTDD</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4275933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269FAF1-FA58-4018-9C76-88C0A2428DF0}" type="datetime1">
              <a:rPr lang="en-US" smtClean="0"/>
              <a:t>3/15/2021</a:t>
            </a:fld>
            <a:endParaRPr lang="en-US" dirty="0"/>
          </a:p>
        </p:txBody>
      </p:sp>
      <p:sp>
        <p:nvSpPr>
          <p:cNvPr id="6" name="Footer Placeholder 5"/>
          <p:cNvSpPr>
            <a:spLocks noGrp="1"/>
          </p:cNvSpPr>
          <p:nvPr>
            <p:ph type="ftr" sz="quarter" idx="11"/>
          </p:nvPr>
        </p:nvSpPr>
        <p:spPr/>
        <p:txBody>
          <a:bodyPr/>
          <a:lstStyle/>
          <a:p>
            <a:r>
              <a:rPr lang="en-US" smtClean="0"/>
              <a:t>ELIZABETH OBENG-YEBOAH - DIRECTOR - RTDD</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55275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9ADD41-76FC-49FD-8B0B-EF0047FD470F}" type="datetime1">
              <a:rPr lang="en-US" smtClean="0"/>
              <a:t>3/15/2021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smtClean="0"/>
              <a:t>ELIZABETH OBENG-YEBOAH - DIRECTOR - RTDD</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269845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79" y="640080"/>
            <a:ext cx="10567851" cy="3685032"/>
          </a:xfrm>
        </p:spPr>
        <p:txBody>
          <a:bodyPr>
            <a:normAutofit/>
          </a:bodyPr>
          <a:lstStyle/>
          <a:p>
            <a:r>
              <a:rPr lang="en-GB" sz="6600" dirty="0" smtClean="0"/>
              <a:t>THE PERFORMANCE MANAGEMENT SYSTEM: STAFF PERFORMANCE APPRAISAL </a:t>
            </a:r>
            <a:endParaRPr lang="en-GB" sz="6600" dirty="0"/>
          </a:p>
        </p:txBody>
      </p:sp>
      <p:sp>
        <p:nvSpPr>
          <p:cNvPr id="3" name="Subtitle 2"/>
          <p:cNvSpPr>
            <a:spLocks noGrp="1"/>
          </p:cNvSpPr>
          <p:nvPr>
            <p:ph type="subTitle" idx="1"/>
          </p:nvPr>
        </p:nvSpPr>
        <p:spPr/>
        <p:txBody>
          <a:bodyPr>
            <a:normAutofit fontScale="85000" lnSpcReduction="20000"/>
          </a:bodyPr>
          <a:lstStyle/>
          <a:p>
            <a:r>
              <a:rPr lang="en-GB" dirty="0" smtClean="0"/>
              <a:t>BY ELIZABETH OBENG-YEBOAH</a:t>
            </a:r>
          </a:p>
          <a:p>
            <a:r>
              <a:rPr lang="en-GB" dirty="0" smtClean="0"/>
              <a:t>DIRECTOR – RECRUITMENT, TRAINING AND DEVELOPMENT DIRECTORATE</a:t>
            </a:r>
          </a:p>
          <a:p>
            <a:r>
              <a:rPr lang="en-GB" dirty="0" smtClean="0"/>
              <a:t>OFFICE OF THE HEAD OF THE CIVIL SERVICE</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38606" y="352697"/>
            <a:ext cx="2991394" cy="2076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ate Placeholder 4"/>
          <p:cNvSpPr>
            <a:spLocks noGrp="1"/>
          </p:cNvSpPr>
          <p:nvPr>
            <p:ph type="dt" sz="half" idx="10"/>
          </p:nvPr>
        </p:nvSpPr>
        <p:spPr/>
        <p:txBody>
          <a:bodyPr/>
          <a:lstStyle/>
          <a:p>
            <a:fld id="{869D1BAA-C5E2-4D71-83E3-BE6DA31FB7F4}" type="datetime1">
              <a:rPr lang="en-US" smtClean="0"/>
              <a:t>3/15/2021</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1</a:t>
            </a:fld>
            <a:endParaRPr lang="en-US" dirty="0"/>
          </a:p>
        </p:txBody>
      </p:sp>
      <p:sp>
        <p:nvSpPr>
          <p:cNvPr id="7" name="Footer Placeholder 6"/>
          <p:cNvSpPr>
            <a:spLocks noGrp="1"/>
          </p:cNvSpPr>
          <p:nvPr>
            <p:ph type="ftr" sz="quarter" idx="11"/>
          </p:nvPr>
        </p:nvSpPr>
        <p:spPr/>
        <p:txBody>
          <a:bodyPr/>
          <a:lstStyle/>
          <a:p>
            <a:r>
              <a:rPr lang="en-US" smtClean="0"/>
              <a:t>ELIZABETH OBENG-YEBOAH - DIRECTOR - RTDD</a:t>
            </a:r>
            <a:endParaRPr lang="en-US" dirty="0"/>
          </a:p>
        </p:txBody>
      </p:sp>
    </p:spTree>
    <p:extLst>
      <p:ext uri="{BB962C8B-B14F-4D97-AF65-F5344CB8AC3E}">
        <p14:creationId xmlns:p14="http://schemas.microsoft.com/office/powerpoint/2010/main" val="1689863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SECTIONS OF THE STAFF PERFORMANCE APPRAISAL </a:t>
            </a:r>
            <a:endParaRPr lang="en-US" dirty="0"/>
          </a:p>
        </p:txBody>
      </p:sp>
      <p:sp>
        <p:nvSpPr>
          <p:cNvPr id="3" name="Content Placeholder 2"/>
          <p:cNvSpPr>
            <a:spLocks noGrp="1"/>
          </p:cNvSpPr>
          <p:nvPr>
            <p:ph idx="1"/>
          </p:nvPr>
        </p:nvSpPr>
        <p:spPr/>
        <p:txBody>
          <a:bodyPr>
            <a:normAutofit fontScale="92500" lnSpcReduction="10000"/>
          </a:bodyPr>
          <a:lstStyle/>
          <a:p>
            <a:r>
              <a:rPr lang="en-GB" sz="1600" dirty="0"/>
              <a:t>SECTION </a:t>
            </a:r>
            <a:r>
              <a:rPr lang="en-GB" sz="1600" dirty="0" smtClean="0"/>
              <a:t>1 </a:t>
            </a:r>
            <a:r>
              <a:rPr lang="en-GB" sz="1600" dirty="0"/>
              <a:t>- A: </a:t>
            </a:r>
            <a:r>
              <a:rPr lang="en-GB" sz="1600" dirty="0" smtClean="0"/>
              <a:t>APPRAISEE’S PERSONAL INFORMATION </a:t>
            </a:r>
            <a:endParaRPr lang="en-US" sz="1600" dirty="0" smtClean="0"/>
          </a:p>
          <a:p>
            <a:r>
              <a:rPr lang="en-GB" sz="1600" dirty="0" smtClean="0"/>
              <a:t>SECTION 1 - B: APPRAISER’S INFORMATION </a:t>
            </a:r>
          </a:p>
          <a:p>
            <a:r>
              <a:rPr lang="en-GB" sz="1600" dirty="0" smtClean="0"/>
              <a:t>SECTION 2: PERFORMANCE PLANNING	</a:t>
            </a:r>
          </a:p>
          <a:p>
            <a:r>
              <a:rPr lang="en-GB" sz="1600" dirty="0" smtClean="0"/>
              <a:t>SECTION 3: MID-YEAR REVIEW </a:t>
            </a:r>
          </a:p>
          <a:p>
            <a:r>
              <a:rPr lang="en-GB" sz="1600" dirty="0" smtClean="0"/>
              <a:t>SECTION 4: END OF YEAR APPRAISEE’S SELF ASSESSMENT</a:t>
            </a:r>
          </a:p>
          <a:p>
            <a:r>
              <a:rPr lang="en-GB" sz="1600" dirty="0" smtClean="0"/>
              <a:t>SECTION 5: END OF YEAR ASSESSMENT</a:t>
            </a:r>
          </a:p>
          <a:p>
            <a:r>
              <a:rPr lang="en-GB" sz="1600" dirty="0" smtClean="0"/>
              <a:t>SECTION 6: OVERALL ASSESSMENT</a:t>
            </a:r>
          </a:p>
          <a:p>
            <a:r>
              <a:rPr lang="en-GB" sz="1600" dirty="0" smtClean="0"/>
              <a:t>SECTION 7: APPRAISER’S COMMENTS ON PERFORMANCE</a:t>
            </a:r>
          </a:p>
          <a:p>
            <a:r>
              <a:rPr lang="en-GB" sz="1600" dirty="0" smtClean="0"/>
              <a:t>SECTION 8:CARRIER DEVELOPMENT</a:t>
            </a:r>
          </a:p>
          <a:p>
            <a:r>
              <a:rPr lang="en-GB" sz="1600" dirty="0" smtClean="0"/>
              <a:t>SECTION 9: APPRAISEE’S COMMENTS</a:t>
            </a:r>
          </a:p>
          <a:p>
            <a:r>
              <a:rPr lang="en-GB" sz="1600" dirty="0" smtClean="0"/>
              <a:t>SECTION 10: </a:t>
            </a:r>
            <a:r>
              <a:rPr lang="en-GB" sz="1700" dirty="0" smtClean="0"/>
              <a:t>CHIEF DIRECTORS/DIRECTORS </a:t>
            </a:r>
            <a:r>
              <a:rPr lang="en-GB" sz="1600" dirty="0" smtClean="0"/>
              <a:t>AND HEAD OF  DEPARTMENT’S (HOD</a:t>
            </a:r>
            <a:r>
              <a:rPr lang="en-GB" sz="1600" dirty="0"/>
              <a:t>) COMMENTS</a:t>
            </a:r>
          </a:p>
          <a:p>
            <a:pPr marL="0" indent="0">
              <a:buNone/>
            </a:pPr>
            <a:endParaRPr lang="en-GB" dirty="0" smtClean="0"/>
          </a:p>
          <a:p>
            <a:endParaRPr lang="en-GB" dirty="0" smtClean="0"/>
          </a:p>
          <a:p>
            <a:endParaRPr lang="en-GB" dirty="0" smtClean="0"/>
          </a:p>
          <a:p>
            <a:endParaRPr lang="en-GB" dirty="0" smtClean="0"/>
          </a:p>
          <a:p>
            <a:endParaRPr lang="en-GB" dirty="0" smtClean="0"/>
          </a:p>
          <a:p>
            <a:endParaRPr lang="en-US" dirty="0"/>
          </a:p>
          <a:p>
            <a:endParaRPr lang="en-US" dirty="0"/>
          </a:p>
        </p:txBody>
      </p:sp>
      <p:pic>
        <p:nvPicPr>
          <p:cNvPr id="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263574" y="4415245"/>
            <a:ext cx="2101111" cy="1227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ate Placeholder 6"/>
          <p:cNvSpPr>
            <a:spLocks noGrp="1"/>
          </p:cNvSpPr>
          <p:nvPr>
            <p:ph type="dt" sz="half" idx="10"/>
          </p:nvPr>
        </p:nvSpPr>
        <p:spPr/>
        <p:txBody>
          <a:bodyPr/>
          <a:lstStyle/>
          <a:p>
            <a:fld id="{100196C4-8F8E-49E2-A04C-200F8649B8FD}" type="datetime1">
              <a:rPr lang="en-US" smtClean="0"/>
              <a:t>3/15/2021</a:t>
            </a:fld>
            <a:endParaRPr lang="en-US" dirty="0"/>
          </a:p>
        </p:txBody>
      </p:sp>
      <p:sp>
        <p:nvSpPr>
          <p:cNvPr id="8" name="Slide Number Placeholder 7"/>
          <p:cNvSpPr>
            <a:spLocks noGrp="1"/>
          </p:cNvSpPr>
          <p:nvPr>
            <p:ph type="sldNum" sz="quarter" idx="12"/>
          </p:nvPr>
        </p:nvSpPr>
        <p:spPr/>
        <p:txBody>
          <a:bodyPr/>
          <a:lstStyle/>
          <a:p>
            <a:fld id="{6D22F896-40B5-4ADD-8801-0D06FADFA095}" type="slidenum">
              <a:rPr lang="en-US" smtClean="0"/>
              <a:t>10</a:t>
            </a:fld>
            <a:endParaRPr lang="en-US" dirty="0"/>
          </a:p>
        </p:txBody>
      </p:sp>
      <p:sp>
        <p:nvSpPr>
          <p:cNvPr id="9" name="Footer Placeholder 8"/>
          <p:cNvSpPr>
            <a:spLocks noGrp="1"/>
          </p:cNvSpPr>
          <p:nvPr>
            <p:ph type="ftr" sz="quarter" idx="11"/>
          </p:nvPr>
        </p:nvSpPr>
        <p:spPr/>
        <p:txBody>
          <a:bodyPr/>
          <a:lstStyle/>
          <a:p>
            <a:r>
              <a:rPr lang="en-US" smtClean="0"/>
              <a:t>ELIZABETH OBENG-YEBOAH - DIRECTOR - RTDD</a:t>
            </a:r>
            <a:endParaRPr lang="en-US" dirty="0"/>
          </a:p>
        </p:txBody>
      </p:sp>
    </p:spTree>
    <p:extLst>
      <p:ext uri="{BB962C8B-B14F-4D97-AF65-F5344CB8AC3E}">
        <p14:creationId xmlns:p14="http://schemas.microsoft.com/office/powerpoint/2010/main" val="2044655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115000"/>
              </a:lnSpc>
              <a:spcBef>
                <a:spcPts val="0"/>
              </a:spcBef>
              <a:tabLst>
                <a:tab pos="1650365" algn="ctr"/>
              </a:tabLst>
            </a:pPr>
            <a:r>
              <a:rPr lang="en-GB" dirty="0"/>
              <a:t>SECTION </a:t>
            </a:r>
            <a:r>
              <a:rPr lang="en-GB" dirty="0" smtClean="0"/>
              <a:t>1 </a:t>
            </a:r>
            <a:r>
              <a:rPr lang="en-GB" dirty="0"/>
              <a:t>- A: </a:t>
            </a:r>
            <a:r>
              <a:rPr lang="en-GB" dirty="0" err="1"/>
              <a:t>Appraisee</a:t>
            </a:r>
            <a:r>
              <a:rPr lang="en-GB" dirty="0"/>
              <a:t> Personal Information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14156424"/>
              </p:ext>
            </p:extLst>
          </p:nvPr>
        </p:nvGraphicFramePr>
        <p:xfrm>
          <a:off x="1750423" y="1933304"/>
          <a:ext cx="7955281" cy="4224674"/>
        </p:xfrm>
        <a:graphic>
          <a:graphicData uri="http://schemas.openxmlformats.org/drawingml/2006/table">
            <a:tbl>
              <a:tblPr firstRow="1" firstCol="1" bandRow="1">
                <a:tableStyleId>{5C22544A-7EE6-4342-B048-85BDC9FD1C3A}</a:tableStyleId>
              </a:tblPr>
              <a:tblGrid>
                <a:gridCol w="7955281">
                  <a:extLst>
                    <a:ext uri="{9D8B030D-6E8A-4147-A177-3AD203B41FA5}">
                      <a16:colId xmlns:a16="http://schemas.microsoft.com/office/drawing/2014/main" val="3539022794"/>
                    </a:ext>
                  </a:extLst>
                </a:gridCol>
              </a:tblGrid>
              <a:tr h="188484">
                <a:tc>
                  <a:txBody>
                    <a:bodyPr/>
                    <a:lstStyle/>
                    <a:p>
                      <a:pPr marL="18415" marR="0">
                        <a:lnSpc>
                          <a:spcPct val="115000"/>
                        </a:lnSpc>
                        <a:spcBef>
                          <a:spcPts val="0"/>
                        </a:spcBef>
                        <a:spcAft>
                          <a:spcPts val="0"/>
                        </a:spcAft>
                      </a:pPr>
                      <a:r>
                        <a:rPr lang="en-GB" sz="1100" dirty="0">
                          <a:effectLst/>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57464" marR="62298" marT="0" marB="0"/>
                </a:tc>
                <a:extLst>
                  <a:ext uri="{0D108BD9-81ED-4DB2-BD59-A6C34878D82A}">
                    <a16:rowId xmlns:a16="http://schemas.microsoft.com/office/drawing/2014/main" val="2098354271"/>
                  </a:ext>
                </a:extLst>
              </a:tr>
              <a:tr h="4031888">
                <a:tc>
                  <a:txBody>
                    <a:bodyPr/>
                    <a:lstStyle/>
                    <a:p>
                      <a:pPr marL="0" marR="0">
                        <a:lnSpc>
                          <a:spcPct val="115000"/>
                        </a:lnSpc>
                        <a:spcBef>
                          <a:spcPts val="0"/>
                        </a:spcBef>
                        <a:spcAft>
                          <a:spcPts val="0"/>
                        </a:spcAft>
                        <a:tabLst>
                          <a:tab pos="1144270" algn="ctr"/>
                          <a:tab pos="1677035" algn="ctr"/>
                          <a:tab pos="3912235" algn="ctr"/>
                          <a:tab pos="3676650" algn="ctr"/>
                          <a:tab pos="4133850" algn="ctr"/>
                          <a:tab pos="4591685" algn="ctr"/>
                          <a:tab pos="5048885" algn="ctr"/>
                          <a:tab pos="5506085" algn="ctr"/>
                        </a:tabLst>
                      </a:pPr>
                      <a:r>
                        <a:rPr lang="en-GB" sz="1100" dirty="0">
                          <a:effectLst/>
                        </a:rPr>
                        <a:t> </a:t>
                      </a:r>
                      <a:endParaRPr lang="en-US" sz="1100" dirty="0">
                        <a:effectLst/>
                      </a:endParaRPr>
                    </a:p>
                    <a:p>
                      <a:pPr marL="0" marR="0">
                        <a:lnSpc>
                          <a:spcPct val="115000"/>
                        </a:lnSpc>
                        <a:spcBef>
                          <a:spcPts val="0"/>
                        </a:spcBef>
                        <a:spcAft>
                          <a:spcPts val="0"/>
                        </a:spcAft>
                        <a:tabLst>
                          <a:tab pos="1144270" algn="ctr"/>
                          <a:tab pos="1677035" algn="ctr"/>
                          <a:tab pos="3912235" algn="ctr"/>
                          <a:tab pos="3676650" algn="ctr"/>
                          <a:tab pos="4133850" algn="ctr"/>
                          <a:tab pos="4591685" algn="ctr"/>
                          <a:tab pos="5048885" algn="ctr"/>
                          <a:tab pos="5506085" algn="ctr"/>
                        </a:tabLst>
                      </a:pPr>
                      <a:r>
                        <a:rPr lang="en-GB" sz="1600" dirty="0">
                          <a:effectLst/>
                        </a:rPr>
                        <a:t>Title:  Mr. 	</a:t>
                      </a:r>
                      <a:r>
                        <a:rPr lang="en-US" sz="1600" dirty="0">
                          <a:effectLst/>
                        </a:rPr>
                        <a:t> </a:t>
                      </a:r>
                      <a:r>
                        <a:rPr lang="en-GB" sz="1600" dirty="0">
                          <a:effectLst/>
                        </a:rPr>
                        <a:t> Mrs.    	</a:t>
                      </a:r>
                      <a:r>
                        <a:rPr lang="en-US" sz="1600" dirty="0">
                          <a:effectLst/>
                        </a:rPr>
                        <a:t> </a:t>
                      </a:r>
                      <a:r>
                        <a:rPr lang="en-GB" sz="1600" dirty="0">
                          <a:effectLst/>
                        </a:rPr>
                        <a:t> Ms. 	</a:t>
                      </a:r>
                      <a:r>
                        <a:rPr lang="en-US" sz="1600" dirty="0">
                          <a:effectLst/>
                        </a:rPr>
                        <a:t> </a:t>
                      </a:r>
                      <a:r>
                        <a:rPr lang="en-GB" sz="1600" dirty="0">
                          <a:effectLst/>
                        </a:rPr>
                        <a:t> Other (Pls. specify):  ----------------------	</a:t>
                      </a:r>
                      <a:endParaRPr lang="en-US" sz="1600" dirty="0">
                        <a:effectLst/>
                      </a:endParaRPr>
                    </a:p>
                    <a:p>
                      <a:pPr marL="0" marR="0">
                        <a:lnSpc>
                          <a:spcPct val="115000"/>
                        </a:lnSpc>
                        <a:spcBef>
                          <a:spcPts val="0"/>
                        </a:spcBef>
                        <a:spcAft>
                          <a:spcPts val="0"/>
                        </a:spcAft>
                        <a:tabLst>
                          <a:tab pos="932815" algn="ctr"/>
                          <a:tab pos="1390015" algn="ctr"/>
                          <a:tab pos="1847850" algn="ctr"/>
                          <a:tab pos="2305050" algn="ctr"/>
                          <a:tab pos="2762250" algn="ctr"/>
                          <a:tab pos="3219450" algn="ctr"/>
                          <a:tab pos="3985260" algn="ctr"/>
                          <a:tab pos="4591685" algn="ctr"/>
                          <a:tab pos="5048885" algn="ctr"/>
                          <a:tab pos="5506085" algn="ctr"/>
                          <a:tab pos="5963285" algn="ctr"/>
                          <a:tab pos="6420485" algn="ctr"/>
                        </a:tabLst>
                      </a:pPr>
                      <a:r>
                        <a:rPr lang="en-GB" sz="1600" dirty="0">
                          <a:effectLst/>
                        </a:rPr>
                        <a:t> </a:t>
                      </a:r>
                      <a:r>
                        <a:rPr lang="en-GB" sz="1600" dirty="0" smtClean="0">
                          <a:effectLst/>
                        </a:rPr>
                        <a:t>Surname</a:t>
                      </a:r>
                      <a:r>
                        <a:rPr lang="en-GB" sz="1600" dirty="0">
                          <a:effectLst/>
                        </a:rPr>
                        <a:t>: ----------------------	               First Name: -------------------------------</a:t>
                      </a:r>
                      <a:endParaRPr lang="en-US" sz="1600" dirty="0">
                        <a:effectLst/>
                      </a:endParaRPr>
                    </a:p>
                    <a:p>
                      <a:pPr marL="0" marR="0">
                        <a:lnSpc>
                          <a:spcPct val="115000"/>
                        </a:lnSpc>
                        <a:spcBef>
                          <a:spcPts val="1200"/>
                        </a:spcBef>
                        <a:spcAft>
                          <a:spcPts val="0"/>
                        </a:spcAft>
                        <a:tabLst>
                          <a:tab pos="1390015" algn="ctr"/>
                          <a:tab pos="1847850" algn="ctr"/>
                          <a:tab pos="2305050" algn="ctr"/>
                          <a:tab pos="2762250" algn="ctr"/>
                          <a:tab pos="3219450" algn="ctr"/>
                        </a:tabLst>
                      </a:pPr>
                      <a:r>
                        <a:rPr lang="en-GB" sz="1600" dirty="0">
                          <a:effectLst/>
                        </a:rPr>
                        <a:t>Other Name (s): ----------------------------------------------</a:t>
                      </a:r>
                      <a:endParaRPr lang="en-US" sz="1600" dirty="0">
                        <a:effectLst/>
                      </a:endParaRPr>
                    </a:p>
                    <a:p>
                      <a:pPr marL="0" marR="0">
                        <a:lnSpc>
                          <a:spcPct val="115000"/>
                        </a:lnSpc>
                        <a:spcBef>
                          <a:spcPts val="1200"/>
                        </a:spcBef>
                        <a:spcAft>
                          <a:spcPts val="0"/>
                        </a:spcAft>
                        <a:tabLst>
                          <a:tab pos="1383665" algn="ctr"/>
                        </a:tabLst>
                      </a:pPr>
                      <a:r>
                        <a:rPr lang="en-GB" sz="1600" dirty="0">
                          <a:effectLst/>
                        </a:rPr>
                        <a:t>Sex:  Male      	</a:t>
                      </a:r>
                      <a:r>
                        <a:rPr lang="en-US" sz="1600" dirty="0">
                          <a:effectLst/>
                        </a:rPr>
                        <a:t> </a:t>
                      </a:r>
                      <a:r>
                        <a:rPr lang="en-GB" sz="1600" dirty="0">
                          <a:effectLst/>
                        </a:rPr>
                        <a:t> Female					</a:t>
                      </a:r>
                      <a:endParaRPr lang="en-US" sz="1600" dirty="0">
                        <a:effectLst/>
                      </a:endParaRPr>
                    </a:p>
                    <a:p>
                      <a:pPr marL="0" marR="0">
                        <a:lnSpc>
                          <a:spcPct val="115000"/>
                        </a:lnSpc>
                        <a:spcBef>
                          <a:spcPts val="1200"/>
                        </a:spcBef>
                        <a:spcAft>
                          <a:spcPts val="0"/>
                        </a:spcAft>
                        <a:tabLst>
                          <a:tab pos="1847850" algn="ctr"/>
                          <a:tab pos="2305050" algn="ctr"/>
                          <a:tab pos="2762250" algn="ctr"/>
                          <a:tab pos="3219450" algn="ctr"/>
                          <a:tab pos="3676650" algn="ctr"/>
                          <a:tab pos="4133850" algn="ctr"/>
                          <a:tab pos="4591685" algn="ctr"/>
                          <a:tab pos="5048885" algn="ctr"/>
                          <a:tab pos="5506085" algn="ctr"/>
                          <a:tab pos="5963285" algn="ctr"/>
                          <a:tab pos="6420485" algn="ctr"/>
                        </a:tabLst>
                      </a:pPr>
                      <a:r>
                        <a:rPr lang="en-GB" sz="1600" dirty="0">
                          <a:effectLst/>
                        </a:rPr>
                        <a:t>Job Title: --------------------------------- (for Officers in acting positions/heading Divisions) </a:t>
                      </a:r>
                      <a:endParaRPr lang="en-US" sz="1600" dirty="0">
                        <a:effectLst/>
                      </a:endParaRPr>
                    </a:p>
                    <a:p>
                      <a:pPr marL="0" marR="0">
                        <a:lnSpc>
                          <a:spcPct val="115000"/>
                        </a:lnSpc>
                        <a:spcBef>
                          <a:spcPts val="1200"/>
                        </a:spcBef>
                        <a:spcAft>
                          <a:spcPts val="0"/>
                        </a:spcAft>
                        <a:tabLst>
                          <a:tab pos="1847850" algn="ctr"/>
                          <a:tab pos="2305050" algn="ctr"/>
                          <a:tab pos="2762250" algn="ctr"/>
                          <a:tab pos="3219450" algn="ctr"/>
                          <a:tab pos="3676650" algn="ctr"/>
                          <a:tab pos="4133850" algn="ctr"/>
                          <a:tab pos="4591685" algn="ctr"/>
                          <a:tab pos="5048885" algn="ctr"/>
                          <a:tab pos="5506085" algn="ctr"/>
                          <a:tab pos="5963285" algn="ctr"/>
                          <a:tab pos="6420485" algn="ctr"/>
                        </a:tabLst>
                      </a:pPr>
                      <a:r>
                        <a:rPr lang="en-GB" sz="1600" dirty="0">
                          <a:effectLst/>
                        </a:rPr>
                        <a:t>Present Grade: --------------------------------- </a:t>
                      </a:r>
                      <a:endParaRPr lang="en-US" sz="1600" dirty="0">
                        <a:effectLst/>
                      </a:endParaRPr>
                    </a:p>
                    <a:p>
                      <a:pPr marL="0" marR="0">
                        <a:lnSpc>
                          <a:spcPct val="115000"/>
                        </a:lnSpc>
                        <a:spcBef>
                          <a:spcPts val="1200"/>
                        </a:spcBef>
                        <a:spcAft>
                          <a:spcPts val="0"/>
                        </a:spcAft>
                        <a:tabLst>
                          <a:tab pos="1847850" algn="ctr"/>
                          <a:tab pos="2305050" algn="ctr"/>
                          <a:tab pos="2762250" algn="ctr"/>
                          <a:tab pos="3219450" algn="ctr"/>
                          <a:tab pos="3676650" algn="ctr"/>
                          <a:tab pos="4133850" algn="ctr"/>
                          <a:tab pos="4591685" algn="ctr"/>
                          <a:tab pos="5048885" algn="ctr"/>
                          <a:tab pos="5506085" algn="ctr"/>
                          <a:tab pos="5963285" algn="ctr"/>
                          <a:tab pos="6420485" algn="ctr"/>
                        </a:tabLst>
                      </a:pPr>
                      <a:r>
                        <a:rPr lang="en-GB" sz="1600" dirty="0">
                          <a:effectLst/>
                        </a:rPr>
                        <a:t>Salary Level: ---------------------------------</a:t>
                      </a:r>
                      <a:endParaRPr lang="en-US" sz="1600" dirty="0">
                        <a:effectLst/>
                      </a:endParaRPr>
                    </a:p>
                    <a:p>
                      <a:pPr marL="0" marR="0">
                        <a:lnSpc>
                          <a:spcPct val="115000"/>
                        </a:lnSpc>
                        <a:spcBef>
                          <a:spcPts val="0"/>
                        </a:spcBef>
                        <a:spcAft>
                          <a:spcPts val="0"/>
                        </a:spcAft>
                        <a:tabLst>
                          <a:tab pos="1390015" algn="ctr"/>
                          <a:tab pos="1847850" algn="ctr"/>
                          <a:tab pos="2305050" algn="ctr"/>
                          <a:tab pos="2762250" algn="ctr"/>
                          <a:tab pos="3219450" algn="ctr"/>
                          <a:tab pos="3676650" algn="ctr"/>
                          <a:tab pos="4133850" algn="ctr"/>
                          <a:tab pos="4591685" algn="ctr"/>
                          <a:tab pos="5048885" algn="ctr"/>
                          <a:tab pos="5506085" algn="ctr"/>
                          <a:tab pos="5963285" algn="ctr"/>
                          <a:tab pos="6420485" algn="ctr"/>
                        </a:tabLst>
                      </a:pPr>
                      <a:r>
                        <a:rPr lang="en-GB" sz="1600" dirty="0" smtClean="0">
                          <a:effectLst/>
                        </a:rPr>
                        <a:t>Ministry/Department</a:t>
                      </a:r>
                      <a:r>
                        <a:rPr lang="en-GB" sz="1600" dirty="0">
                          <a:effectLst/>
                        </a:rPr>
                        <a:t>: --------------------------------------</a:t>
                      </a:r>
                      <a:endParaRPr lang="en-US" sz="1600" dirty="0">
                        <a:effectLst/>
                      </a:endParaRPr>
                    </a:p>
                    <a:p>
                      <a:pPr marL="0" marR="0">
                        <a:lnSpc>
                          <a:spcPct val="115000"/>
                        </a:lnSpc>
                        <a:spcBef>
                          <a:spcPts val="0"/>
                        </a:spcBef>
                        <a:spcAft>
                          <a:spcPts val="1075"/>
                        </a:spcAft>
                        <a:tabLst>
                          <a:tab pos="3219450" algn="ctr"/>
                          <a:tab pos="3676650" algn="ctr"/>
                          <a:tab pos="4133850" algn="ctr"/>
                          <a:tab pos="4591685" algn="ctr"/>
                          <a:tab pos="5048885" algn="ctr"/>
                          <a:tab pos="5506085" algn="ctr"/>
                          <a:tab pos="5963285" algn="ctr"/>
                          <a:tab pos="6420485" algn="ctr"/>
                        </a:tabLst>
                      </a:pPr>
                      <a:r>
                        <a:rPr lang="en-GB" sz="1600" dirty="0" smtClean="0">
                          <a:effectLst/>
                        </a:rPr>
                        <a:t>Directorate/Division/Unit</a:t>
                      </a:r>
                      <a:r>
                        <a:rPr lang="en-GB" sz="1600" dirty="0">
                          <a:effectLst/>
                        </a:rPr>
                        <a:t>: --------------------------------------</a:t>
                      </a:r>
                      <a:endParaRPr lang="en-US" sz="1600" dirty="0">
                        <a:effectLst/>
                      </a:endParaRPr>
                    </a:p>
                    <a:p>
                      <a:pPr marL="0" marR="0">
                        <a:lnSpc>
                          <a:spcPct val="115000"/>
                        </a:lnSpc>
                        <a:spcBef>
                          <a:spcPts val="0"/>
                        </a:spcBef>
                        <a:spcAft>
                          <a:spcPts val="1075"/>
                        </a:spcAft>
                        <a:tabLst>
                          <a:tab pos="3219450" algn="ctr"/>
                          <a:tab pos="3676650" algn="ctr"/>
                          <a:tab pos="4133850" algn="ctr"/>
                          <a:tab pos="4591685" algn="ctr"/>
                          <a:tab pos="5048885" algn="ctr"/>
                          <a:tab pos="5506085" algn="ctr"/>
                          <a:tab pos="5963285" algn="ctr"/>
                          <a:tab pos="6420485" algn="ctr"/>
                        </a:tabLst>
                      </a:pPr>
                      <a:r>
                        <a:rPr lang="en-GB" sz="1600" dirty="0">
                          <a:effectLst/>
                        </a:rPr>
                        <a:t>Date of Appointment to Present Grade (</a:t>
                      </a:r>
                      <a:r>
                        <a:rPr lang="en-GB" sz="1600" dirty="0" err="1">
                          <a:effectLst/>
                        </a:rPr>
                        <a:t>dd</a:t>
                      </a:r>
                      <a:r>
                        <a:rPr lang="en-GB" sz="1600" dirty="0">
                          <a:effectLst/>
                        </a:rPr>
                        <a:t>/mm/</a:t>
                      </a:r>
                      <a:r>
                        <a:rPr lang="en-GB" sz="1600" dirty="0" err="1">
                          <a:effectLst/>
                        </a:rPr>
                        <a:t>yyyy</a:t>
                      </a:r>
                      <a:r>
                        <a:rPr lang="en-GB" sz="1600" dirty="0">
                          <a:effectLst/>
                        </a:rPr>
                        <a:t>): </a:t>
                      </a:r>
                      <a:r>
                        <a:rPr lang="en-GB" sz="1600" dirty="0" smtClean="0">
                          <a:effectLst/>
                        </a:rPr>
                        <a:t>---------------------------------</a:t>
                      </a:r>
                      <a:endParaRPr lang="en-US" sz="1600" dirty="0">
                        <a:effectLst/>
                      </a:endParaRPr>
                    </a:p>
                  </a:txBody>
                  <a:tcPr marL="57464" marR="62298" marT="0" marB="0"/>
                </a:tc>
                <a:extLst>
                  <a:ext uri="{0D108BD9-81ED-4DB2-BD59-A6C34878D82A}">
                    <a16:rowId xmlns:a16="http://schemas.microsoft.com/office/drawing/2014/main" val="1479620611"/>
                  </a:ext>
                </a:extLst>
              </a:tr>
            </a:tbl>
          </a:graphicData>
        </a:graphic>
      </p:graphicFrame>
      <p:grpSp>
        <p:nvGrpSpPr>
          <p:cNvPr id="5" name="Group 31149"/>
          <p:cNvGrpSpPr>
            <a:grpSpLocks/>
          </p:cNvGrpSpPr>
          <p:nvPr/>
        </p:nvGrpSpPr>
        <p:grpSpPr bwMode="auto">
          <a:xfrm>
            <a:off x="3283702" y="1698635"/>
            <a:ext cx="200908" cy="103177"/>
            <a:chOff x="0" y="0"/>
            <a:chExt cx="114605" cy="114300"/>
          </a:xfrm>
        </p:grpSpPr>
        <p:sp>
          <p:nvSpPr>
            <p:cNvPr id="6" name="Shape 45"/>
            <p:cNvSpPr>
              <a:spLocks/>
            </p:cNvSpPr>
            <p:nvPr/>
          </p:nvSpPr>
          <p:spPr bwMode="auto">
            <a:xfrm>
              <a:off x="0" y="0"/>
              <a:ext cx="114605" cy="114300"/>
            </a:xfrm>
            <a:custGeom>
              <a:avLst/>
              <a:gdLst>
                <a:gd name="T0" fmla="*/ 0 w 114605"/>
                <a:gd name="T1" fmla="*/ 114300 h 114300"/>
                <a:gd name="T2" fmla="*/ 114605 w 114605"/>
                <a:gd name="T3" fmla="*/ 114300 h 114300"/>
                <a:gd name="T4" fmla="*/ 114605 w 114605"/>
                <a:gd name="T5" fmla="*/ 0 h 114300"/>
                <a:gd name="T6" fmla="*/ 0 w 114605"/>
                <a:gd name="T7" fmla="*/ 0 h 114300"/>
                <a:gd name="T8" fmla="*/ 0 w 114605"/>
                <a:gd name="T9" fmla="*/ 114300 h 114300"/>
                <a:gd name="T10" fmla="*/ 0 60000 65536"/>
                <a:gd name="T11" fmla="*/ 0 60000 65536"/>
                <a:gd name="T12" fmla="*/ 0 60000 65536"/>
                <a:gd name="T13" fmla="*/ 0 60000 65536"/>
                <a:gd name="T14" fmla="*/ 0 60000 65536"/>
                <a:gd name="T15" fmla="*/ 0 w 114605"/>
                <a:gd name="T16" fmla="*/ 0 h 114300"/>
                <a:gd name="T17" fmla="*/ 114605 w 114605"/>
                <a:gd name="T18" fmla="*/ 114300 h 114300"/>
              </a:gdLst>
              <a:ahLst/>
              <a:cxnLst>
                <a:cxn ang="T10">
                  <a:pos x="T0" y="T1"/>
                </a:cxn>
                <a:cxn ang="T11">
                  <a:pos x="T2" y="T3"/>
                </a:cxn>
                <a:cxn ang="T12">
                  <a:pos x="T4" y="T5"/>
                </a:cxn>
                <a:cxn ang="T13">
                  <a:pos x="T6" y="T7"/>
                </a:cxn>
                <a:cxn ang="T14">
                  <a:pos x="T8" y="T9"/>
                </a:cxn>
              </a:cxnLst>
              <a:rect l="T15" t="T16" r="T17" b="T18"/>
              <a:pathLst>
                <a:path w="114605" h="114300">
                  <a:moveTo>
                    <a:pt x="0" y="114300"/>
                  </a:moveTo>
                  <a:lnTo>
                    <a:pt x="114605" y="114300"/>
                  </a:lnTo>
                  <a:lnTo>
                    <a:pt x="114605" y="0"/>
                  </a:lnTo>
                  <a:lnTo>
                    <a:pt x="0" y="0"/>
                  </a:lnTo>
                  <a:lnTo>
                    <a:pt x="0" y="114300"/>
                  </a:lnTo>
                  <a:close/>
                </a:path>
              </a:pathLst>
            </a:custGeom>
            <a:solidFill>
              <a:srgbClr val="000000"/>
            </a:solidFill>
            <a:ln w="9144">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7" name="Group 9"/>
          <p:cNvGrpSpPr>
            <a:grpSpLocks/>
          </p:cNvGrpSpPr>
          <p:nvPr/>
        </p:nvGrpSpPr>
        <p:grpSpPr bwMode="auto">
          <a:xfrm>
            <a:off x="3283702" y="1698635"/>
            <a:ext cx="200908" cy="103177"/>
            <a:chOff x="0" y="0"/>
            <a:chExt cx="114300" cy="114300"/>
          </a:xfrm>
        </p:grpSpPr>
        <p:sp>
          <p:nvSpPr>
            <p:cNvPr id="8" name="Shape 40"/>
            <p:cNvSpPr>
              <a:spLocks/>
            </p:cNvSpPr>
            <p:nvPr/>
          </p:nvSpPr>
          <p:spPr bwMode="auto">
            <a:xfrm>
              <a:off x="0" y="0"/>
              <a:ext cx="114300" cy="114300"/>
            </a:xfrm>
            <a:custGeom>
              <a:avLst/>
              <a:gdLst>
                <a:gd name="T0" fmla="*/ 0 w 114300"/>
                <a:gd name="T1" fmla="*/ 114300 h 114300"/>
                <a:gd name="T2" fmla="*/ 114300 w 114300"/>
                <a:gd name="T3" fmla="*/ 114300 h 114300"/>
                <a:gd name="T4" fmla="*/ 114300 w 114300"/>
                <a:gd name="T5" fmla="*/ 0 h 114300"/>
                <a:gd name="T6" fmla="*/ 0 w 114300"/>
                <a:gd name="T7" fmla="*/ 0 h 114300"/>
                <a:gd name="T8" fmla="*/ 0 w 114300"/>
                <a:gd name="T9" fmla="*/ 114300 h 114300"/>
                <a:gd name="T10" fmla="*/ 0 60000 65536"/>
                <a:gd name="T11" fmla="*/ 0 60000 65536"/>
                <a:gd name="T12" fmla="*/ 0 60000 65536"/>
                <a:gd name="T13" fmla="*/ 0 60000 65536"/>
                <a:gd name="T14" fmla="*/ 0 60000 65536"/>
                <a:gd name="T15" fmla="*/ 0 w 114300"/>
                <a:gd name="T16" fmla="*/ 0 h 114300"/>
                <a:gd name="T17" fmla="*/ 114300 w 114300"/>
                <a:gd name="T18" fmla="*/ 114300 h 114300"/>
              </a:gdLst>
              <a:ahLst/>
              <a:cxnLst>
                <a:cxn ang="T10">
                  <a:pos x="T0" y="T1"/>
                </a:cxn>
                <a:cxn ang="T11">
                  <a:pos x="T2" y="T3"/>
                </a:cxn>
                <a:cxn ang="T12">
                  <a:pos x="T4" y="T5"/>
                </a:cxn>
                <a:cxn ang="T13">
                  <a:pos x="T6" y="T7"/>
                </a:cxn>
                <a:cxn ang="T14">
                  <a:pos x="T8" y="T9"/>
                </a:cxn>
              </a:cxnLst>
              <a:rect l="T15" t="T16" r="T17" b="T18"/>
              <a:pathLst>
                <a:path w="114300" h="114300">
                  <a:moveTo>
                    <a:pt x="0" y="114300"/>
                  </a:moveTo>
                  <a:lnTo>
                    <a:pt x="114300" y="114300"/>
                  </a:lnTo>
                  <a:lnTo>
                    <a:pt x="114300" y="0"/>
                  </a:lnTo>
                  <a:lnTo>
                    <a:pt x="0" y="0"/>
                  </a:lnTo>
                  <a:lnTo>
                    <a:pt x="0" y="114300"/>
                  </a:lnTo>
                  <a:close/>
                </a:path>
              </a:pathLst>
            </a:custGeom>
            <a:noFill/>
            <a:ln w="914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9" name="Group 31148"/>
          <p:cNvGrpSpPr>
            <a:grpSpLocks/>
          </p:cNvGrpSpPr>
          <p:nvPr/>
        </p:nvGrpSpPr>
        <p:grpSpPr bwMode="auto">
          <a:xfrm>
            <a:off x="3283702" y="1698635"/>
            <a:ext cx="200908" cy="103177"/>
            <a:chOff x="0" y="0"/>
            <a:chExt cx="114300" cy="114300"/>
          </a:xfrm>
        </p:grpSpPr>
        <p:sp>
          <p:nvSpPr>
            <p:cNvPr id="10" name="Shape 40"/>
            <p:cNvSpPr>
              <a:spLocks/>
            </p:cNvSpPr>
            <p:nvPr/>
          </p:nvSpPr>
          <p:spPr bwMode="auto">
            <a:xfrm>
              <a:off x="0" y="0"/>
              <a:ext cx="114300" cy="114300"/>
            </a:xfrm>
            <a:custGeom>
              <a:avLst/>
              <a:gdLst>
                <a:gd name="T0" fmla="*/ 0 w 114300"/>
                <a:gd name="T1" fmla="*/ 114300 h 114300"/>
                <a:gd name="T2" fmla="*/ 114300 w 114300"/>
                <a:gd name="T3" fmla="*/ 114300 h 114300"/>
                <a:gd name="T4" fmla="*/ 114300 w 114300"/>
                <a:gd name="T5" fmla="*/ 0 h 114300"/>
                <a:gd name="T6" fmla="*/ 0 w 114300"/>
                <a:gd name="T7" fmla="*/ 0 h 114300"/>
                <a:gd name="T8" fmla="*/ 0 w 114300"/>
                <a:gd name="T9" fmla="*/ 114300 h 114300"/>
                <a:gd name="T10" fmla="*/ 0 60000 65536"/>
                <a:gd name="T11" fmla="*/ 0 60000 65536"/>
                <a:gd name="T12" fmla="*/ 0 60000 65536"/>
                <a:gd name="T13" fmla="*/ 0 60000 65536"/>
                <a:gd name="T14" fmla="*/ 0 60000 65536"/>
                <a:gd name="T15" fmla="*/ 0 w 114300"/>
                <a:gd name="T16" fmla="*/ 0 h 114300"/>
                <a:gd name="T17" fmla="*/ 114300 w 114300"/>
                <a:gd name="T18" fmla="*/ 114300 h 114300"/>
              </a:gdLst>
              <a:ahLst/>
              <a:cxnLst>
                <a:cxn ang="T10">
                  <a:pos x="T0" y="T1"/>
                </a:cxn>
                <a:cxn ang="T11">
                  <a:pos x="T2" y="T3"/>
                </a:cxn>
                <a:cxn ang="T12">
                  <a:pos x="T4" y="T5"/>
                </a:cxn>
                <a:cxn ang="T13">
                  <a:pos x="T6" y="T7"/>
                </a:cxn>
                <a:cxn ang="T14">
                  <a:pos x="T8" y="T9"/>
                </a:cxn>
              </a:cxnLst>
              <a:rect l="T15" t="T16" r="T17" b="T18"/>
              <a:pathLst>
                <a:path w="114300" h="114300">
                  <a:moveTo>
                    <a:pt x="0" y="114300"/>
                  </a:moveTo>
                  <a:lnTo>
                    <a:pt x="114300" y="114300"/>
                  </a:lnTo>
                  <a:lnTo>
                    <a:pt x="114300" y="0"/>
                  </a:lnTo>
                  <a:lnTo>
                    <a:pt x="0" y="0"/>
                  </a:lnTo>
                  <a:lnTo>
                    <a:pt x="0" y="114300"/>
                  </a:lnTo>
                  <a:close/>
                </a:path>
              </a:pathLst>
            </a:custGeom>
            <a:noFill/>
            <a:ln w="914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1" name="Group 31150"/>
          <p:cNvGrpSpPr>
            <a:grpSpLocks/>
          </p:cNvGrpSpPr>
          <p:nvPr/>
        </p:nvGrpSpPr>
        <p:grpSpPr bwMode="auto">
          <a:xfrm>
            <a:off x="3283702" y="1698635"/>
            <a:ext cx="200908" cy="103177"/>
            <a:chOff x="0" y="0"/>
            <a:chExt cx="114300" cy="114300"/>
          </a:xfrm>
        </p:grpSpPr>
        <p:sp>
          <p:nvSpPr>
            <p:cNvPr id="12" name="Shape 49"/>
            <p:cNvSpPr>
              <a:spLocks/>
            </p:cNvSpPr>
            <p:nvPr/>
          </p:nvSpPr>
          <p:spPr bwMode="auto">
            <a:xfrm>
              <a:off x="0" y="0"/>
              <a:ext cx="114300" cy="114300"/>
            </a:xfrm>
            <a:custGeom>
              <a:avLst/>
              <a:gdLst>
                <a:gd name="T0" fmla="*/ 0 w 114300"/>
                <a:gd name="T1" fmla="*/ 114300 h 114300"/>
                <a:gd name="T2" fmla="*/ 114300 w 114300"/>
                <a:gd name="T3" fmla="*/ 114300 h 114300"/>
                <a:gd name="T4" fmla="*/ 114300 w 114300"/>
                <a:gd name="T5" fmla="*/ 0 h 114300"/>
                <a:gd name="T6" fmla="*/ 0 w 114300"/>
                <a:gd name="T7" fmla="*/ 0 h 114300"/>
                <a:gd name="T8" fmla="*/ 0 w 114300"/>
                <a:gd name="T9" fmla="*/ 114300 h 114300"/>
                <a:gd name="T10" fmla="*/ 0 60000 65536"/>
                <a:gd name="T11" fmla="*/ 0 60000 65536"/>
                <a:gd name="T12" fmla="*/ 0 60000 65536"/>
                <a:gd name="T13" fmla="*/ 0 60000 65536"/>
                <a:gd name="T14" fmla="*/ 0 60000 65536"/>
                <a:gd name="T15" fmla="*/ 0 w 114300"/>
                <a:gd name="T16" fmla="*/ 0 h 114300"/>
                <a:gd name="T17" fmla="*/ 114300 w 114300"/>
                <a:gd name="T18" fmla="*/ 114300 h 114300"/>
              </a:gdLst>
              <a:ahLst/>
              <a:cxnLst>
                <a:cxn ang="T10">
                  <a:pos x="T0" y="T1"/>
                </a:cxn>
                <a:cxn ang="T11">
                  <a:pos x="T2" y="T3"/>
                </a:cxn>
                <a:cxn ang="T12">
                  <a:pos x="T4" y="T5"/>
                </a:cxn>
                <a:cxn ang="T13">
                  <a:pos x="T6" y="T7"/>
                </a:cxn>
                <a:cxn ang="T14">
                  <a:pos x="T8" y="T9"/>
                </a:cxn>
              </a:cxnLst>
              <a:rect l="T15" t="T16" r="T17" b="T18"/>
              <a:pathLst>
                <a:path w="114300" h="114300">
                  <a:moveTo>
                    <a:pt x="0" y="114300"/>
                  </a:moveTo>
                  <a:lnTo>
                    <a:pt x="114300" y="114300"/>
                  </a:lnTo>
                  <a:lnTo>
                    <a:pt x="114300" y="0"/>
                  </a:lnTo>
                  <a:lnTo>
                    <a:pt x="0" y="0"/>
                  </a:lnTo>
                  <a:lnTo>
                    <a:pt x="0" y="114300"/>
                  </a:lnTo>
                  <a:close/>
                </a:path>
              </a:pathLst>
            </a:custGeom>
            <a:noFill/>
            <a:ln w="914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3" name="Group 3"/>
          <p:cNvGrpSpPr>
            <a:grpSpLocks/>
          </p:cNvGrpSpPr>
          <p:nvPr/>
        </p:nvGrpSpPr>
        <p:grpSpPr bwMode="auto">
          <a:xfrm>
            <a:off x="3283702" y="1698635"/>
            <a:ext cx="200908" cy="103177"/>
            <a:chOff x="0" y="0"/>
            <a:chExt cx="114300" cy="114300"/>
          </a:xfrm>
        </p:grpSpPr>
        <p:sp>
          <p:nvSpPr>
            <p:cNvPr id="14" name="Shape 96"/>
            <p:cNvSpPr>
              <a:spLocks/>
            </p:cNvSpPr>
            <p:nvPr/>
          </p:nvSpPr>
          <p:spPr bwMode="auto">
            <a:xfrm>
              <a:off x="0" y="0"/>
              <a:ext cx="114300" cy="114300"/>
            </a:xfrm>
            <a:custGeom>
              <a:avLst/>
              <a:gdLst>
                <a:gd name="T0" fmla="*/ 0 w 114300"/>
                <a:gd name="T1" fmla="*/ 114300 h 114300"/>
                <a:gd name="T2" fmla="*/ 114300 w 114300"/>
                <a:gd name="T3" fmla="*/ 114300 h 114300"/>
                <a:gd name="T4" fmla="*/ 114300 w 114300"/>
                <a:gd name="T5" fmla="*/ 0 h 114300"/>
                <a:gd name="T6" fmla="*/ 0 w 114300"/>
                <a:gd name="T7" fmla="*/ 0 h 114300"/>
                <a:gd name="T8" fmla="*/ 0 w 114300"/>
                <a:gd name="T9" fmla="*/ 114300 h 114300"/>
                <a:gd name="T10" fmla="*/ 0 60000 65536"/>
                <a:gd name="T11" fmla="*/ 0 60000 65536"/>
                <a:gd name="T12" fmla="*/ 0 60000 65536"/>
                <a:gd name="T13" fmla="*/ 0 60000 65536"/>
                <a:gd name="T14" fmla="*/ 0 60000 65536"/>
                <a:gd name="T15" fmla="*/ 0 w 114300"/>
                <a:gd name="T16" fmla="*/ 0 h 114300"/>
                <a:gd name="T17" fmla="*/ 114300 w 114300"/>
                <a:gd name="T18" fmla="*/ 114300 h 114300"/>
              </a:gdLst>
              <a:ahLst/>
              <a:cxnLst>
                <a:cxn ang="T10">
                  <a:pos x="T0" y="T1"/>
                </a:cxn>
                <a:cxn ang="T11">
                  <a:pos x="T2" y="T3"/>
                </a:cxn>
                <a:cxn ang="T12">
                  <a:pos x="T4" y="T5"/>
                </a:cxn>
                <a:cxn ang="T13">
                  <a:pos x="T6" y="T7"/>
                </a:cxn>
                <a:cxn ang="T14">
                  <a:pos x="T8" y="T9"/>
                </a:cxn>
              </a:cxnLst>
              <a:rect l="T15" t="T16" r="T17" b="T18"/>
              <a:pathLst>
                <a:path w="114300" h="114300">
                  <a:moveTo>
                    <a:pt x="0" y="114300"/>
                  </a:moveTo>
                  <a:lnTo>
                    <a:pt x="114300" y="114300"/>
                  </a:lnTo>
                  <a:lnTo>
                    <a:pt x="114300" y="0"/>
                  </a:lnTo>
                  <a:lnTo>
                    <a:pt x="0" y="0"/>
                  </a:lnTo>
                  <a:lnTo>
                    <a:pt x="0" y="114300"/>
                  </a:lnTo>
                  <a:close/>
                </a:path>
              </a:pathLst>
            </a:custGeom>
            <a:solidFill>
              <a:srgbClr val="000000"/>
            </a:solidFill>
            <a:ln w="9144">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15" name="Group 31153"/>
          <p:cNvGrpSpPr>
            <a:grpSpLocks/>
          </p:cNvGrpSpPr>
          <p:nvPr/>
        </p:nvGrpSpPr>
        <p:grpSpPr bwMode="auto">
          <a:xfrm>
            <a:off x="3283702" y="1698635"/>
            <a:ext cx="200908" cy="103177"/>
            <a:chOff x="0" y="0"/>
            <a:chExt cx="114300" cy="114300"/>
          </a:xfrm>
        </p:grpSpPr>
        <p:sp>
          <p:nvSpPr>
            <p:cNvPr id="16" name="Shape 96"/>
            <p:cNvSpPr>
              <a:spLocks/>
            </p:cNvSpPr>
            <p:nvPr/>
          </p:nvSpPr>
          <p:spPr bwMode="auto">
            <a:xfrm>
              <a:off x="0" y="0"/>
              <a:ext cx="114300" cy="114300"/>
            </a:xfrm>
            <a:custGeom>
              <a:avLst/>
              <a:gdLst>
                <a:gd name="T0" fmla="*/ 0 w 114300"/>
                <a:gd name="T1" fmla="*/ 114300 h 114300"/>
                <a:gd name="T2" fmla="*/ 114300 w 114300"/>
                <a:gd name="T3" fmla="*/ 114300 h 114300"/>
                <a:gd name="T4" fmla="*/ 114300 w 114300"/>
                <a:gd name="T5" fmla="*/ 0 h 114300"/>
                <a:gd name="T6" fmla="*/ 0 w 114300"/>
                <a:gd name="T7" fmla="*/ 0 h 114300"/>
                <a:gd name="T8" fmla="*/ 0 w 114300"/>
                <a:gd name="T9" fmla="*/ 114300 h 114300"/>
                <a:gd name="T10" fmla="*/ 0 60000 65536"/>
                <a:gd name="T11" fmla="*/ 0 60000 65536"/>
                <a:gd name="T12" fmla="*/ 0 60000 65536"/>
                <a:gd name="T13" fmla="*/ 0 60000 65536"/>
                <a:gd name="T14" fmla="*/ 0 60000 65536"/>
                <a:gd name="T15" fmla="*/ 0 w 114300"/>
                <a:gd name="T16" fmla="*/ 0 h 114300"/>
                <a:gd name="T17" fmla="*/ 114300 w 114300"/>
                <a:gd name="T18" fmla="*/ 114300 h 114300"/>
              </a:gdLst>
              <a:ahLst/>
              <a:cxnLst>
                <a:cxn ang="T10">
                  <a:pos x="T0" y="T1"/>
                </a:cxn>
                <a:cxn ang="T11">
                  <a:pos x="T2" y="T3"/>
                </a:cxn>
                <a:cxn ang="T12">
                  <a:pos x="T4" y="T5"/>
                </a:cxn>
                <a:cxn ang="T13">
                  <a:pos x="T6" y="T7"/>
                </a:cxn>
                <a:cxn ang="T14">
                  <a:pos x="T8" y="T9"/>
                </a:cxn>
              </a:cxnLst>
              <a:rect l="T15" t="T16" r="T17" b="T18"/>
              <a:pathLst>
                <a:path w="114300" h="114300">
                  <a:moveTo>
                    <a:pt x="0" y="114300"/>
                  </a:moveTo>
                  <a:lnTo>
                    <a:pt x="114300" y="114300"/>
                  </a:lnTo>
                  <a:lnTo>
                    <a:pt x="114300" y="0"/>
                  </a:lnTo>
                  <a:lnTo>
                    <a:pt x="0" y="0"/>
                  </a:lnTo>
                  <a:lnTo>
                    <a:pt x="0" y="114300"/>
                  </a:lnTo>
                  <a:close/>
                </a:path>
              </a:pathLst>
            </a:custGeom>
            <a:noFill/>
            <a:ln w="914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pic>
        <p:nvPicPr>
          <p:cNvPr id="17"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720942" y="4206240"/>
            <a:ext cx="1839687" cy="1698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Date Placeholder 17"/>
          <p:cNvSpPr>
            <a:spLocks noGrp="1"/>
          </p:cNvSpPr>
          <p:nvPr>
            <p:ph type="dt" sz="half" idx="10"/>
          </p:nvPr>
        </p:nvSpPr>
        <p:spPr/>
        <p:txBody>
          <a:bodyPr/>
          <a:lstStyle/>
          <a:p>
            <a:fld id="{6CEFC6AE-D826-485B-B1AC-E538E28F0929}" type="datetime1">
              <a:rPr lang="en-US" smtClean="0"/>
              <a:t>3/15/2021</a:t>
            </a:fld>
            <a:endParaRPr lang="en-US" dirty="0"/>
          </a:p>
        </p:txBody>
      </p:sp>
      <p:sp>
        <p:nvSpPr>
          <p:cNvPr id="19" name="Slide Number Placeholder 18"/>
          <p:cNvSpPr>
            <a:spLocks noGrp="1"/>
          </p:cNvSpPr>
          <p:nvPr>
            <p:ph type="sldNum" sz="quarter" idx="12"/>
          </p:nvPr>
        </p:nvSpPr>
        <p:spPr/>
        <p:txBody>
          <a:bodyPr/>
          <a:lstStyle/>
          <a:p>
            <a:fld id="{6D22F896-40B5-4ADD-8801-0D06FADFA095}" type="slidenum">
              <a:rPr lang="en-US" smtClean="0"/>
              <a:t>11</a:t>
            </a:fld>
            <a:endParaRPr lang="en-US" dirty="0"/>
          </a:p>
        </p:txBody>
      </p:sp>
      <p:sp>
        <p:nvSpPr>
          <p:cNvPr id="20" name="Footer Placeholder 19"/>
          <p:cNvSpPr>
            <a:spLocks noGrp="1"/>
          </p:cNvSpPr>
          <p:nvPr>
            <p:ph type="ftr" sz="quarter" idx="11"/>
          </p:nvPr>
        </p:nvSpPr>
        <p:spPr/>
        <p:txBody>
          <a:bodyPr/>
          <a:lstStyle/>
          <a:p>
            <a:r>
              <a:rPr lang="en-US" smtClean="0"/>
              <a:t>ELIZABETH OBENG-YEBOAH - DIRECTOR - RTDD</a:t>
            </a:r>
            <a:endParaRPr lang="en-US" dirty="0"/>
          </a:p>
        </p:txBody>
      </p:sp>
    </p:spTree>
    <p:extLst>
      <p:ext uri="{BB962C8B-B14F-4D97-AF65-F5344CB8AC3E}">
        <p14:creationId xmlns:p14="http://schemas.microsoft.com/office/powerpoint/2010/main" val="27271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506727">
            <a:off x="1353962" y="2497654"/>
            <a:ext cx="9016975" cy="1886929"/>
          </a:xfrm>
        </p:spPr>
        <p:txBody>
          <a:bodyPr/>
          <a:lstStyle/>
          <a:p>
            <a:r>
              <a:rPr lang="en-GB" dirty="0"/>
              <a:t>SECTION 1 - B: Appraiser Information </a:t>
            </a:r>
            <a:r>
              <a:rPr lang="en-US" dirty="0"/>
              <a:t/>
            </a:r>
            <a:br>
              <a:rPr lang="en-US" dirty="0"/>
            </a:br>
            <a:endParaRPr lang="en-US" dirty="0"/>
          </a:p>
        </p:txBody>
      </p:sp>
      <p:pic>
        <p:nvPicPr>
          <p:cNvPr id="17" name="Picture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869679" y="4585062"/>
            <a:ext cx="2416629" cy="1599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Date Placeholder 17"/>
          <p:cNvSpPr>
            <a:spLocks noGrp="1"/>
          </p:cNvSpPr>
          <p:nvPr>
            <p:ph type="dt" sz="half" idx="10"/>
          </p:nvPr>
        </p:nvSpPr>
        <p:spPr/>
        <p:txBody>
          <a:bodyPr/>
          <a:lstStyle/>
          <a:p>
            <a:fld id="{F4DDE7C2-8198-4BC0-B66B-101D04972CA0}" type="datetime1">
              <a:rPr lang="en-US" smtClean="0"/>
              <a:t>3/15/2021</a:t>
            </a:fld>
            <a:endParaRPr lang="en-US" dirty="0"/>
          </a:p>
        </p:txBody>
      </p:sp>
      <p:sp>
        <p:nvSpPr>
          <p:cNvPr id="19" name="Slide Number Placeholder 18"/>
          <p:cNvSpPr>
            <a:spLocks noGrp="1"/>
          </p:cNvSpPr>
          <p:nvPr>
            <p:ph type="sldNum" sz="quarter" idx="12"/>
          </p:nvPr>
        </p:nvSpPr>
        <p:spPr/>
        <p:txBody>
          <a:bodyPr/>
          <a:lstStyle/>
          <a:p>
            <a:fld id="{6D22F896-40B5-4ADD-8801-0D06FADFA095}" type="slidenum">
              <a:rPr lang="en-US" smtClean="0"/>
              <a:t>12</a:t>
            </a:fld>
            <a:endParaRPr lang="en-US" dirty="0"/>
          </a:p>
        </p:txBody>
      </p:sp>
      <p:sp>
        <p:nvSpPr>
          <p:cNvPr id="20" name="Footer Placeholder 19"/>
          <p:cNvSpPr>
            <a:spLocks noGrp="1"/>
          </p:cNvSpPr>
          <p:nvPr>
            <p:ph type="ftr" sz="quarter" idx="11"/>
          </p:nvPr>
        </p:nvSpPr>
        <p:spPr/>
        <p:txBody>
          <a:bodyPr/>
          <a:lstStyle/>
          <a:p>
            <a:r>
              <a:rPr lang="en-US" smtClean="0"/>
              <a:t>ELIZABETH OBENG-YEBOAH - DIRECTOR - RTDD</a:t>
            </a:r>
            <a:endParaRPr lang="en-US" dirty="0"/>
          </a:p>
        </p:txBody>
      </p:sp>
    </p:spTree>
    <p:extLst>
      <p:ext uri="{BB962C8B-B14F-4D97-AF65-F5344CB8AC3E}">
        <p14:creationId xmlns:p14="http://schemas.microsoft.com/office/powerpoint/2010/main" val="3900092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 2: Performance Planning	</a:t>
            </a:r>
            <a:br>
              <a:rPr lang="en-GB" dirty="0"/>
            </a:br>
            <a:endParaRPr lang="en-US" dirty="0"/>
          </a:p>
        </p:txBody>
      </p:sp>
      <p:sp>
        <p:nvSpPr>
          <p:cNvPr id="3" name="Content Placeholder 2"/>
          <p:cNvSpPr>
            <a:spLocks noGrp="1"/>
          </p:cNvSpPr>
          <p:nvPr>
            <p:ph idx="1"/>
          </p:nvPr>
        </p:nvSpPr>
        <p:spPr/>
        <p:txBody>
          <a:bodyPr/>
          <a:lstStyle/>
          <a:p>
            <a:endParaRPr lang="en-US" dirty="0" smtClean="0"/>
          </a:p>
          <a:p>
            <a:endParaRPr lang="en-US" dirty="0"/>
          </a:p>
        </p:txBody>
      </p:sp>
      <p:graphicFrame>
        <p:nvGraphicFramePr>
          <p:cNvPr id="31" name="Table 30"/>
          <p:cNvGraphicFramePr>
            <a:graphicFrameLocks noGrp="1"/>
          </p:cNvGraphicFramePr>
          <p:nvPr>
            <p:extLst>
              <p:ext uri="{D42A27DB-BD31-4B8C-83A1-F6EECF244321}">
                <p14:modId xmlns:p14="http://schemas.microsoft.com/office/powerpoint/2010/main" val="2552405669"/>
              </p:ext>
            </p:extLst>
          </p:nvPr>
        </p:nvGraphicFramePr>
        <p:xfrm>
          <a:off x="1332413" y="2869148"/>
          <a:ext cx="9274627" cy="2643378"/>
        </p:xfrm>
        <a:graphic>
          <a:graphicData uri="http://schemas.openxmlformats.org/drawingml/2006/table">
            <a:tbl>
              <a:tblPr firstRow="1" firstCol="1" bandRow="1">
                <a:tableStyleId>{5C22544A-7EE6-4342-B048-85BDC9FD1C3A}</a:tableStyleId>
              </a:tblPr>
              <a:tblGrid>
                <a:gridCol w="2858218">
                  <a:extLst>
                    <a:ext uri="{9D8B030D-6E8A-4147-A177-3AD203B41FA5}">
                      <a16:colId xmlns:a16="http://schemas.microsoft.com/office/drawing/2014/main" val="3959698195"/>
                    </a:ext>
                  </a:extLst>
                </a:gridCol>
                <a:gridCol w="4374824">
                  <a:extLst>
                    <a:ext uri="{9D8B030D-6E8A-4147-A177-3AD203B41FA5}">
                      <a16:colId xmlns:a16="http://schemas.microsoft.com/office/drawing/2014/main" val="3574705517"/>
                    </a:ext>
                  </a:extLst>
                </a:gridCol>
                <a:gridCol w="2041585">
                  <a:extLst>
                    <a:ext uri="{9D8B030D-6E8A-4147-A177-3AD203B41FA5}">
                      <a16:colId xmlns:a16="http://schemas.microsoft.com/office/drawing/2014/main" val="4158704491"/>
                    </a:ext>
                  </a:extLst>
                </a:gridCol>
              </a:tblGrid>
              <a:tr h="2643378">
                <a:tc>
                  <a:txBody>
                    <a:bodyPr/>
                    <a:lstStyle/>
                    <a:p>
                      <a:pPr marL="0" marR="22860" algn="ctr">
                        <a:lnSpc>
                          <a:spcPct val="115000"/>
                        </a:lnSpc>
                        <a:spcBef>
                          <a:spcPts val="0"/>
                        </a:spcBef>
                        <a:spcAft>
                          <a:spcPts val="0"/>
                        </a:spcAft>
                      </a:pPr>
                      <a:r>
                        <a:rPr lang="en-GB" sz="1600" dirty="0">
                          <a:effectLst/>
                        </a:rPr>
                        <a:t>FOCUS AREAS</a:t>
                      </a:r>
                      <a:endParaRPr lang="en-US" sz="1600" dirty="0">
                        <a:effectLst/>
                      </a:endParaRPr>
                    </a:p>
                    <a:p>
                      <a:pPr marL="0" marR="24130" algn="ctr">
                        <a:lnSpc>
                          <a:spcPct val="115000"/>
                        </a:lnSpc>
                        <a:spcBef>
                          <a:spcPts val="0"/>
                        </a:spcBef>
                        <a:spcAft>
                          <a:spcPts val="0"/>
                        </a:spcAft>
                      </a:pPr>
                      <a:r>
                        <a:rPr lang="en-GB" sz="1600" dirty="0">
                          <a:effectLst/>
                        </a:rPr>
                        <a:t>(Not </a:t>
                      </a:r>
                      <a:r>
                        <a:rPr lang="en-GB" sz="1600" dirty="0" smtClean="0">
                          <a:effectLst/>
                        </a:rPr>
                        <a:t>less than 3 and not more </a:t>
                      </a:r>
                      <a:r>
                        <a:rPr lang="en-GB" sz="1600" dirty="0">
                          <a:effectLst/>
                        </a:rPr>
                        <a:t>than 5 - To be drawn </a:t>
                      </a:r>
                      <a:r>
                        <a:rPr lang="en-GB" sz="1600" dirty="0" smtClean="0">
                          <a:effectLst/>
                        </a:rPr>
                        <a:t>from action plans/ </a:t>
                      </a:r>
                      <a:r>
                        <a:rPr lang="en-GB" sz="1600" dirty="0" err="1">
                          <a:effectLst/>
                        </a:rPr>
                        <a:t>Appraisees</a:t>
                      </a:r>
                      <a:r>
                        <a:rPr lang="en-GB" sz="1600" dirty="0">
                          <a:effectLst/>
                        </a:rPr>
                        <a:t> Job Schedule)</a:t>
                      </a:r>
                      <a:endParaRPr lang="en-US" sz="1600" dirty="0">
                        <a:effectLst/>
                      </a:endParaRPr>
                    </a:p>
                    <a:p>
                      <a:pPr marL="0" marR="22860" algn="ctr">
                        <a:lnSpc>
                          <a:spcPct val="115000"/>
                        </a:lnSpc>
                        <a:spcBef>
                          <a:spcPts val="0"/>
                        </a:spcBef>
                        <a:spcAft>
                          <a:spcPts val="0"/>
                        </a:spcAft>
                      </a:pPr>
                      <a:r>
                        <a:rPr lang="en-GB" sz="1600" dirty="0">
                          <a:effectLst/>
                        </a:rPr>
                        <a:t> </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46355" marT="26035" marB="0"/>
                </a:tc>
                <a:tc>
                  <a:txBody>
                    <a:bodyPr/>
                    <a:lstStyle/>
                    <a:p>
                      <a:pPr marL="0" marR="22860" algn="ctr">
                        <a:lnSpc>
                          <a:spcPct val="115000"/>
                        </a:lnSpc>
                        <a:spcBef>
                          <a:spcPts val="0"/>
                        </a:spcBef>
                        <a:spcAft>
                          <a:spcPts val="0"/>
                        </a:spcAft>
                      </a:pPr>
                      <a:r>
                        <a:rPr lang="en-GB" sz="1600" dirty="0">
                          <a:effectLst/>
                        </a:rPr>
                        <a:t>TARGET</a:t>
                      </a:r>
                      <a:endParaRPr lang="en-US" sz="1600" dirty="0">
                        <a:effectLst/>
                      </a:endParaRPr>
                    </a:p>
                    <a:p>
                      <a:pPr marL="0" marR="22860" algn="ctr">
                        <a:lnSpc>
                          <a:spcPct val="115000"/>
                        </a:lnSpc>
                        <a:spcBef>
                          <a:spcPts val="0"/>
                        </a:spcBef>
                        <a:spcAft>
                          <a:spcPts val="0"/>
                        </a:spcAft>
                      </a:pPr>
                      <a:r>
                        <a:rPr lang="en-GB" sz="1600" dirty="0">
                          <a:effectLst/>
                        </a:rPr>
                        <a:t>Minimum of 5 Targets for Sub-professional Officers and 6 Targets for Professional Officers </a:t>
                      </a:r>
                      <a:endParaRPr lang="en-US" sz="1600" dirty="0">
                        <a:effectLst/>
                      </a:endParaRPr>
                    </a:p>
                    <a:p>
                      <a:pPr marL="0" marR="22860" algn="ctr">
                        <a:lnSpc>
                          <a:spcPct val="115000"/>
                        </a:lnSpc>
                        <a:spcBef>
                          <a:spcPts val="0"/>
                        </a:spcBef>
                        <a:spcAft>
                          <a:spcPts val="0"/>
                        </a:spcAft>
                      </a:pPr>
                      <a:r>
                        <a:rPr lang="en-GB" sz="1600" dirty="0">
                          <a:effectLst/>
                        </a:rPr>
                        <a:t>(Results to be achieved, should be specific, measurable, realistic and time-framed)</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46355" marT="26035" marB="0"/>
                </a:tc>
                <a:tc>
                  <a:txBody>
                    <a:bodyPr/>
                    <a:lstStyle/>
                    <a:p>
                      <a:pPr marL="0" marR="0">
                        <a:lnSpc>
                          <a:spcPct val="115000"/>
                        </a:lnSpc>
                        <a:spcBef>
                          <a:spcPts val="0"/>
                        </a:spcBef>
                        <a:spcAft>
                          <a:spcPts val="0"/>
                        </a:spcAft>
                      </a:pPr>
                      <a:r>
                        <a:rPr lang="en-GB" sz="1600" dirty="0">
                          <a:effectLst/>
                        </a:rPr>
                        <a:t>RESOURCES REQUIRED</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46355" marT="26035" marB="0"/>
                </a:tc>
                <a:extLst>
                  <a:ext uri="{0D108BD9-81ED-4DB2-BD59-A6C34878D82A}">
                    <a16:rowId xmlns:a16="http://schemas.microsoft.com/office/drawing/2014/main" val="3383865827"/>
                  </a:ext>
                </a:extLst>
              </a:tr>
            </a:tbl>
          </a:graphicData>
        </a:graphic>
      </p:graphicFrame>
      <p:sp>
        <p:nvSpPr>
          <p:cNvPr id="32" name="Rectangle 27"/>
          <p:cNvSpPr>
            <a:spLocks noChangeArrowheads="1"/>
          </p:cNvSpPr>
          <p:nvPr/>
        </p:nvSpPr>
        <p:spPr bwMode="auto">
          <a:xfrm>
            <a:off x="1463040" y="1853485"/>
            <a:ext cx="932688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6430963" algn="l"/>
              </a:tabLst>
              <a:defRPr>
                <a:solidFill>
                  <a:schemeClr val="tx1"/>
                </a:solidFill>
                <a:latin typeface="Arial" panose="020B0604020202020204" pitchFamily="34" charset="0"/>
              </a:defRPr>
            </a:lvl1pPr>
            <a:lvl2pPr eaLnBrk="0" fontAlgn="base" hangingPunct="0">
              <a:spcBef>
                <a:spcPct val="0"/>
              </a:spcBef>
              <a:spcAft>
                <a:spcPct val="0"/>
              </a:spcAft>
              <a:tabLst>
                <a:tab pos="6430963" algn="l"/>
              </a:tabLst>
              <a:defRPr>
                <a:solidFill>
                  <a:schemeClr val="tx1"/>
                </a:solidFill>
                <a:latin typeface="Arial" panose="020B0604020202020204" pitchFamily="34" charset="0"/>
              </a:defRPr>
            </a:lvl2pPr>
            <a:lvl3pPr eaLnBrk="0" fontAlgn="base" hangingPunct="0">
              <a:spcBef>
                <a:spcPct val="0"/>
              </a:spcBef>
              <a:spcAft>
                <a:spcPct val="0"/>
              </a:spcAft>
              <a:tabLst>
                <a:tab pos="6430963" algn="l"/>
              </a:tabLst>
              <a:defRPr>
                <a:solidFill>
                  <a:schemeClr val="tx1"/>
                </a:solidFill>
                <a:latin typeface="Arial" panose="020B0604020202020204" pitchFamily="34" charset="0"/>
              </a:defRPr>
            </a:lvl3pPr>
            <a:lvl4pPr eaLnBrk="0" fontAlgn="base" hangingPunct="0">
              <a:spcBef>
                <a:spcPct val="0"/>
              </a:spcBef>
              <a:spcAft>
                <a:spcPct val="0"/>
              </a:spcAft>
              <a:tabLst>
                <a:tab pos="6430963" algn="l"/>
              </a:tabLst>
              <a:defRPr>
                <a:solidFill>
                  <a:schemeClr val="tx1"/>
                </a:solidFill>
                <a:latin typeface="Arial" panose="020B0604020202020204" pitchFamily="34" charset="0"/>
              </a:defRPr>
            </a:lvl4pPr>
            <a:lvl5pPr eaLnBrk="0" fontAlgn="base" hangingPunct="0">
              <a:spcBef>
                <a:spcPct val="0"/>
              </a:spcBef>
              <a:spcAft>
                <a:spcPct val="0"/>
              </a:spcAft>
              <a:tabLst>
                <a:tab pos="6430963" algn="l"/>
              </a:tabLst>
              <a:defRPr>
                <a:solidFill>
                  <a:schemeClr val="tx1"/>
                </a:solidFill>
                <a:latin typeface="Arial" panose="020B0604020202020204" pitchFamily="34" charset="0"/>
              </a:defRPr>
            </a:lvl5pPr>
            <a:lvl6pPr eaLnBrk="0" fontAlgn="base" hangingPunct="0">
              <a:spcBef>
                <a:spcPct val="0"/>
              </a:spcBef>
              <a:spcAft>
                <a:spcPct val="0"/>
              </a:spcAft>
              <a:tabLst>
                <a:tab pos="6430963" algn="l"/>
              </a:tabLst>
              <a:defRPr>
                <a:solidFill>
                  <a:schemeClr val="tx1"/>
                </a:solidFill>
                <a:latin typeface="Arial" panose="020B0604020202020204" pitchFamily="34" charset="0"/>
              </a:defRPr>
            </a:lvl6pPr>
            <a:lvl7pPr eaLnBrk="0" fontAlgn="base" hangingPunct="0">
              <a:spcBef>
                <a:spcPct val="0"/>
              </a:spcBef>
              <a:spcAft>
                <a:spcPct val="0"/>
              </a:spcAft>
              <a:tabLst>
                <a:tab pos="6430963" algn="l"/>
              </a:tabLst>
              <a:defRPr>
                <a:solidFill>
                  <a:schemeClr val="tx1"/>
                </a:solidFill>
                <a:latin typeface="Arial" panose="020B0604020202020204" pitchFamily="34" charset="0"/>
              </a:defRPr>
            </a:lvl7pPr>
            <a:lvl8pPr eaLnBrk="0" fontAlgn="base" hangingPunct="0">
              <a:spcBef>
                <a:spcPct val="0"/>
              </a:spcBef>
              <a:spcAft>
                <a:spcPct val="0"/>
              </a:spcAft>
              <a:tabLst>
                <a:tab pos="6430963" algn="l"/>
              </a:tabLst>
              <a:defRPr>
                <a:solidFill>
                  <a:schemeClr val="tx1"/>
                </a:solidFill>
                <a:latin typeface="Arial" panose="020B0604020202020204" pitchFamily="34" charset="0"/>
              </a:defRPr>
            </a:lvl8pPr>
            <a:lvl9pPr eaLnBrk="0" fontAlgn="base" hangingPunct="0">
              <a:spcBef>
                <a:spcPct val="0"/>
              </a:spcBef>
              <a:spcAft>
                <a:spcPct val="0"/>
              </a:spcAft>
              <a:tabLst>
                <a:tab pos="6430963"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6430963" algn="l"/>
              </a:tabLst>
            </a:pPr>
            <a:r>
              <a:rPr kumimoji="0" lang="en-GB" altLang="en-US" sz="2000" b="0" i="0" u="none" strike="noStrike" cap="none" normalizeH="0" baseline="0" dirty="0" smtClean="0">
                <a:ln>
                  <a:noFill/>
                </a:ln>
                <a:solidFill>
                  <a:srgbClr val="000000"/>
                </a:solidFill>
                <a:effectLst/>
                <a:latin typeface="Times New Roman" panose="02020603050405020304" pitchFamily="18" charset="0"/>
                <a:ea typeface="Franklin Gothic Book" panose="020B0503020102020204" pitchFamily="34" charset="0"/>
                <a:cs typeface="Times New Roman" panose="02020603050405020304" pitchFamily="18" charset="0"/>
              </a:rPr>
              <a:t>To be agreed between the Appraiser and the </a:t>
            </a:r>
            <a:r>
              <a:rPr kumimoji="0" lang="en-GB" altLang="en-US" sz="2000" b="0" i="0" u="none" strike="noStrike" cap="none" normalizeH="0" baseline="0" dirty="0" err="1" smtClean="0">
                <a:ln>
                  <a:noFill/>
                </a:ln>
                <a:solidFill>
                  <a:schemeClr val="tx1"/>
                </a:solidFill>
                <a:effectLst/>
                <a:latin typeface="Times New Roman" panose="02020603050405020304" pitchFamily="18" charset="0"/>
                <a:ea typeface="Franklin Gothic Book" panose="020B0503020102020204" pitchFamily="34" charset="0"/>
                <a:cs typeface="Times New Roman" panose="02020603050405020304" pitchFamily="18" charset="0"/>
              </a:rPr>
              <a:t>Appraisee</a:t>
            </a:r>
            <a:r>
              <a:rPr kumimoji="0" lang="en-GB" altLang="en-US" sz="2000" b="0" i="0" u="none" strike="noStrike" cap="none" normalizeH="0" baseline="0" dirty="0" smtClean="0">
                <a:ln>
                  <a:noFill/>
                </a:ln>
                <a:solidFill>
                  <a:schemeClr val="tx1"/>
                </a:solidFill>
                <a:effectLst/>
                <a:latin typeface="Times New Roman" panose="02020603050405020304" pitchFamily="18" charset="0"/>
                <a:ea typeface="Franklin Gothic Book" panose="020B0503020102020204" pitchFamily="34" charset="0"/>
                <a:cs typeface="Times New Roman" panose="02020603050405020304" pitchFamily="18" charset="0"/>
              </a:rPr>
              <a:t> at the start of the annual appraisal cycle or when a new </a:t>
            </a:r>
            <a:r>
              <a:rPr kumimoji="0" lang="en-GB" altLang="en-US" sz="2000" b="0" i="0" u="none" strike="noStrike" cap="none" normalizeH="0" baseline="0" dirty="0" err="1" smtClean="0">
                <a:ln>
                  <a:noFill/>
                </a:ln>
                <a:solidFill>
                  <a:schemeClr val="tx1"/>
                </a:solidFill>
                <a:effectLst/>
                <a:latin typeface="Times New Roman" panose="02020603050405020304" pitchFamily="18" charset="0"/>
                <a:ea typeface="Franklin Gothic Book" panose="020B0503020102020204" pitchFamily="34" charset="0"/>
                <a:cs typeface="Times New Roman" panose="02020603050405020304" pitchFamily="18" charset="0"/>
              </a:rPr>
              <a:t>Appraisee</a:t>
            </a:r>
            <a:r>
              <a:rPr kumimoji="0" lang="en-GB" altLang="en-US" sz="2000" b="0" i="0" u="none" strike="noStrike" cap="none" normalizeH="0" baseline="0" dirty="0" smtClean="0">
                <a:ln>
                  <a:noFill/>
                </a:ln>
                <a:solidFill>
                  <a:srgbClr val="000000"/>
                </a:solidFill>
                <a:effectLst/>
                <a:latin typeface="Times New Roman" panose="02020603050405020304" pitchFamily="18" charset="0"/>
                <a:ea typeface="Franklin Gothic Book" panose="020B0503020102020204" pitchFamily="34" charset="0"/>
                <a:cs typeface="Times New Roman" panose="02020603050405020304" pitchFamily="18" charset="0"/>
              </a:rPr>
              <a:t> is engaged. </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6430963" algn="l"/>
              </a:tabLst>
            </a:pPr>
            <a:endParaRPr kumimoji="0" lang="en-US" altLang="en-US" sz="2000" b="0" i="0" u="none" strike="noStrike" cap="none" normalizeH="0" baseline="0" dirty="0" smtClean="0">
              <a:ln>
                <a:noFill/>
              </a:ln>
              <a:solidFill>
                <a:schemeClr val="tx1"/>
              </a:solidFill>
              <a:effectLst/>
            </a:endParaRPr>
          </a:p>
        </p:txBody>
      </p:sp>
      <p:pic>
        <p:nvPicPr>
          <p:cNvPr id="33"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058400" y="4615868"/>
            <a:ext cx="1815737" cy="1484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Date Placeholder 33"/>
          <p:cNvSpPr>
            <a:spLocks noGrp="1"/>
          </p:cNvSpPr>
          <p:nvPr>
            <p:ph type="dt" sz="half" idx="10"/>
          </p:nvPr>
        </p:nvSpPr>
        <p:spPr/>
        <p:txBody>
          <a:bodyPr/>
          <a:lstStyle/>
          <a:p>
            <a:fld id="{F87B8477-049B-478E-92E9-1E1CBE7D626C}" type="datetime1">
              <a:rPr lang="en-US" smtClean="0"/>
              <a:t>3/15/2021</a:t>
            </a:fld>
            <a:endParaRPr lang="en-US" dirty="0"/>
          </a:p>
        </p:txBody>
      </p:sp>
      <p:sp>
        <p:nvSpPr>
          <p:cNvPr id="35" name="Slide Number Placeholder 34"/>
          <p:cNvSpPr>
            <a:spLocks noGrp="1"/>
          </p:cNvSpPr>
          <p:nvPr>
            <p:ph type="sldNum" sz="quarter" idx="12"/>
          </p:nvPr>
        </p:nvSpPr>
        <p:spPr/>
        <p:txBody>
          <a:bodyPr/>
          <a:lstStyle/>
          <a:p>
            <a:fld id="{6D22F896-40B5-4ADD-8801-0D06FADFA095}" type="slidenum">
              <a:rPr lang="en-US" smtClean="0"/>
              <a:t>13</a:t>
            </a:fld>
            <a:endParaRPr lang="en-US" dirty="0"/>
          </a:p>
        </p:txBody>
      </p:sp>
      <p:sp>
        <p:nvSpPr>
          <p:cNvPr id="36" name="Footer Placeholder 35"/>
          <p:cNvSpPr>
            <a:spLocks noGrp="1"/>
          </p:cNvSpPr>
          <p:nvPr>
            <p:ph type="ftr" sz="quarter" idx="11"/>
          </p:nvPr>
        </p:nvSpPr>
        <p:spPr/>
        <p:txBody>
          <a:bodyPr/>
          <a:lstStyle/>
          <a:p>
            <a:r>
              <a:rPr lang="en-US" smtClean="0"/>
              <a:t>ELIZABETH OBENG-YEBOAH - DIRECTOR - RTDD</a:t>
            </a:r>
            <a:endParaRPr lang="en-US" dirty="0"/>
          </a:p>
        </p:txBody>
      </p:sp>
    </p:spTree>
    <p:extLst>
      <p:ext uri="{BB962C8B-B14F-4D97-AF65-F5344CB8AC3E}">
        <p14:creationId xmlns:p14="http://schemas.microsoft.com/office/powerpoint/2010/main" val="1388609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Performance </a:t>
            </a:r>
            <a:r>
              <a:rPr lang="en-GB" dirty="0" smtClean="0"/>
              <a:t>Planning cont.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12448778"/>
              </p:ext>
            </p:extLst>
          </p:nvPr>
        </p:nvGraphicFramePr>
        <p:xfrm>
          <a:off x="1097281" y="2325190"/>
          <a:ext cx="10058400" cy="3140011"/>
        </p:xfrm>
        <a:graphic>
          <a:graphicData uri="http://schemas.openxmlformats.org/drawingml/2006/table">
            <a:tbl>
              <a:tblPr firstRow="1" firstCol="1" bandRow="1">
                <a:tableStyleId>{5C22544A-7EE6-4342-B048-85BDC9FD1C3A}</a:tableStyleId>
              </a:tblPr>
              <a:tblGrid>
                <a:gridCol w="424972">
                  <a:extLst>
                    <a:ext uri="{9D8B030D-6E8A-4147-A177-3AD203B41FA5}">
                      <a16:colId xmlns:a16="http://schemas.microsoft.com/office/drawing/2014/main" val="4089713184"/>
                    </a:ext>
                  </a:extLst>
                </a:gridCol>
                <a:gridCol w="1796725">
                  <a:extLst>
                    <a:ext uri="{9D8B030D-6E8A-4147-A177-3AD203B41FA5}">
                      <a16:colId xmlns:a16="http://schemas.microsoft.com/office/drawing/2014/main" val="3869648484"/>
                    </a:ext>
                  </a:extLst>
                </a:gridCol>
                <a:gridCol w="6015398">
                  <a:extLst>
                    <a:ext uri="{9D8B030D-6E8A-4147-A177-3AD203B41FA5}">
                      <a16:colId xmlns:a16="http://schemas.microsoft.com/office/drawing/2014/main" val="2402976846"/>
                    </a:ext>
                  </a:extLst>
                </a:gridCol>
                <a:gridCol w="1821305">
                  <a:extLst>
                    <a:ext uri="{9D8B030D-6E8A-4147-A177-3AD203B41FA5}">
                      <a16:colId xmlns:a16="http://schemas.microsoft.com/office/drawing/2014/main" val="1287061558"/>
                    </a:ext>
                  </a:extLst>
                </a:gridCol>
              </a:tblGrid>
              <a:tr h="491807">
                <a:tc>
                  <a:txBody>
                    <a:bodyPr/>
                    <a:lstStyle/>
                    <a:p>
                      <a:pPr marL="0" marR="0" algn="just">
                        <a:lnSpc>
                          <a:spcPct val="115000"/>
                        </a:lnSpc>
                        <a:spcBef>
                          <a:spcPts val="0"/>
                        </a:spcBef>
                        <a:spcAft>
                          <a:spcPts val="750"/>
                        </a:spcAft>
                        <a:tabLst>
                          <a:tab pos="2484120" algn="ctr"/>
                        </a:tabLst>
                      </a:pPr>
                      <a:r>
                        <a:rPr lang="en-GB" sz="1600" dirty="0">
                          <a:effectLst/>
                        </a:rPr>
                        <a:t>NO</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750"/>
                        </a:spcAft>
                        <a:tabLst>
                          <a:tab pos="2484120" algn="ctr"/>
                        </a:tabLst>
                      </a:pPr>
                      <a:r>
                        <a:rPr lang="en-GB" sz="1600" dirty="0">
                          <a:effectLst/>
                        </a:rPr>
                        <a:t>COMPETENCIES</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750"/>
                        </a:spcAft>
                        <a:tabLst>
                          <a:tab pos="2484120" algn="ctr"/>
                        </a:tabLst>
                      </a:pPr>
                      <a:r>
                        <a:rPr lang="en-GB" sz="1600" dirty="0">
                          <a:effectLst/>
                        </a:rPr>
                        <a:t>DESCRIPTION  </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750"/>
                        </a:spcAft>
                        <a:tabLst>
                          <a:tab pos="2484120" algn="ctr"/>
                        </a:tabLst>
                      </a:pPr>
                      <a:r>
                        <a:rPr lang="en-GB" sz="1600">
                          <a:effectLst/>
                        </a:rPr>
                        <a:t>SCORE</a:t>
                      </a:r>
                      <a:endParaRPr lang="en-US"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487217570"/>
                  </a:ext>
                </a:extLst>
              </a:tr>
              <a:tr h="1437841">
                <a:tc>
                  <a:txBody>
                    <a:bodyPr/>
                    <a:lstStyle/>
                    <a:p>
                      <a:pPr marL="342900" marR="0" lvl="0" indent="-342900" algn="just">
                        <a:lnSpc>
                          <a:spcPct val="115000"/>
                        </a:lnSpc>
                        <a:spcBef>
                          <a:spcPts val="0"/>
                        </a:spcBef>
                        <a:spcAft>
                          <a:spcPts val="750"/>
                        </a:spcAft>
                        <a:buFont typeface="+mj-lt"/>
                        <a:buAutoNum type="arabicPeriod"/>
                        <a:tabLst>
                          <a:tab pos="2484120" algn="ctr"/>
                        </a:tabLst>
                      </a:pPr>
                      <a:r>
                        <a:rPr lang="en-GB" sz="1600">
                          <a:effectLst/>
                        </a:rPr>
                        <a:t> </a:t>
                      </a:r>
                      <a:endParaRPr lang="en-US" sz="1600">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1140460" algn="ctr"/>
                        </a:tabLst>
                      </a:pPr>
                      <a:r>
                        <a:rPr lang="en-GB" sz="1600" dirty="0">
                          <a:effectLst/>
                        </a:rPr>
                        <a:t>Professionalism</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342900" marR="0" lvl="0" indent="-342900" fontAlgn="base">
                        <a:lnSpc>
                          <a:spcPct val="107000"/>
                        </a:lnSpc>
                        <a:spcBef>
                          <a:spcPts val="0"/>
                        </a:spcBef>
                        <a:spcAft>
                          <a:spcPts val="0"/>
                        </a:spcAft>
                        <a:buClr>
                          <a:srgbClr val="000000"/>
                        </a:buClr>
                        <a:buSzPts val="1000"/>
                        <a:buFont typeface="Wingdings" panose="05000000000000000000" pitchFamily="2" charset="2"/>
                        <a:buChar char=""/>
                      </a:pPr>
                      <a:r>
                        <a:rPr lang="en-GB" sz="1600" u="none" strike="noStrike" dirty="0">
                          <a:effectLst/>
                          <a:uFill>
                            <a:solidFill>
                              <a:srgbClr val="000000"/>
                            </a:solidFill>
                          </a:uFill>
                        </a:rPr>
                        <a:t>Demonstrates professional competence and mastery of subject matter.</a:t>
                      </a:r>
                      <a:endParaRPr lang="en-US" sz="1600" u="none" strike="noStrike" dirty="0">
                        <a:effectLst/>
                        <a:uFill>
                          <a:solidFill>
                            <a:srgbClr val="000000"/>
                          </a:solidFill>
                        </a:uFill>
                      </a:endParaRPr>
                    </a:p>
                    <a:p>
                      <a:pPr marL="342900" marR="172720" lvl="0" indent="-342900" algn="just" fontAlgn="base">
                        <a:lnSpc>
                          <a:spcPct val="115000"/>
                        </a:lnSpc>
                        <a:spcBef>
                          <a:spcPts val="0"/>
                        </a:spcBef>
                        <a:spcAft>
                          <a:spcPts val="0"/>
                        </a:spcAft>
                        <a:buClr>
                          <a:srgbClr val="000000"/>
                        </a:buClr>
                        <a:buSzPts val="1000"/>
                        <a:buFont typeface="Wingdings" panose="05000000000000000000" pitchFamily="2" charset="2"/>
                        <a:buChar char=""/>
                      </a:pPr>
                      <a:r>
                        <a:rPr lang="en-GB" sz="1600" u="none" strike="noStrike" dirty="0">
                          <a:effectLst/>
                          <a:uFill>
                            <a:solidFill>
                              <a:srgbClr val="000000"/>
                            </a:solidFill>
                          </a:uFill>
                        </a:rPr>
                        <a:t>Shows persistence when faced with difficult problems or challenges and remains calm in stressful situations..</a:t>
                      </a:r>
                      <a:endParaRPr lang="en-US" sz="1600" u="none" strike="noStrike" dirty="0">
                        <a:effectLst/>
                        <a:uFill>
                          <a:solidFill>
                            <a:srgbClr val="000000"/>
                          </a:solidFill>
                        </a:uFill>
                      </a:endParaRPr>
                    </a:p>
                    <a:p>
                      <a:pPr marL="342900" marR="0" lvl="0" indent="-342900" fontAlgn="base">
                        <a:lnSpc>
                          <a:spcPct val="107000"/>
                        </a:lnSpc>
                        <a:spcBef>
                          <a:spcPts val="0"/>
                        </a:spcBef>
                        <a:spcAft>
                          <a:spcPts val="0"/>
                        </a:spcAft>
                        <a:buClr>
                          <a:srgbClr val="000000"/>
                        </a:buClr>
                        <a:buSzPts val="1000"/>
                        <a:buFont typeface="Wingdings" panose="05000000000000000000" pitchFamily="2" charset="2"/>
                        <a:buChar char=""/>
                      </a:pPr>
                      <a:r>
                        <a:rPr lang="en-GB" sz="1600" u="none" strike="noStrike" dirty="0">
                          <a:effectLst/>
                          <a:uFill>
                            <a:solidFill>
                              <a:srgbClr val="000000"/>
                            </a:solidFill>
                          </a:uFill>
                        </a:rPr>
                        <a:t>Assumes responsibility and accountability for successfully completing assignments or tasks;</a:t>
                      </a:r>
                      <a:r>
                        <a:rPr lang="en-GB" sz="1600" u="none" strike="sngStrike" dirty="0">
                          <a:effectLst/>
                          <a:uFill>
                            <a:solidFill>
                              <a:srgbClr val="000000"/>
                            </a:solidFill>
                          </a:uFill>
                        </a:rPr>
                        <a:t> </a:t>
                      </a:r>
                      <a:endParaRPr lang="en-US" sz="1600" u="none" strike="noStrike" dirty="0">
                        <a:effectLst/>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txBody>
                  <a:tcPr marL="68580" marR="68580" marT="0" marB="0"/>
                </a:tc>
                <a:tc>
                  <a:txBody>
                    <a:bodyPr/>
                    <a:lstStyle/>
                    <a:p>
                      <a:pPr marL="342900" marR="172720" lvl="0" indent="-342900" algn="just" fontAlgn="base">
                        <a:lnSpc>
                          <a:spcPct val="115000"/>
                        </a:lnSpc>
                        <a:spcBef>
                          <a:spcPts val="0"/>
                        </a:spcBef>
                        <a:spcAft>
                          <a:spcPts val="0"/>
                        </a:spcAft>
                        <a:buClr>
                          <a:srgbClr val="000000"/>
                        </a:buClr>
                        <a:buSzPts val="1000"/>
                        <a:buFont typeface="Wingdings" panose="05000000000000000000" pitchFamily="2" charset="2"/>
                        <a:buChar char=""/>
                      </a:pPr>
                      <a:r>
                        <a:rPr lang="en-GB" sz="1600" u="none" strike="noStrike" dirty="0">
                          <a:effectLst/>
                          <a:uFill>
                            <a:solidFill>
                              <a:srgbClr val="000000"/>
                            </a:solidFill>
                          </a:uFill>
                        </a:rPr>
                        <a:t>2</a:t>
                      </a:r>
                      <a:endParaRPr lang="en-US" sz="1600" u="none" strike="noStrike" dirty="0">
                        <a:effectLst/>
                        <a:uFill>
                          <a:solidFill>
                            <a:srgbClr val="000000"/>
                          </a:solidFill>
                        </a:uFill>
                      </a:endParaRPr>
                    </a:p>
                    <a:p>
                      <a:pPr marL="342900" marR="172720" lvl="0" indent="-342900" algn="just" fontAlgn="base">
                        <a:lnSpc>
                          <a:spcPct val="115000"/>
                        </a:lnSpc>
                        <a:spcBef>
                          <a:spcPts val="0"/>
                        </a:spcBef>
                        <a:spcAft>
                          <a:spcPts val="0"/>
                        </a:spcAft>
                        <a:buClr>
                          <a:srgbClr val="000000"/>
                        </a:buClr>
                        <a:buSzPts val="1000"/>
                        <a:buFont typeface="Wingdings" panose="05000000000000000000" pitchFamily="2" charset="2"/>
                        <a:buChar char=""/>
                      </a:pPr>
                      <a:r>
                        <a:rPr lang="en-GB" sz="1600" u="none" strike="noStrike" dirty="0">
                          <a:effectLst/>
                          <a:uFill>
                            <a:solidFill>
                              <a:srgbClr val="000000"/>
                            </a:solidFill>
                          </a:uFill>
                        </a:rPr>
                        <a:t>2</a:t>
                      </a:r>
                      <a:endParaRPr lang="en-US" sz="1600" u="none" strike="noStrike" dirty="0">
                        <a:effectLst/>
                        <a:uFill>
                          <a:solidFill>
                            <a:srgbClr val="000000"/>
                          </a:solidFill>
                        </a:uFill>
                      </a:endParaRPr>
                    </a:p>
                    <a:p>
                      <a:pPr marL="342900" marR="172720" lvl="0" indent="-342900" algn="just" fontAlgn="base">
                        <a:lnSpc>
                          <a:spcPct val="115000"/>
                        </a:lnSpc>
                        <a:spcBef>
                          <a:spcPts val="0"/>
                        </a:spcBef>
                        <a:spcAft>
                          <a:spcPts val="0"/>
                        </a:spcAft>
                        <a:buClr>
                          <a:srgbClr val="000000"/>
                        </a:buClr>
                        <a:buSzPts val="1000"/>
                        <a:buFont typeface="Wingdings" panose="05000000000000000000" pitchFamily="2" charset="2"/>
                        <a:buChar char=""/>
                      </a:pPr>
                      <a:r>
                        <a:rPr lang="en-GB" sz="1600" u="none" strike="noStrike" dirty="0">
                          <a:effectLst/>
                          <a:uFill>
                            <a:solidFill>
                              <a:srgbClr val="000000"/>
                            </a:solidFill>
                          </a:uFill>
                        </a:rPr>
                        <a:t>2</a:t>
                      </a:r>
                      <a:endParaRPr lang="en-US" sz="1600" u="none" strike="noStrike" dirty="0">
                        <a:effectLst/>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txBody>
                  <a:tcPr marL="68580" marR="68580" marT="0" marB="0"/>
                </a:tc>
                <a:extLst>
                  <a:ext uri="{0D108BD9-81ED-4DB2-BD59-A6C34878D82A}">
                    <a16:rowId xmlns:a16="http://schemas.microsoft.com/office/drawing/2014/main" val="223958739"/>
                  </a:ext>
                </a:extLst>
              </a:tr>
              <a:tr h="931117">
                <a:tc>
                  <a:txBody>
                    <a:bodyPr/>
                    <a:lstStyle/>
                    <a:p>
                      <a:pPr marL="0" marR="0" lvl="0" indent="0" algn="just">
                        <a:lnSpc>
                          <a:spcPct val="115000"/>
                        </a:lnSpc>
                        <a:spcBef>
                          <a:spcPts val="0"/>
                        </a:spcBef>
                        <a:spcAft>
                          <a:spcPts val="750"/>
                        </a:spcAft>
                        <a:buFont typeface="+mj-lt"/>
                        <a:buNone/>
                        <a:tabLst>
                          <a:tab pos="2484120" algn="ctr"/>
                        </a:tabLst>
                      </a:pPr>
                      <a:r>
                        <a:rPr lang="en-GB" sz="1600" dirty="0" smtClean="0">
                          <a:effectLst/>
                        </a:rPr>
                        <a:t>2.</a:t>
                      </a:r>
                      <a:r>
                        <a:rPr lang="en-GB" sz="1600" dirty="0">
                          <a:effectLst/>
                        </a:rPr>
                        <a:t> </a:t>
                      </a:r>
                      <a:endParaRPr lang="en-US" sz="1600" dirty="0">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1140460" algn="ctr"/>
                        </a:tabLst>
                      </a:pPr>
                      <a:r>
                        <a:rPr lang="en-GB" sz="1600">
                          <a:effectLst/>
                        </a:rPr>
                        <a:t>Integrity</a:t>
                      </a:r>
                      <a:endParaRPr lang="en-US"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342900" marR="0" lvl="0" indent="-342900" fontAlgn="base">
                        <a:lnSpc>
                          <a:spcPct val="107000"/>
                        </a:lnSpc>
                        <a:spcBef>
                          <a:spcPts val="0"/>
                        </a:spcBef>
                        <a:spcAft>
                          <a:spcPts val="0"/>
                        </a:spcAft>
                        <a:buClr>
                          <a:srgbClr val="000000"/>
                        </a:buClr>
                        <a:buSzPts val="1000"/>
                        <a:buFont typeface="Wingdings" panose="05000000000000000000" pitchFamily="2" charset="2"/>
                        <a:buChar char=""/>
                      </a:pPr>
                      <a:r>
                        <a:rPr lang="en-GB" sz="1600" u="none" strike="noStrike">
                          <a:effectLst/>
                          <a:uFill>
                            <a:solidFill>
                              <a:srgbClr val="000000"/>
                            </a:solidFill>
                          </a:uFill>
                        </a:rPr>
                        <a:t>Demonstrates the values of the Civil Service in daily activities and behaviours.</a:t>
                      </a:r>
                      <a:endParaRPr lang="en-US" sz="1600" u="none" strike="noStrike">
                        <a:effectLst/>
                        <a:uFill>
                          <a:solidFill>
                            <a:srgbClr val="000000"/>
                          </a:solidFill>
                        </a:uFill>
                      </a:endParaRPr>
                    </a:p>
                    <a:p>
                      <a:pPr marL="342900" marR="0" lvl="0" indent="-342900" fontAlgn="base">
                        <a:lnSpc>
                          <a:spcPct val="107000"/>
                        </a:lnSpc>
                        <a:spcBef>
                          <a:spcPts val="0"/>
                        </a:spcBef>
                        <a:spcAft>
                          <a:spcPts val="0"/>
                        </a:spcAft>
                        <a:buClr>
                          <a:srgbClr val="000000"/>
                        </a:buClr>
                        <a:buSzPts val="1000"/>
                        <a:buFont typeface="Wingdings" panose="05000000000000000000" pitchFamily="2" charset="2"/>
                        <a:buChar char=""/>
                      </a:pPr>
                      <a:r>
                        <a:rPr lang="en-GB" sz="1600" u="none" strike="noStrike">
                          <a:effectLst/>
                          <a:uFill>
                            <a:solidFill>
                              <a:srgbClr val="000000"/>
                            </a:solidFill>
                          </a:uFill>
                        </a:rPr>
                        <a:t>Acts without consideration of personal gain.</a:t>
                      </a:r>
                      <a:endParaRPr lang="en-US" sz="1600" u="none" strike="noStrike">
                        <a:effectLst/>
                        <a:uFill>
                          <a:solidFill>
                            <a:srgbClr val="000000"/>
                          </a:solidFill>
                        </a:uFill>
                      </a:endParaRPr>
                    </a:p>
                    <a:p>
                      <a:pPr marL="342900" marR="0" lvl="0" indent="-342900" fontAlgn="base">
                        <a:lnSpc>
                          <a:spcPct val="107000"/>
                        </a:lnSpc>
                        <a:spcBef>
                          <a:spcPts val="0"/>
                        </a:spcBef>
                        <a:spcAft>
                          <a:spcPts val="0"/>
                        </a:spcAft>
                        <a:buClr>
                          <a:srgbClr val="000000"/>
                        </a:buClr>
                        <a:buSzPts val="1000"/>
                        <a:buFont typeface="Wingdings" panose="05000000000000000000" pitchFamily="2" charset="2"/>
                        <a:buChar char=""/>
                      </a:pPr>
                      <a:r>
                        <a:rPr lang="en-GB" sz="1600" u="none" strike="noStrike">
                          <a:effectLst/>
                          <a:uFill>
                            <a:solidFill>
                              <a:srgbClr val="000000"/>
                            </a:solidFill>
                          </a:uFill>
                        </a:rPr>
                        <a:t>Resists undue pressure in decision-making.</a:t>
                      </a:r>
                      <a:endParaRPr lang="en-US" sz="1600" u="none" strike="noStrike">
                        <a:effectLst/>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txBody>
                  <a:tcPr marL="68580" marR="68580" marT="0" marB="0"/>
                </a:tc>
                <a:tc>
                  <a:txBody>
                    <a:bodyPr/>
                    <a:lstStyle/>
                    <a:p>
                      <a:pPr marL="342900" marR="172720" lvl="0" indent="-342900" algn="just" fontAlgn="base">
                        <a:lnSpc>
                          <a:spcPct val="115000"/>
                        </a:lnSpc>
                        <a:spcBef>
                          <a:spcPts val="0"/>
                        </a:spcBef>
                        <a:spcAft>
                          <a:spcPts val="0"/>
                        </a:spcAft>
                        <a:buClr>
                          <a:srgbClr val="000000"/>
                        </a:buClr>
                        <a:buSzPts val="1000"/>
                        <a:buFont typeface="Wingdings" panose="05000000000000000000" pitchFamily="2" charset="2"/>
                        <a:buChar char=""/>
                      </a:pPr>
                      <a:r>
                        <a:rPr lang="en-GB" sz="1600" u="none" strike="noStrike" dirty="0">
                          <a:effectLst/>
                          <a:uFill>
                            <a:solidFill>
                              <a:srgbClr val="000000"/>
                            </a:solidFill>
                          </a:uFill>
                        </a:rPr>
                        <a:t>2</a:t>
                      </a:r>
                      <a:endParaRPr lang="en-US" sz="1600" u="none" strike="noStrike" dirty="0">
                        <a:effectLst/>
                        <a:uFill>
                          <a:solidFill>
                            <a:srgbClr val="000000"/>
                          </a:solidFill>
                        </a:uFill>
                      </a:endParaRPr>
                    </a:p>
                    <a:p>
                      <a:pPr marL="342900" marR="172720" lvl="0" indent="-342900" algn="just" fontAlgn="base">
                        <a:lnSpc>
                          <a:spcPct val="115000"/>
                        </a:lnSpc>
                        <a:spcBef>
                          <a:spcPts val="0"/>
                        </a:spcBef>
                        <a:spcAft>
                          <a:spcPts val="0"/>
                        </a:spcAft>
                        <a:buClr>
                          <a:srgbClr val="000000"/>
                        </a:buClr>
                        <a:buSzPts val="1000"/>
                        <a:buFont typeface="Wingdings" panose="05000000000000000000" pitchFamily="2" charset="2"/>
                        <a:buChar char=""/>
                      </a:pPr>
                      <a:r>
                        <a:rPr lang="en-GB" sz="1600" u="none" strike="noStrike" dirty="0">
                          <a:effectLst/>
                          <a:uFill>
                            <a:solidFill>
                              <a:srgbClr val="000000"/>
                            </a:solidFill>
                          </a:uFill>
                        </a:rPr>
                        <a:t>2</a:t>
                      </a:r>
                      <a:endParaRPr lang="en-US" sz="1600" u="none" strike="noStrike" dirty="0">
                        <a:effectLst/>
                        <a:uFill>
                          <a:solidFill>
                            <a:srgbClr val="000000"/>
                          </a:solidFill>
                        </a:uFill>
                      </a:endParaRPr>
                    </a:p>
                    <a:p>
                      <a:pPr marL="342900" marR="172720" lvl="0" indent="-342900" algn="just" fontAlgn="base">
                        <a:lnSpc>
                          <a:spcPct val="115000"/>
                        </a:lnSpc>
                        <a:spcBef>
                          <a:spcPts val="0"/>
                        </a:spcBef>
                        <a:spcAft>
                          <a:spcPts val="0"/>
                        </a:spcAft>
                        <a:buClr>
                          <a:srgbClr val="000000"/>
                        </a:buClr>
                        <a:buSzPts val="1000"/>
                        <a:buFont typeface="Wingdings" panose="05000000000000000000" pitchFamily="2" charset="2"/>
                        <a:buChar char=""/>
                      </a:pPr>
                      <a:r>
                        <a:rPr lang="en-GB" sz="1600" u="none" strike="noStrike" dirty="0">
                          <a:effectLst/>
                          <a:uFill>
                            <a:solidFill>
                              <a:srgbClr val="000000"/>
                            </a:solidFill>
                          </a:uFill>
                        </a:rPr>
                        <a:t>2</a:t>
                      </a:r>
                      <a:endParaRPr lang="en-US" sz="1600" u="none" strike="noStrike" dirty="0">
                        <a:effectLst/>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txBody>
                  <a:tcPr marL="68580" marR="68580" marT="0" marB="0"/>
                </a:tc>
                <a:extLst>
                  <a:ext uri="{0D108BD9-81ED-4DB2-BD59-A6C34878D82A}">
                    <a16:rowId xmlns:a16="http://schemas.microsoft.com/office/drawing/2014/main" val="825051707"/>
                  </a:ext>
                </a:extLst>
              </a:tr>
            </a:tbl>
          </a:graphicData>
        </a:graphic>
      </p:graphicFrame>
      <p:sp>
        <p:nvSpPr>
          <p:cNvPr id="5" name="Rectangle 1"/>
          <p:cNvSpPr>
            <a:spLocks noChangeArrowheads="1"/>
          </p:cNvSpPr>
          <p:nvPr/>
        </p:nvSpPr>
        <p:spPr bwMode="auto">
          <a:xfrm>
            <a:off x="2364377" y="1916730"/>
            <a:ext cx="77201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139825" algn="ctr"/>
              </a:tabLst>
              <a:defRPr>
                <a:solidFill>
                  <a:schemeClr val="tx1"/>
                </a:solidFill>
                <a:latin typeface="Arial" panose="020B0604020202020204" pitchFamily="34" charset="0"/>
              </a:defRPr>
            </a:lvl1pPr>
            <a:lvl2pPr eaLnBrk="0" fontAlgn="base" hangingPunct="0">
              <a:spcBef>
                <a:spcPct val="0"/>
              </a:spcBef>
              <a:spcAft>
                <a:spcPct val="0"/>
              </a:spcAft>
              <a:tabLst>
                <a:tab pos="1139825" algn="ctr"/>
              </a:tabLst>
              <a:defRPr>
                <a:solidFill>
                  <a:schemeClr val="tx1"/>
                </a:solidFill>
                <a:latin typeface="Arial" panose="020B0604020202020204" pitchFamily="34" charset="0"/>
              </a:defRPr>
            </a:lvl2pPr>
            <a:lvl3pPr eaLnBrk="0" fontAlgn="base" hangingPunct="0">
              <a:spcBef>
                <a:spcPct val="0"/>
              </a:spcBef>
              <a:spcAft>
                <a:spcPct val="0"/>
              </a:spcAft>
              <a:tabLst>
                <a:tab pos="1139825" algn="ctr"/>
              </a:tabLst>
              <a:defRPr>
                <a:solidFill>
                  <a:schemeClr val="tx1"/>
                </a:solidFill>
                <a:latin typeface="Arial" panose="020B0604020202020204" pitchFamily="34" charset="0"/>
              </a:defRPr>
            </a:lvl3pPr>
            <a:lvl4pPr eaLnBrk="0" fontAlgn="base" hangingPunct="0">
              <a:spcBef>
                <a:spcPct val="0"/>
              </a:spcBef>
              <a:spcAft>
                <a:spcPct val="0"/>
              </a:spcAft>
              <a:tabLst>
                <a:tab pos="1139825" algn="ctr"/>
              </a:tabLst>
              <a:defRPr>
                <a:solidFill>
                  <a:schemeClr val="tx1"/>
                </a:solidFill>
                <a:latin typeface="Arial" panose="020B0604020202020204" pitchFamily="34" charset="0"/>
              </a:defRPr>
            </a:lvl4pPr>
            <a:lvl5pPr eaLnBrk="0" fontAlgn="base" hangingPunct="0">
              <a:spcBef>
                <a:spcPct val="0"/>
              </a:spcBef>
              <a:spcAft>
                <a:spcPct val="0"/>
              </a:spcAft>
              <a:tabLst>
                <a:tab pos="1139825" algn="ctr"/>
              </a:tabLst>
              <a:defRPr>
                <a:solidFill>
                  <a:schemeClr val="tx1"/>
                </a:solidFill>
                <a:latin typeface="Arial" panose="020B0604020202020204" pitchFamily="34" charset="0"/>
              </a:defRPr>
            </a:lvl5pPr>
            <a:lvl6pPr eaLnBrk="0" fontAlgn="base" hangingPunct="0">
              <a:spcBef>
                <a:spcPct val="0"/>
              </a:spcBef>
              <a:spcAft>
                <a:spcPct val="0"/>
              </a:spcAft>
              <a:tabLst>
                <a:tab pos="1139825" algn="ctr"/>
              </a:tabLst>
              <a:defRPr>
                <a:solidFill>
                  <a:schemeClr val="tx1"/>
                </a:solidFill>
                <a:latin typeface="Arial" panose="020B0604020202020204" pitchFamily="34" charset="0"/>
              </a:defRPr>
            </a:lvl6pPr>
            <a:lvl7pPr eaLnBrk="0" fontAlgn="base" hangingPunct="0">
              <a:spcBef>
                <a:spcPct val="0"/>
              </a:spcBef>
              <a:spcAft>
                <a:spcPct val="0"/>
              </a:spcAft>
              <a:tabLst>
                <a:tab pos="1139825" algn="ctr"/>
              </a:tabLst>
              <a:defRPr>
                <a:solidFill>
                  <a:schemeClr val="tx1"/>
                </a:solidFill>
                <a:latin typeface="Arial" panose="020B0604020202020204" pitchFamily="34" charset="0"/>
              </a:defRPr>
            </a:lvl7pPr>
            <a:lvl8pPr eaLnBrk="0" fontAlgn="base" hangingPunct="0">
              <a:spcBef>
                <a:spcPct val="0"/>
              </a:spcBef>
              <a:spcAft>
                <a:spcPct val="0"/>
              </a:spcAft>
              <a:tabLst>
                <a:tab pos="1139825" algn="ctr"/>
              </a:tabLst>
              <a:defRPr>
                <a:solidFill>
                  <a:schemeClr val="tx1"/>
                </a:solidFill>
                <a:latin typeface="Arial" panose="020B0604020202020204" pitchFamily="34" charset="0"/>
              </a:defRPr>
            </a:lvl8pPr>
            <a:lvl9pPr eaLnBrk="0" fontAlgn="base" hangingPunct="0">
              <a:spcBef>
                <a:spcPct val="0"/>
              </a:spcBef>
              <a:spcAft>
                <a:spcPct val="0"/>
              </a:spcAft>
              <a:tabLst>
                <a:tab pos="1139825" algn="ctr"/>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1139825" algn="ctr"/>
              </a:tabLst>
            </a:pPr>
            <a:r>
              <a:rPr kumimoji="0" lang="en-GB" altLang="en-US" sz="1600" b="1" i="0" u="none" strike="noStrike" cap="none" normalizeH="0" baseline="0" dirty="0" smtClean="0">
                <a:ln>
                  <a:noFill/>
                </a:ln>
                <a:solidFill>
                  <a:srgbClr val="000000"/>
                </a:solidFill>
                <a:effectLst/>
                <a:latin typeface="Times New Roman" panose="02020603050405020304" pitchFamily="18" charset="0"/>
                <a:ea typeface="Franklin Gothic Book" panose="020B0503020102020204" pitchFamily="34" charset="0"/>
                <a:cs typeface="Times New Roman" panose="02020603050405020304" pitchFamily="18" charset="0"/>
              </a:rPr>
              <a:t>COMPETENCIES</a:t>
            </a:r>
            <a:r>
              <a:rPr kumimoji="0" lang="en-GB" altLang="en-US" sz="1200" b="0" i="0" u="none" strike="noStrike" cap="none" normalizeH="0" baseline="0" dirty="0" smtClean="0">
                <a:ln>
                  <a:noFill/>
                </a:ln>
                <a:solidFill>
                  <a:srgbClr val="000000"/>
                </a:solidFill>
                <a:effectLst/>
                <a:latin typeface="Times New Roman" panose="02020603050405020304" pitchFamily="18" charset="0"/>
                <a:ea typeface="Franklin Gothic Book" panose="020B0503020102020204" pitchFamily="34" charset="0"/>
                <a:cs typeface="Times New Roman" panose="02020603050405020304" pitchFamily="18" charset="0"/>
              </a:rPr>
              <a:t> </a:t>
            </a:r>
            <a:endParaRPr kumimoji="0" lang="en-GB"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084527" y="5068388"/>
            <a:ext cx="1489164" cy="1541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ate Placeholder 6"/>
          <p:cNvSpPr>
            <a:spLocks noGrp="1"/>
          </p:cNvSpPr>
          <p:nvPr>
            <p:ph type="dt" sz="half" idx="10"/>
          </p:nvPr>
        </p:nvSpPr>
        <p:spPr/>
        <p:txBody>
          <a:bodyPr/>
          <a:lstStyle/>
          <a:p>
            <a:fld id="{66C29845-6462-4551-B9CA-4574F09074EE}" type="datetime1">
              <a:rPr lang="en-US" smtClean="0"/>
              <a:t>3/15/2021</a:t>
            </a:fld>
            <a:endParaRPr lang="en-US" dirty="0"/>
          </a:p>
        </p:txBody>
      </p:sp>
      <p:sp>
        <p:nvSpPr>
          <p:cNvPr id="8" name="Slide Number Placeholder 7"/>
          <p:cNvSpPr>
            <a:spLocks noGrp="1"/>
          </p:cNvSpPr>
          <p:nvPr>
            <p:ph type="sldNum" sz="quarter" idx="12"/>
          </p:nvPr>
        </p:nvSpPr>
        <p:spPr/>
        <p:txBody>
          <a:bodyPr/>
          <a:lstStyle/>
          <a:p>
            <a:fld id="{6D22F896-40B5-4ADD-8801-0D06FADFA095}" type="slidenum">
              <a:rPr lang="en-US" smtClean="0"/>
              <a:t>14</a:t>
            </a:fld>
            <a:endParaRPr lang="en-US" dirty="0"/>
          </a:p>
        </p:txBody>
      </p:sp>
      <p:sp>
        <p:nvSpPr>
          <p:cNvPr id="9" name="Footer Placeholder 8"/>
          <p:cNvSpPr>
            <a:spLocks noGrp="1"/>
          </p:cNvSpPr>
          <p:nvPr>
            <p:ph type="ftr" sz="quarter" idx="11"/>
          </p:nvPr>
        </p:nvSpPr>
        <p:spPr/>
        <p:txBody>
          <a:bodyPr/>
          <a:lstStyle/>
          <a:p>
            <a:r>
              <a:rPr lang="en-US" smtClean="0"/>
              <a:t>ELIZABETH OBENG-YEBOAH - DIRECTOR - RTDD</a:t>
            </a:r>
            <a:endParaRPr lang="en-US" dirty="0"/>
          </a:p>
        </p:txBody>
      </p:sp>
    </p:spTree>
    <p:extLst>
      <p:ext uri="{BB962C8B-B14F-4D97-AF65-F5344CB8AC3E}">
        <p14:creationId xmlns:p14="http://schemas.microsoft.com/office/powerpoint/2010/main" val="699142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Performance Planning cont.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32408680"/>
              </p:ext>
            </p:extLst>
          </p:nvPr>
        </p:nvGraphicFramePr>
        <p:xfrm>
          <a:off x="1332410" y="1998618"/>
          <a:ext cx="9731829" cy="2834638"/>
        </p:xfrm>
        <a:graphic>
          <a:graphicData uri="http://schemas.openxmlformats.org/drawingml/2006/table">
            <a:tbl>
              <a:tblPr firstRow="1" firstCol="1" bandRow="1">
                <a:tableStyleId>{5C22544A-7EE6-4342-B048-85BDC9FD1C3A}</a:tableStyleId>
              </a:tblPr>
              <a:tblGrid>
                <a:gridCol w="2536074">
                  <a:extLst>
                    <a:ext uri="{9D8B030D-6E8A-4147-A177-3AD203B41FA5}">
                      <a16:colId xmlns:a16="http://schemas.microsoft.com/office/drawing/2014/main" val="1238281599"/>
                    </a:ext>
                  </a:extLst>
                </a:gridCol>
                <a:gridCol w="3093502">
                  <a:extLst>
                    <a:ext uri="{9D8B030D-6E8A-4147-A177-3AD203B41FA5}">
                      <a16:colId xmlns:a16="http://schemas.microsoft.com/office/drawing/2014/main" val="2352423129"/>
                    </a:ext>
                  </a:extLst>
                </a:gridCol>
                <a:gridCol w="2353751">
                  <a:extLst>
                    <a:ext uri="{9D8B030D-6E8A-4147-A177-3AD203B41FA5}">
                      <a16:colId xmlns:a16="http://schemas.microsoft.com/office/drawing/2014/main" val="811542638"/>
                    </a:ext>
                  </a:extLst>
                </a:gridCol>
                <a:gridCol w="1748502">
                  <a:extLst>
                    <a:ext uri="{9D8B030D-6E8A-4147-A177-3AD203B41FA5}">
                      <a16:colId xmlns:a16="http://schemas.microsoft.com/office/drawing/2014/main" val="1053822946"/>
                    </a:ext>
                  </a:extLst>
                </a:gridCol>
              </a:tblGrid>
              <a:tr h="585550">
                <a:tc gridSpan="4">
                  <a:txBody>
                    <a:bodyPr/>
                    <a:lstStyle/>
                    <a:p>
                      <a:pPr marL="18415" marR="0" algn="ctr">
                        <a:lnSpc>
                          <a:spcPct val="115000"/>
                        </a:lnSpc>
                        <a:spcBef>
                          <a:spcPts val="0"/>
                        </a:spcBef>
                        <a:spcAft>
                          <a:spcPts val="0"/>
                        </a:spcAft>
                      </a:pPr>
                      <a:r>
                        <a:rPr lang="en-GB" sz="1600" dirty="0">
                          <a:effectLst/>
                        </a:rPr>
                        <a:t>TRAINING REQUIRED </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191576"/>
                  </a:ext>
                </a:extLst>
              </a:tr>
              <a:tr h="585550">
                <a:tc>
                  <a:txBody>
                    <a:bodyPr/>
                    <a:lstStyle/>
                    <a:p>
                      <a:pPr marL="0" marR="0">
                        <a:lnSpc>
                          <a:spcPct val="115000"/>
                        </a:lnSpc>
                        <a:spcBef>
                          <a:spcPts val="0"/>
                        </a:spcBef>
                        <a:spcAft>
                          <a:spcPts val="0"/>
                        </a:spcAft>
                      </a:pPr>
                      <a:r>
                        <a:rPr lang="en-GB" sz="1600" dirty="0">
                          <a:effectLst/>
                        </a:rPr>
                        <a:t>Training Gap identified</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1600">
                          <a:effectLst/>
                        </a:rPr>
                        <a:t>Programme/Recommended Training</a:t>
                      </a:r>
                      <a:endParaRPr lang="en-US"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1600" dirty="0">
                          <a:effectLst/>
                        </a:rPr>
                        <a:t>Recommended Institution</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1600" dirty="0">
                          <a:effectLst/>
                        </a:rPr>
                        <a:t>Date/Duration</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814996877"/>
                  </a:ext>
                </a:extLst>
              </a:tr>
              <a:tr h="1077988">
                <a:tc>
                  <a:txBody>
                    <a:bodyPr/>
                    <a:lstStyle/>
                    <a:p>
                      <a:pPr marL="0" marR="0">
                        <a:lnSpc>
                          <a:spcPct val="115000"/>
                        </a:lnSpc>
                        <a:spcBef>
                          <a:spcPts val="0"/>
                        </a:spcBef>
                        <a:spcAft>
                          <a:spcPts val="0"/>
                        </a:spcAft>
                      </a:pPr>
                      <a:r>
                        <a:rPr lang="en-GB" sz="1200">
                          <a:effectLst/>
                        </a:rPr>
                        <a:t> </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1200" dirty="0">
                          <a:effectLst/>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1200">
                          <a:effectLst/>
                        </a:rPr>
                        <a:t> </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GB" sz="1200">
                          <a:effectLst/>
                        </a:rPr>
                        <a:t> </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424686124"/>
                  </a:ext>
                </a:extLst>
              </a:tr>
              <a:tr h="585550">
                <a:tc>
                  <a:txBody>
                    <a:bodyPr/>
                    <a:lstStyle/>
                    <a:p>
                      <a:pPr marL="0" marR="0">
                        <a:lnSpc>
                          <a:spcPct val="115000"/>
                        </a:lnSpc>
                        <a:spcBef>
                          <a:spcPts val="0"/>
                        </a:spcBef>
                        <a:spcAft>
                          <a:spcPts val="0"/>
                        </a:spcAft>
                      </a:pPr>
                      <a:r>
                        <a:rPr lang="en-GB" sz="1200">
                          <a:effectLst/>
                        </a:rPr>
                        <a:t> </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1200" dirty="0">
                          <a:effectLst/>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1200">
                          <a:effectLst/>
                        </a:rPr>
                        <a:t> </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GB" sz="1200" dirty="0">
                          <a:effectLst/>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059485254"/>
                  </a:ext>
                </a:extLst>
              </a:tr>
            </a:tbl>
          </a:graphicData>
        </a:graphic>
      </p:graphicFrame>
      <p:pic>
        <p:nvPicPr>
          <p:cNvPr id="5"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00309" y="4637314"/>
            <a:ext cx="2351313" cy="1319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ate Placeholder 5"/>
          <p:cNvSpPr>
            <a:spLocks noGrp="1"/>
          </p:cNvSpPr>
          <p:nvPr>
            <p:ph type="dt" sz="half" idx="10"/>
          </p:nvPr>
        </p:nvSpPr>
        <p:spPr/>
        <p:txBody>
          <a:bodyPr/>
          <a:lstStyle/>
          <a:p>
            <a:fld id="{24CC9439-6D66-483C-BA94-94A158F0181B}" type="datetime1">
              <a:rPr lang="en-US" smtClean="0"/>
              <a:t>3/15/2021</a:t>
            </a:fld>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15</a:t>
            </a:fld>
            <a:endParaRPr lang="en-US" dirty="0"/>
          </a:p>
        </p:txBody>
      </p:sp>
      <p:sp>
        <p:nvSpPr>
          <p:cNvPr id="8" name="Footer Placeholder 7"/>
          <p:cNvSpPr>
            <a:spLocks noGrp="1"/>
          </p:cNvSpPr>
          <p:nvPr>
            <p:ph type="ftr" sz="quarter" idx="11"/>
          </p:nvPr>
        </p:nvSpPr>
        <p:spPr/>
        <p:txBody>
          <a:bodyPr/>
          <a:lstStyle/>
          <a:p>
            <a:r>
              <a:rPr lang="en-US" smtClean="0"/>
              <a:t>ELIZABETH OBENG-YEBOAH - DIRECTOR - RTDD</a:t>
            </a:r>
            <a:endParaRPr lang="en-US" dirty="0"/>
          </a:p>
        </p:txBody>
      </p:sp>
    </p:spTree>
    <p:extLst>
      <p:ext uri="{BB962C8B-B14F-4D97-AF65-F5344CB8AC3E}">
        <p14:creationId xmlns:p14="http://schemas.microsoft.com/office/powerpoint/2010/main" val="834905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Performance Planning cont.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69136912"/>
              </p:ext>
            </p:extLst>
          </p:nvPr>
        </p:nvGraphicFramePr>
        <p:xfrm>
          <a:off x="1397726" y="3269570"/>
          <a:ext cx="8255725" cy="2608716"/>
        </p:xfrm>
        <a:graphic>
          <a:graphicData uri="http://schemas.openxmlformats.org/drawingml/2006/table">
            <a:tbl>
              <a:tblPr firstRow="1" firstCol="1" bandRow="1">
                <a:tableStyleId>{5C22544A-7EE6-4342-B048-85BDC9FD1C3A}</a:tableStyleId>
              </a:tblPr>
              <a:tblGrid>
                <a:gridCol w="1854925">
                  <a:extLst>
                    <a:ext uri="{9D8B030D-6E8A-4147-A177-3AD203B41FA5}">
                      <a16:colId xmlns:a16="http://schemas.microsoft.com/office/drawing/2014/main" val="744265261"/>
                    </a:ext>
                  </a:extLst>
                </a:gridCol>
                <a:gridCol w="2920768">
                  <a:extLst>
                    <a:ext uri="{9D8B030D-6E8A-4147-A177-3AD203B41FA5}">
                      <a16:colId xmlns:a16="http://schemas.microsoft.com/office/drawing/2014/main" val="3896472263"/>
                    </a:ext>
                  </a:extLst>
                </a:gridCol>
                <a:gridCol w="1996741">
                  <a:extLst>
                    <a:ext uri="{9D8B030D-6E8A-4147-A177-3AD203B41FA5}">
                      <a16:colId xmlns:a16="http://schemas.microsoft.com/office/drawing/2014/main" val="2848548012"/>
                    </a:ext>
                  </a:extLst>
                </a:gridCol>
                <a:gridCol w="1483291">
                  <a:extLst>
                    <a:ext uri="{9D8B030D-6E8A-4147-A177-3AD203B41FA5}">
                      <a16:colId xmlns:a16="http://schemas.microsoft.com/office/drawing/2014/main" val="2053286701"/>
                    </a:ext>
                  </a:extLst>
                </a:gridCol>
              </a:tblGrid>
              <a:tr h="654234">
                <a:tc gridSpan="4">
                  <a:txBody>
                    <a:bodyPr/>
                    <a:lstStyle/>
                    <a:p>
                      <a:pPr marL="18415" marR="0" algn="ctr">
                        <a:lnSpc>
                          <a:spcPct val="115000"/>
                        </a:lnSpc>
                        <a:spcBef>
                          <a:spcPts val="0"/>
                        </a:spcBef>
                        <a:spcAft>
                          <a:spcPts val="0"/>
                        </a:spcAft>
                      </a:pPr>
                      <a:r>
                        <a:rPr lang="en-GB" sz="1600" dirty="0">
                          <a:effectLst/>
                        </a:rPr>
                        <a:t>TRAINING REQUIRED </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72008239"/>
                  </a:ext>
                </a:extLst>
              </a:tr>
              <a:tr h="1300248">
                <a:tc>
                  <a:txBody>
                    <a:bodyPr/>
                    <a:lstStyle/>
                    <a:p>
                      <a:pPr marL="0" marR="0">
                        <a:lnSpc>
                          <a:spcPct val="115000"/>
                        </a:lnSpc>
                        <a:spcBef>
                          <a:spcPts val="0"/>
                        </a:spcBef>
                        <a:spcAft>
                          <a:spcPts val="0"/>
                        </a:spcAft>
                      </a:pPr>
                      <a:r>
                        <a:rPr lang="en-GB" sz="1800">
                          <a:effectLst/>
                        </a:rPr>
                        <a:t>Training Gap identified</a:t>
                      </a:r>
                      <a:endParaRPr lang="en-US"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1800" dirty="0">
                          <a:effectLst/>
                        </a:rPr>
                        <a:t>Programme/Recommended Training</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1800" dirty="0">
                          <a:effectLst/>
                        </a:rPr>
                        <a:t>Recommended Institution</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1800" dirty="0">
                          <a:effectLst/>
                        </a:rPr>
                        <a:t>Date/Duration</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191051786"/>
                  </a:ext>
                </a:extLst>
              </a:tr>
              <a:tr h="654234">
                <a:tc>
                  <a:txBody>
                    <a:bodyPr/>
                    <a:lstStyle/>
                    <a:p>
                      <a:pPr marL="0" marR="0">
                        <a:lnSpc>
                          <a:spcPct val="115000"/>
                        </a:lnSpc>
                        <a:spcBef>
                          <a:spcPts val="0"/>
                        </a:spcBef>
                        <a:spcAft>
                          <a:spcPts val="0"/>
                        </a:spcAft>
                      </a:pPr>
                      <a:r>
                        <a:rPr lang="en-GB" sz="1200">
                          <a:effectLst/>
                        </a:rPr>
                        <a:t> </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1200">
                          <a:effectLst/>
                        </a:rPr>
                        <a:t> </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1200">
                          <a:effectLst/>
                        </a:rPr>
                        <a:t> </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GB" sz="1200" dirty="0">
                          <a:effectLst/>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250358842"/>
                  </a:ext>
                </a:extLst>
              </a:tr>
            </a:tbl>
          </a:graphicData>
        </a:graphic>
      </p:graphicFrame>
      <p:sp>
        <p:nvSpPr>
          <p:cNvPr id="5" name="Rectangle 1"/>
          <p:cNvSpPr>
            <a:spLocks noChangeArrowheads="1"/>
          </p:cNvSpPr>
          <p:nvPr/>
        </p:nvSpPr>
        <p:spPr bwMode="auto">
          <a:xfrm>
            <a:off x="819966" y="1826357"/>
            <a:ext cx="10335714" cy="1354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Times New Roman" panose="02020603050405020304" pitchFamily="18" charset="0"/>
                <a:ea typeface="Franklin Gothic Book" panose="020B0503020102020204" pitchFamily="34" charset="0"/>
                <a:cs typeface="Times New Roman" panose="02020603050405020304" pitchFamily="18" charset="0"/>
              </a:rPr>
              <a:t>Staff Learning Plan</a:t>
            </a:r>
            <a:r>
              <a:rPr kumimoji="0" lang="en-GB" altLang="en-US" sz="1600" b="0" i="0" u="none" strike="noStrike" cap="none" normalizeH="0" baseline="0" dirty="0" smtClean="0">
                <a:ln>
                  <a:noFill/>
                </a:ln>
                <a:solidFill>
                  <a:schemeClr val="tx1"/>
                </a:solidFill>
                <a:effectLst/>
                <a:latin typeface="Times New Roman" panose="02020603050405020304" pitchFamily="18" charset="0"/>
                <a:ea typeface="Franklin Gothic Book" panose="020B0503020102020204" pitchFamily="34" charset="0"/>
                <a:cs typeface="Times New Roman" panose="02020603050405020304" pitchFamily="18" charset="0"/>
              </a:rPr>
              <a:t> – The Officer should indicate learning programmes to be pursued during the reporting year in consultation with the Supervisor. These should include Academic, Scheme of Service related courses, participation in workshops, conferences, on the job training, knowledge sharing fora, personal readings, book reviews, webinars, coaching, mentoring etc.</a:t>
            </a:r>
            <a:endParaRPr kumimoji="0" lang="en-US" altLang="en-US"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58315" y="4650376"/>
            <a:ext cx="1858621" cy="1227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ate Placeholder 6"/>
          <p:cNvSpPr>
            <a:spLocks noGrp="1"/>
          </p:cNvSpPr>
          <p:nvPr>
            <p:ph type="dt" sz="half" idx="10"/>
          </p:nvPr>
        </p:nvSpPr>
        <p:spPr/>
        <p:txBody>
          <a:bodyPr/>
          <a:lstStyle/>
          <a:p>
            <a:fld id="{4B54FC13-27EE-485D-8C40-DE451C8DC264}" type="datetime1">
              <a:rPr lang="en-US" smtClean="0"/>
              <a:t>3/15/2021</a:t>
            </a:fld>
            <a:endParaRPr lang="en-US" dirty="0"/>
          </a:p>
        </p:txBody>
      </p:sp>
      <p:sp>
        <p:nvSpPr>
          <p:cNvPr id="8" name="Slide Number Placeholder 7"/>
          <p:cNvSpPr>
            <a:spLocks noGrp="1"/>
          </p:cNvSpPr>
          <p:nvPr>
            <p:ph type="sldNum" sz="quarter" idx="12"/>
          </p:nvPr>
        </p:nvSpPr>
        <p:spPr/>
        <p:txBody>
          <a:bodyPr/>
          <a:lstStyle/>
          <a:p>
            <a:fld id="{6D22F896-40B5-4ADD-8801-0D06FADFA095}" type="slidenum">
              <a:rPr lang="en-US" smtClean="0"/>
              <a:t>16</a:t>
            </a:fld>
            <a:endParaRPr lang="en-US" dirty="0"/>
          </a:p>
        </p:txBody>
      </p:sp>
      <p:sp>
        <p:nvSpPr>
          <p:cNvPr id="9" name="Footer Placeholder 8"/>
          <p:cNvSpPr>
            <a:spLocks noGrp="1"/>
          </p:cNvSpPr>
          <p:nvPr>
            <p:ph type="ftr" sz="quarter" idx="11"/>
          </p:nvPr>
        </p:nvSpPr>
        <p:spPr/>
        <p:txBody>
          <a:bodyPr/>
          <a:lstStyle/>
          <a:p>
            <a:r>
              <a:rPr lang="en-US" smtClean="0"/>
              <a:t>ELIZABETH OBENG-YEBOAH - DIRECTOR - RTDD</a:t>
            </a:r>
            <a:endParaRPr lang="en-US" dirty="0"/>
          </a:p>
        </p:txBody>
      </p:sp>
    </p:spTree>
    <p:extLst>
      <p:ext uri="{BB962C8B-B14F-4D97-AF65-F5344CB8AC3E}">
        <p14:creationId xmlns:p14="http://schemas.microsoft.com/office/powerpoint/2010/main" val="1728280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3 – Mid Year Review</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85604372"/>
              </p:ext>
            </p:extLst>
          </p:nvPr>
        </p:nvGraphicFramePr>
        <p:xfrm>
          <a:off x="1959430" y="2547256"/>
          <a:ext cx="8533945" cy="1114425"/>
        </p:xfrm>
        <a:graphic>
          <a:graphicData uri="http://schemas.openxmlformats.org/drawingml/2006/table">
            <a:tbl>
              <a:tblPr firstRow="1" firstCol="1" bandRow="1">
                <a:tableStyleId>{5C22544A-7EE6-4342-B048-85BDC9FD1C3A}</a:tableStyleId>
              </a:tblPr>
              <a:tblGrid>
                <a:gridCol w="537483">
                  <a:extLst>
                    <a:ext uri="{9D8B030D-6E8A-4147-A177-3AD203B41FA5}">
                      <a16:colId xmlns:a16="http://schemas.microsoft.com/office/drawing/2014/main" val="2295007706"/>
                    </a:ext>
                  </a:extLst>
                </a:gridCol>
                <a:gridCol w="1199876">
                  <a:extLst>
                    <a:ext uri="{9D8B030D-6E8A-4147-A177-3AD203B41FA5}">
                      <a16:colId xmlns:a16="http://schemas.microsoft.com/office/drawing/2014/main" val="177280124"/>
                    </a:ext>
                  </a:extLst>
                </a:gridCol>
                <a:gridCol w="5490737">
                  <a:extLst>
                    <a:ext uri="{9D8B030D-6E8A-4147-A177-3AD203B41FA5}">
                      <a16:colId xmlns:a16="http://schemas.microsoft.com/office/drawing/2014/main" val="1645427787"/>
                    </a:ext>
                  </a:extLst>
                </a:gridCol>
                <a:gridCol w="1305849">
                  <a:extLst>
                    <a:ext uri="{9D8B030D-6E8A-4147-A177-3AD203B41FA5}">
                      <a16:colId xmlns:a16="http://schemas.microsoft.com/office/drawing/2014/main" val="1812109330"/>
                    </a:ext>
                  </a:extLst>
                </a:gridCol>
              </a:tblGrid>
              <a:tr h="510094">
                <a:tc>
                  <a:txBody>
                    <a:bodyPr/>
                    <a:lstStyle/>
                    <a:p>
                      <a:pPr marL="0" marR="0">
                        <a:lnSpc>
                          <a:spcPct val="115000"/>
                        </a:lnSpc>
                        <a:spcBef>
                          <a:spcPts val="0"/>
                        </a:spcBef>
                        <a:spcAft>
                          <a:spcPts val="0"/>
                        </a:spcAft>
                      </a:pPr>
                      <a:r>
                        <a:rPr lang="en-GB" sz="1200">
                          <a:effectLst/>
                        </a:rPr>
                        <a:t>NO. </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73025" marT="20955" marB="0"/>
                </a:tc>
                <a:tc>
                  <a:txBody>
                    <a:bodyPr/>
                    <a:lstStyle/>
                    <a:p>
                      <a:pPr marL="0" marR="0">
                        <a:lnSpc>
                          <a:spcPct val="115000"/>
                        </a:lnSpc>
                        <a:spcBef>
                          <a:spcPts val="0"/>
                        </a:spcBef>
                        <a:spcAft>
                          <a:spcPts val="0"/>
                        </a:spcAft>
                      </a:pPr>
                      <a:r>
                        <a:rPr lang="en-GB" sz="1200" dirty="0">
                          <a:effectLst/>
                        </a:rPr>
                        <a:t>TARGET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73025" marT="20955" marB="0"/>
                </a:tc>
                <a:tc>
                  <a:txBody>
                    <a:bodyPr/>
                    <a:lstStyle/>
                    <a:p>
                      <a:pPr marL="1270" marR="0" algn="ctr">
                        <a:lnSpc>
                          <a:spcPct val="115000"/>
                        </a:lnSpc>
                        <a:spcBef>
                          <a:spcPts val="0"/>
                        </a:spcBef>
                        <a:spcAft>
                          <a:spcPts val="0"/>
                        </a:spcAft>
                      </a:pPr>
                      <a:r>
                        <a:rPr lang="en-GB" sz="1200" dirty="0">
                          <a:effectLst/>
                        </a:rPr>
                        <a:t>STATUS OF WORK</a:t>
                      </a:r>
                      <a:endParaRPr lang="en-US" sz="1100" dirty="0">
                        <a:effectLst/>
                      </a:endParaRPr>
                    </a:p>
                    <a:p>
                      <a:pPr marL="1270" marR="0" algn="ctr">
                        <a:lnSpc>
                          <a:spcPct val="115000"/>
                        </a:lnSpc>
                        <a:spcBef>
                          <a:spcPts val="0"/>
                        </a:spcBef>
                        <a:spcAft>
                          <a:spcPts val="0"/>
                        </a:spcAft>
                      </a:pPr>
                      <a:r>
                        <a:rPr lang="en-GB" sz="1200" dirty="0">
                          <a:effectLst/>
                        </a:rPr>
                        <a:t>Brief description of status of work should be provided. Phrases such as Ongoing/Target met” are NOT acceptable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73025" marT="20955" marB="0"/>
                </a:tc>
                <a:tc>
                  <a:txBody>
                    <a:bodyPr/>
                    <a:lstStyle/>
                    <a:p>
                      <a:pPr marL="0" marR="0">
                        <a:lnSpc>
                          <a:spcPct val="115000"/>
                        </a:lnSpc>
                        <a:spcBef>
                          <a:spcPts val="0"/>
                        </a:spcBef>
                        <a:spcAft>
                          <a:spcPts val="0"/>
                        </a:spcAft>
                      </a:pPr>
                      <a:r>
                        <a:rPr lang="en-GB" sz="1200">
                          <a:effectLst/>
                        </a:rPr>
                        <a:t>REMARKS/WAY FORWARD </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73025" marT="20955" marB="0"/>
                </a:tc>
                <a:extLst>
                  <a:ext uri="{0D108BD9-81ED-4DB2-BD59-A6C34878D82A}">
                    <a16:rowId xmlns:a16="http://schemas.microsoft.com/office/drawing/2014/main" val="4172469640"/>
                  </a:ext>
                </a:extLst>
              </a:tr>
              <a:tr h="199754">
                <a:tc>
                  <a:txBody>
                    <a:bodyPr/>
                    <a:lstStyle/>
                    <a:p>
                      <a:pPr marL="342900" lvl="0" indent="-342900">
                        <a:lnSpc>
                          <a:spcPct val="115000"/>
                        </a:lnSpc>
                        <a:spcBef>
                          <a:spcPts val="0"/>
                        </a:spcBef>
                        <a:spcAft>
                          <a:spcPts val="15"/>
                        </a:spcAft>
                        <a:buFont typeface="+mj-lt"/>
                        <a:buAutoNum type="arabicPeriod"/>
                      </a:pPr>
                      <a:r>
                        <a:rPr lang="en-GB" sz="1200">
                          <a:effectLst/>
                        </a:rPr>
                        <a:t> </a:t>
                      </a:r>
                      <a:endParaRPr lang="en-GB" sz="1200">
                        <a:solidFill>
                          <a:srgbClr val="000000"/>
                        </a:solidFill>
                        <a:effectLst/>
                        <a:latin typeface="Times New Roman" panose="02020603050405020304" pitchFamily="18" charset="0"/>
                        <a:ea typeface="Franklin Gothic Book" panose="020B0503020102020204" pitchFamily="34" charset="0"/>
                        <a:cs typeface="Times New Roman" panose="02020603050405020304" pitchFamily="18" charset="0"/>
                      </a:endParaRPr>
                    </a:p>
                  </a:txBody>
                  <a:tcPr marL="68580" marR="73025" marT="20955" marB="0"/>
                </a:tc>
                <a:tc>
                  <a:txBody>
                    <a:bodyPr/>
                    <a:lstStyle/>
                    <a:p>
                      <a:pPr marL="0" marR="0" algn="just">
                        <a:lnSpc>
                          <a:spcPct val="107000"/>
                        </a:lnSpc>
                        <a:spcBef>
                          <a:spcPts val="0"/>
                        </a:spcBef>
                        <a:spcAft>
                          <a:spcPts val="0"/>
                        </a:spcAft>
                      </a:pPr>
                      <a:r>
                        <a:rPr lang="en-GB" sz="1200">
                          <a:effectLst/>
                        </a:rPr>
                        <a:t> </a:t>
                      </a:r>
                      <a:endParaRPr lang="en-US"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73025" marT="20955" marB="0"/>
                </a:tc>
                <a:tc>
                  <a:txBody>
                    <a:bodyPr/>
                    <a:lstStyle/>
                    <a:p>
                      <a:pPr marL="0" marR="0" algn="just">
                        <a:lnSpc>
                          <a:spcPct val="115000"/>
                        </a:lnSpc>
                        <a:spcBef>
                          <a:spcPts val="0"/>
                        </a:spcBef>
                        <a:spcAft>
                          <a:spcPts val="15"/>
                        </a:spcAft>
                      </a:pPr>
                      <a:r>
                        <a:rPr lang="en-GB" sz="1200">
                          <a:effectLst/>
                        </a:rPr>
                        <a:t> </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73025" marT="20955" marB="0"/>
                </a:tc>
                <a:tc>
                  <a:txBody>
                    <a:bodyPr/>
                    <a:lstStyle/>
                    <a:p>
                      <a:pPr marL="0" marR="0">
                        <a:lnSpc>
                          <a:spcPct val="115000"/>
                        </a:lnSpc>
                        <a:spcBef>
                          <a:spcPts val="0"/>
                        </a:spcBef>
                        <a:spcAft>
                          <a:spcPts val="15"/>
                        </a:spcAft>
                      </a:pPr>
                      <a:r>
                        <a:rPr lang="en-GB" sz="1200">
                          <a:effectLst/>
                        </a:rPr>
                        <a:t> </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73025" marT="20955" marB="0"/>
                </a:tc>
                <a:extLst>
                  <a:ext uri="{0D108BD9-81ED-4DB2-BD59-A6C34878D82A}">
                    <a16:rowId xmlns:a16="http://schemas.microsoft.com/office/drawing/2014/main" val="3746230169"/>
                  </a:ext>
                </a:extLst>
              </a:tr>
              <a:tr h="180963">
                <a:tc>
                  <a:txBody>
                    <a:bodyPr/>
                    <a:lstStyle/>
                    <a:p>
                      <a:pPr marL="0" lvl="0" indent="0">
                        <a:lnSpc>
                          <a:spcPct val="115000"/>
                        </a:lnSpc>
                        <a:spcBef>
                          <a:spcPts val="0"/>
                        </a:spcBef>
                        <a:spcAft>
                          <a:spcPts val="15"/>
                        </a:spcAft>
                        <a:buFont typeface="+mj-lt"/>
                        <a:buNone/>
                      </a:pPr>
                      <a:r>
                        <a:rPr lang="en-GB" sz="1200" dirty="0" smtClean="0">
                          <a:effectLst/>
                        </a:rPr>
                        <a:t>2.</a:t>
                      </a:r>
                      <a:r>
                        <a:rPr lang="en-GB" sz="1200" dirty="0">
                          <a:effectLst/>
                        </a:rPr>
                        <a:t> </a:t>
                      </a:r>
                      <a:endParaRPr lang="en-GB" sz="1200" dirty="0">
                        <a:solidFill>
                          <a:srgbClr val="000000"/>
                        </a:solidFill>
                        <a:effectLst/>
                        <a:latin typeface="Times New Roman" panose="02020603050405020304" pitchFamily="18" charset="0"/>
                        <a:ea typeface="Franklin Gothic Book" panose="020B0503020102020204" pitchFamily="34" charset="0"/>
                        <a:cs typeface="Times New Roman" panose="02020603050405020304" pitchFamily="18" charset="0"/>
                      </a:endParaRPr>
                    </a:p>
                  </a:txBody>
                  <a:tcPr marL="68580" marR="73025" marT="20955" marB="0"/>
                </a:tc>
                <a:tc>
                  <a:txBody>
                    <a:bodyPr/>
                    <a:lstStyle/>
                    <a:p>
                      <a:pPr marL="0" marR="0" algn="just">
                        <a:lnSpc>
                          <a:spcPct val="107000"/>
                        </a:lnSpc>
                        <a:spcBef>
                          <a:spcPts val="0"/>
                        </a:spcBef>
                        <a:spcAft>
                          <a:spcPts val="0"/>
                        </a:spcAft>
                      </a:pPr>
                      <a:r>
                        <a:rPr lang="en-GB" sz="1200">
                          <a:effectLst/>
                        </a:rPr>
                        <a:t> </a:t>
                      </a:r>
                      <a:endParaRPr lang="en-US"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73025" marT="20955" marB="0"/>
                </a:tc>
                <a:tc>
                  <a:txBody>
                    <a:bodyPr/>
                    <a:lstStyle/>
                    <a:p>
                      <a:pPr marL="0" marR="0" algn="just">
                        <a:lnSpc>
                          <a:spcPct val="115000"/>
                        </a:lnSpc>
                        <a:spcBef>
                          <a:spcPts val="0"/>
                        </a:spcBef>
                        <a:spcAft>
                          <a:spcPts val="0"/>
                        </a:spcAft>
                      </a:pPr>
                      <a:r>
                        <a:rPr lang="en-GB" sz="1200">
                          <a:effectLst/>
                        </a:rPr>
                        <a:t> </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73025" marT="20955" marB="0"/>
                </a:tc>
                <a:tc>
                  <a:txBody>
                    <a:bodyPr/>
                    <a:lstStyle/>
                    <a:p>
                      <a:pPr marL="0" marR="0">
                        <a:lnSpc>
                          <a:spcPct val="115000"/>
                        </a:lnSpc>
                        <a:spcBef>
                          <a:spcPts val="0"/>
                        </a:spcBef>
                        <a:spcAft>
                          <a:spcPts val="0"/>
                        </a:spcAft>
                      </a:pPr>
                      <a:r>
                        <a:rPr lang="en-GB" sz="1200" dirty="0">
                          <a:effectLst/>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73025" marT="20955" marB="0"/>
                </a:tc>
                <a:extLst>
                  <a:ext uri="{0D108BD9-81ED-4DB2-BD59-A6C34878D82A}">
                    <a16:rowId xmlns:a16="http://schemas.microsoft.com/office/drawing/2014/main" val="2918110535"/>
                  </a:ext>
                </a:extLst>
              </a:tr>
            </a:tbl>
          </a:graphicData>
        </a:graphic>
      </p:graphicFrame>
      <p:sp>
        <p:nvSpPr>
          <p:cNvPr id="5" name="Rectangle 1"/>
          <p:cNvSpPr>
            <a:spLocks noChangeArrowheads="1"/>
          </p:cNvSpPr>
          <p:nvPr/>
        </p:nvSpPr>
        <p:spPr bwMode="auto">
          <a:xfrm>
            <a:off x="1619794" y="1789166"/>
            <a:ext cx="9104812"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smtClean="0">
                <a:ln>
                  <a:noFill/>
                </a:ln>
                <a:solidFill>
                  <a:srgbClr val="000000"/>
                </a:solidFill>
                <a:effectLst/>
                <a:latin typeface="Times New Roman" panose="02020603050405020304" pitchFamily="18" charset="0"/>
                <a:ea typeface="Franklin Gothic Book" panose="020B0503020102020204" pitchFamily="34" charset="0"/>
                <a:cs typeface="Times New Roman" panose="02020603050405020304" pitchFamily="18" charset="0"/>
              </a:rPr>
              <a:t>This is to be completed in July by the Appraiser and </a:t>
            </a:r>
            <a:r>
              <a:rPr kumimoji="0" lang="en-GB" altLang="en-US" sz="1600" b="0" i="0" u="none" strike="noStrike" cap="none" normalizeH="0" baseline="0" dirty="0" err="1" smtClean="0">
                <a:ln>
                  <a:noFill/>
                </a:ln>
                <a:solidFill>
                  <a:srgbClr val="000000"/>
                </a:solidFill>
                <a:effectLst/>
                <a:latin typeface="Times New Roman" panose="02020603050405020304" pitchFamily="18" charset="0"/>
                <a:ea typeface="Franklin Gothic Book" panose="020B0503020102020204" pitchFamily="34" charset="0"/>
                <a:cs typeface="Times New Roman" panose="02020603050405020304" pitchFamily="18" charset="0"/>
              </a:rPr>
              <a:t>Appraisee</a:t>
            </a:r>
            <a:r>
              <a:rPr kumimoji="0" lang="en-GB" altLang="en-US" sz="1600" b="0" i="0" u="none" strike="noStrike" cap="none" normalizeH="0" baseline="0" dirty="0" smtClean="0">
                <a:ln>
                  <a:noFill/>
                </a:ln>
                <a:solidFill>
                  <a:srgbClr val="000000"/>
                </a:solidFill>
                <a:effectLst/>
                <a:latin typeface="Times New Roman" panose="02020603050405020304" pitchFamily="18" charset="0"/>
                <a:ea typeface="Franklin Gothic Book" panose="020B0503020102020204" pitchFamily="34" charset="0"/>
                <a:cs typeface="Times New Roman" panose="02020603050405020304" pitchFamily="18" charset="0"/>
              </a:rPr>
              <a:t>. Progress has been discussed and agreements have been reached as detailed below. Progress review means the status of implementation or delivery.</a:t>
            </a:r>
            <a:endParaRPr kumimoji="0" lang="en-US" altLang="en-US"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993862020"/>
              </p:ext>
            </p:extLst>
          </p:nvPr>
        </p:nvGraphicFramePr>
        <p:xfrm>
          <a:off x="1959430" y="3892729"/>
          <a:ext cx="8533946" cy="836024"/>
        </p:xfrm>
        <a:graphic>
          <a:graphicData uri="http://schemas.openxmlformats.org/drawingml/2006/table">
            <a:tbl>
              <a:tblPr firstRow="1" firstCol="1" bandRow="1">
                <a:tableStyleId>{5C22544A-7EE6-4342-B048-85BDC9FD1C3A}</a:tableStyleId>
              </a:tblPr>
              <a:tblGrid>
                <a:gridCol w="503823">
                  <a:extLst>
                    <a:ext uri="{9D8B030D-6E8A-4147-A177-3AD203B41FA5}">
                      <a16:colId xmlns:a16="http://schemas.microsoft.com/office/drawing/2014/main" val="2862784647"/>
                    </a:ext>
                  </a:extLst>
                </a:gridCol>
                <a:gridCol w="3139938">
                  <a:extLst>
                    <a:ext uri="{9D8B030D-6E8A-4147-A177-3AD203B41FA5}">
                      <a16:colId xmlns:a16="http://schemas.microsoft.com/office/drawing/2014/main" val="180939447"/>
                    </a:ext>
                  </a:extLst>
                </a:gridCol>
                <a:gridCol w="3063529">
                  <a:extLst>
                    <a:ext uri="{9D8B030D-6E8A-4147-A177-3AD203B41FA5}">
                      <a16:colId xmlns:a16="http://schemas.microsoft.com/office/drawing/2014/main" val="2982501260"/>
                    </a:ext>
                  </a:extLst>
                </a:gridCol>
                <a:gridCol w="1826656">
                  <a:extLst>
                    <a:ext uri="{9D8B030D-6E8A-4147-A177-3AD203B41FA5}">
                      <a16:colId xmlns:a16="http://schemas.microsoft.com/office/drawing/2014/main" val="4083549512"/>
                    </a:ext>
                  </a:extLst>
                </a:gridCol>
              </a:tblGrid>
              <a:tr h="418012">
                <a:tc>
                  <a:txBody>
                    <a:bodyPr/>
                    <a:lstStyle/>
                    <a:p>
                      <a:pPr marL="0" marR="0">
                        <a:lnSpc>
                          <a:spcPct val="115000"/>
                        </a:lnSpc>
                        <a:spcBef>
                          <a:spcPts val="0"/>
                        </a:spcBef>
                        <a:spcAft>
                          <a:spcPts val="0"/>
                        </a:spcAft>
                      </a:pPr>
                      <a:r>
                        <a:rPr lang="en-GB" sz="1200">
                          <a:effectLst/>
                        </a:rPr>
                        <a:t>NO. </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34290" marR="36195" marT="10160" marB="0"/>
                </a:tc>
                <a:tc>
                  <a:txBody>
                    <a:bodyPr/>
                    <a:lstStyle/>
                    <a:p>
                      <a:pPr marL="6350" marR="0" indent="-6350">
                        <a:lnSpc>
                          <a:spcPct val="115000"/>
                        </a:lnSpc>
                        <a:spcBef>
                          <a:spcPts val="0"/>
                        </a:spcBef>
                        <a:spcAft>
                          <a:spcPts val="800"/>
                        </a:spcAft>
                      </a:pPr>
                      <a:r>
                        <a:rPr lang="en-GB" sz="1200" dirty="0">
                          <a:effectLst/>
                        </a:rPr>
                        <a:t>COMPETENCY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34290" marR="36195" marT="10160" marB="0"/>
                </a:tc>
                <a:tc>
                  <a:txBody>
                    <a:bodyPr/>
                    <a:lstStyle/>
                    <a:p>
                      <a:pPr marL="0" marR="0">
                        <a:lnSpc>
                          <a:spcPct val="115000"/>
                        </a:lnSpc>
                        <a:spcBef>
                          <a:spcPts val="0"/>
                        </a:spcBef>
                        <a:spcAft>
                          <a:spcPts val="0"/>
                        </a:spcAft>
                      </a:pPr>
                      <a:r>
                        <a:rPr lang="en-GB" sz="1200" dirty="0">
                          <a:effectLst/>
                        </a:rPr>
                        <a:t>PROGRESS REVIEW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34290" marR="36195" marT="10160" marB="0"/>
                </a:tc>
                <a:tc>
                  <a:txBody>
                    <a:bodyPr/>
                    <a:lstStyle/>
                    <a:p>
                      <a:pPr marL="0" marR="0">
                        <a:lnSpc>
                          <a:spcPct val="115000"/>
                        </a:lnSpc>
                        <a:spcBef>
                          <a:spcPts val="0"/>
                        </a:spcBef>
                        <a:spcAft>
                          <a:spcPts val="0"/>
                        </a:spcAft>
                      </a:pPr>
                      <a:r>
                        <a:rPr lang="en-GB" sz="1200">
                          <a:effectLst/>
                        </a:rPr>
                        <a:t>REMARKS</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34290" marR="36195" marT="10160" marB="0"/>
                </a:tc>
                <a:extLst>
                  <a:ext uri="{0D108BD9-81ED-4DB2-BD59-A6C34878D82A}">
                    <a16:rowId xmlns:a16="http://schemas.microsoft.com/office/drawing/2014/main" val="493929715"/>
                  </a:ext>
                </a:extLst>
              </a:tr>
              <a:tr h="418012">
                <a:tc>
                  <a:txBody>
                    <a:bodyPr/>
                    <a:lstStyle/>
                    <a:p>
                      <a:pPr marL="342900" marR="0" lvl="0" indent="-342900">
                        <a:lnSpc>
                          <a:spcPct val="115000"/>
                        </a:lnSpc>
                        <a:spcBef>
                          <a:spcPts val="0"/>
                        </a:spcBef>
                        <a:spcAft>
                          <a:spcPts val="0"/>
                        </a:spcAft>
                        <a:buFont typeface="+mj-lt"/>
                        <a:buAutoNum type="arabicPeriod"/>
                      </a:pPr>
                      <a:r>
                        <a:rPr lang="en-GB" sz="1200">
                          <a:effectLst/>
                        </a:rPr>
                        <a:t> </a:t>
                      </a:r>
                      <a:endParaRPr lang="en-US" sz="1000">
                        <a:effectLst/>
                        <a:latin typeface="Calibri" panose="020F0502020204030204" pitchFamily="34" charset="0"/>
                        <a:cs typeface="Times New Roman" panose="02020603050405020304" pitchFamily="18" charset="0"/>
                      </a:endParaRPr>
                    </a:p>
                  </a:txBody>
                  <a:tcPr marL="34290" marR="36195" marT="10160" marB="0"/>
                </a:tc>
                <a:tc>
                  <a:txBody>
                    <a:bodyPr/>
                    <a:lstStyle/>
                    <a:p>
                      <a:pPr marL="0" marR="0">
                        <a:lnSpc>
                          <a:spcPct val="107000"/>
                        </a:lnSpc>
                        <a:spcBef>
                          <a:spcPts val="0"/>
                        </a:spcBef>
                        <a:spcAft>
                          <a:spcPts val="800"/>
                        </a:spcAft>
                      </a:pPr>
                      <a:r>
                        <a:rPr lang="en-GB" sz="1200" dirty="0">
                          <a:effectLst/>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34290" marR="36195" marT="10160" marB="0"/>
                </a:tc>
                <a:tc>
                  <a:txBody>
                    <a:bodyPr/>
                    <a:lstStyle/>
                    <a:p>
                      <a:pPr marL="0" marR="0">
                        <a:lnSpc>
                          <a:spcPct val="115000"/>
                        </a:lnSpc>
                        <a:spcBef>
                          <a:spcPts val="0"/>
                        </a:spcBef>
                        <a:spcAft>
                          <a:spcPts val="0"/>
                        </a:spcAft>
                      </a:pPr>
                      <a:r>
                        <a:rPr lang="en-GB" sz="1200">
                          <a:effectLst/>
                        </a:rPr>
                        <a:t> </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34290" marR="36195" marT="10160" marB="0"/>
                </a:tc>
                <a:tc>
                  <a:txBody>
                    <a:bodyPr/>
                    <a:lstStyle/>
                    <a:p>
                      <a:pPr marL="0" marR="0">
                        <a:lnSpc>
                          <a:spcPct val="115000"/>
                        </a:lnSpc>
                        <a:spcBef>
                          <a:spcPts val="0"/>
                        </a:spcBef>
                        <a:spcAft>
                          <a:spcPts val="0"/>
                        </a:spcAft>
                      </a:pPr>
                      <a:r>
                        <a:rPr lang="en-GB" sz="1200" dirty="0">
                          <a:effectLst/>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34290" marR="36195" marT="10160" marB="0"/>
                </a:tc>
                <a:extLst>
                  <a:ext uri="{0D108BD9-81ED-4DB2-BD59-A6C34878D82A}">
                    <a16:rowId xmlns:a16="http://schemas.microsoft.com/office/drawing/2014/main" val="4069739556"/>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190135880"/>
              </p:ext>
            </p:extLst>
          </p:nvPr>
        </p:nvGraphicFramePr>
        <p:xfrm>
          <a:off x="1959430" y="4995803"/>
          <a:ext cx="8412480" cy="901685"/>
        </p:xfrm>
        <a:graphic>
          <a:graphicData uri="http://schemas.openxmlformats.org/drawingml/2006/table">
            <a:tbl>
              <a:tblPr firstRow="1" firstCol="1" bandRow="1">
                <a:tableStyleId>{5C22544A-7EE6-4342-B048-85BDC9FD1C3A}</a:tableStyleId>
              </a:tblPr>
              <a:tblGrid>
                <a:gridCol w="1326641">
                  <a:extLst>
                    <a:ext uri="{9D8B030D-6E8A-4147-A177-3AD203B41FA5}">
                      <a16:colId xmlns:a16="http://schemas.microsoft.com/office/drawing/2014/main" val="1698125045"/>
                    </a:ext>
                  </a:extLst>
                </a:gridCol>
                <a:gridCol w="985014">
                  <a:extLst>
                    <a:ext uri="{9D8B030D-6E8A-4147-A177-3AD203B41FA5}">
                      <a16:colId xmlns:a16="http://schemas.microsoft.com/office/drawing/2014/main" val="839144587"/>
                    </a:ext>
                  </a:extLst>
                </a:gridCol>
                <a:gridCol w="1319818">
                  <a:extLst>
                    <a:ext uri="{9D8B030D-6E8A-4147-A177-3AD203B41FA5}">
                      <a16:colId xmlns:a16="http://schemas.microsoft.com/office/drawing/2014/main" val="1896873875"/>
                    </a:ext>
                  </a:extLst>
                </a:gridCol>
                <a:gridCol w="4140926">
                  <a:extLst>
                    <a:ext uri="{9D8B030D-6E8A-4147-A177-3AD203B41FA5}">
                      <a16:colId xmlns:a16="http://schemas.microsoft.com/office/drawing/2014/main" val="257703325"/>
                    </a:ext>
                  </a:extLst>
                </a:gridCol>
                <a:gridCol w="640081">
                  <a:extLst>
                    <a:ext uri="{9D8B030D-6E8A-4147-A177-3AD203B41FA5}">
                      <a16:colId xmlns:a16="http://schemas.microsoft.com/office/drawing/2014/main" val="1381455449"/>
                    </a:ext>
                  </a:extLst>
                </a:gridCol>
              </a:tblGrid>
              <a:tr h="471526">
                <a:tc gridSpan="5">
                  <a:txBody>
                    <a:bodyPr/>
                    <a:lstStyle/>
                    <a:p>
                      <a:pPr marL="18415" marR="0" algn="ctr">
                        <a:lnSpc>
                          <a:spcPct val="115000"/>
                        </a:lnSpc>
                        <a:spcBef>
                          <a:spcPts val="0"/>
                        </a:spcBef>
                        <a:spcAft>
                          <a:spcPts val="0"/>
                        </a:spcAft>
                      </a:pPr>
                      <a:r>
                        <a:rPr lang="en-GB" sz="1400" dirty="0">
                          <a:effectLst/>
                        </a:rPr>
                        <a:t>                </a:t>
                      </a:r>
                      <a:r>
                        <a:rPr lang="en-GB" sz="1400" dirty="0" smtClean="0">
                          <a:effectLst/>
                        </a:rPr>
                        <a:t>STATUS </a:t>
                      </a:r>
                      <a:r>
                        <a:rPr lang="en-GB" sz="1400" dirty="0">
                          <a:effectLst/>
                        </a:rPr>
                        <a:t>OF PLANNED TRAINING </a:t>
                      </a:r>
                      <a:endParaRPr lang="en-US" sz="1400" dirty="0">
                        <a:effectLst/>
                      </a:endParaRPr>
                    </a:p>
                    <a:p>
                      <a:pPr marL="18415" marR="0" algn="ctr">
                        <a:lnSpc>
                          <a:spcPct val="115000"/>
                        </a:lnSpc>
                        <a:spcBef>
                          <a:spcPts val="0"/>
                        </a:spcBef>
                        <a:spcAft>
                          <a:spcPts val="0"/>
                        </a:spcAft>
                      </a:pPr>
                      <a:r>
                        <a:rPr lang="en-GB" sz="1400" dirty="0">
                          <a:effectLst/>
                        </a:rPr>
                        <a:t> </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17301" marR="17301"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49688894"/>
                  </a:ext>
                </a:extLst>
              </a:tr>
              <a:tr h="410957">
                <a:tc>
                  <a:txBody>
                    <a:bodyPr/>
                    <a:lstStyle/>
                    <a:p>
                      <a:pPr marL="0" marR="0">
                        <a:lnSpc>
                          <a:spcPct val="115000"/>
                        </a:lnSpc>
                        <a:spcBef>
                          <a:spcPts val="0"/>
                        </a:spcBef>
                        <a:spcAft>
                          <a:spcPts val="0"/>
                        </a:spcAft>
                      </a:pPr>
                      <a:r>
                        <a:rPr lang="en-GB" sz="1400">
                          <a:effectLst/>
                        </a:rPr>
                        <a:t>Programme</a:t>
                      </a:r>
                      <a:endParaRPr lang="en-US" sz="1400">
                        <a:effectLst/>
                        <a:latin typeface="Calibri" panose="020F0502020204030204" pitchFamily="34" charset="0"/>
                        <a:ea typeface="SimSun" panose="02010600030101010101" pitchFamily="2" charset="-122"/>
                        <a:cs typeface="Times New Roman" panose="02020603050405020304" pitchFamily="18" charset="0"/>
                      </a:endParaRPr>
                    </a:p>
                  </a:txBody>
                  <a:tcPr marL="17301" marR="17301" marT="0" marB="0"/>
                </a:tc>
                <a:tc>
                  <a:txBody>
                    <a:bodyPr/>
                    <a:lstStyle/>
                    <a:p>
                      <a:pPr marL="0" marR="0">
                        <a:lnSpc>
                          <a:spcPct val="115000"/>
                        </a:lnSpc>
                        <a:spcBef>
                          <a:spcPts val="0"/>
                        </a:spcBef>
                        <a:spcAft>
                          <a:spcPts val="0"/>
                        </a:spcAft>
                      </a:pPr>
                      <a:r>
                        <a:rPr lang="en-GB" sz="1400">
                          <a:effectLst/>
                        </a:rPr>
                        <a:t>Institution </a:t>
                      </a:r>
                      <a:endParaRPr lang="en-US" sz="1400">
                        <a:effectLst/>
                        <a:latin typeface="Calibri" panose="020F0502020204030204" pitchFamily="34" charset="0"/>
                        <a:ea typeface="SimSun" panose="02010600030101010101" pitchFamily="2" charset="-122"/>
                        <a:cs typeface="Times New Roman" panose="02020603050405020304" pitchFamily="18" charset="0"/>
                      </a:endParaRPr>
                    </a:p>
                  </a:txBody>
                  <a:tcPr marL="17301" marR="17301" marT="0" marB="0"/>
                </a:tc>
                <a:tc>
                  <a:txBody>
                    <a:bodyPr/>
                    <a:lstStyle/>
                    <a:p>
                      <a:pPr marL="0" marR="0">
                        <a:lnSpc>
                          <a:spcPct val="115000"/>
                        </a:lnSpc>
                        <a:spcBef>
                          <a:spcPts val="0"/>
                        </a:spcBef>
                        <a:spcAft>
                          <a:spcPts val="0"/>
                        </a:spcAft>
                      </a:pPr>
                      <a:r>
                        <a:rPr lang="en-GB" sz="1400">
                          <a:effectLst/>
                        </a:rPr>
                        <a:t>Date/Duration</a:t>
                      </a:r>
                      <a:endParaRPr lang="en-US" sz="1400">
                        <a:effectLst/>
                        <a:latin typeface="Calibri" panose="020F0502020204030204" pitchFamily="34" charset="0"/>
                        <a:ea typeface="SimSun" panose="02010600030101010101" pitchFamily="2" charset="-122"/>
                        <a:cs typeface="Times New Roman" panose="02020603050405020304" pitchFamily="18" charset="0"/>
                      </a:endParaRPr>
                    </a:p>
                  </a:txBody>
                  <a:tcPr marL="17301" marR="17301" marT="0" marB="0"/>
                </a:tc>
                <a:tc>
                  <a:txBody>
                    <a:bodyPr/>
                    <a:lstStyle/>
                    <a:p>
                      <a:pPr marL="0" marR="0">
                        <a:lnSpc>
                          <a:spcPct val="115000"/>
                        </a:lnSpc>
                        <a:spcBef>
                          <a:spcPts val="0"/>
                        </a:spcBef>
                        <a:spcAft>
                          <a:spcPts val="0"/>
                        </a:spcAft>
                      </a:pPr>
                      <a:r>
                        <a:rPr lang="en-GB" sz="1400" dirty="0">
                          <a:effectLst/>
                        </a:rPr>
                        <a:t>Competency skills demonstrated after training</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17301" marR="17301" marT="0" marB="0"/>
                </a:tc>
                <a:tc>
                  <a:txBody>
                    <a:bodyPr/>
                    <a:lstStyle/>
                    <a:p>
                      <a:endParaRPr lang="en-US" sz="900" dirty="0"/>
                    </a:p>
                  </a:txBody>
                  <a:tcPr marL="46135" marR="46135" marT="23068" marB="23068"/>
                </a:tc>
                <a:extLst>
                  <a:ext uri="{0D108BD9-81ED-4DB2-BD59-A6C34878D82A}">
                    <a16:rowId xmlns:a16="http://schemas.microsoft.com/office/drawing/2014/main" val="3555372193"/>
                  </a:ext>
                </a:extLst>
              </a:tr>
            </a:tbl>
          </a:graphicData>
        </a:graphic>
      </p:graphicFrame>
      <p:pic>
        <p:nvPicPr>
          <p:cNvPr id="8"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71910" y="4419771"/>
            <a:ext cx="1410788" cy="1643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Date Placeholder 8"/>
          <p:cNvSpPr>
            <a:spLocks noGrp="1"/>
          </p:cNvSpPr>
          <p:nvPr>
            <p:ph type="dt" sz="half" idx="10"/>
          </p:nvPr>
        </p:nvSpPr>
        <p:spPr/>
        <p:txBody>
          <a:bodyPr/>
          <a:lstStyle/>
          <a:p>
            <a:fld id="{70C535C9-B005-4672-82E2-328D6E961FC4}" type="datetime1">
              <a:rPr lang="en-US" smtClean="0"/>
              <a:t>3/15/2021</a:t>
            </a:fld>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17</a:t>
            </a:fld>
            <a:endParaRPr lang="en-US" dirty="0"/>
          </a:p>
        </p:txBody>
      </p:sp>
      <p:sp>
        <p:nvSpPr>
          <p:cNvPr id="11" name="Footer Placeholder 10"/>
          <p:cNvSpPr>
            <a:spLocks noGrp="1"/>
          </p:cNvSpPr>
          <p:nvPr>
            <p:ph type="ftr" sz="quarter" idx="11"/>
          </p:nvPr>
        </p:nvSpPr>
        <p:spPr/>
        <p:txBody>
          <a:bodyPr/>
          <a:lstStyle/>
          <a:p>
            <a:r>
              <a:rPr lang="en-US" smtClean="0"/>
              <a:t>ELIZABETH OBENG-YEBOAH - DIRECTOR - RTDD</a:t>
            </a:r>
            <a:endParaRPr lang="en-US" dirty="0"/>
          </a:p>
        </p:txBody>
      </p:sp>
    </p:spTree>
    <p:extLst>
      <p:ext uri="{BB962C8B-B14F-4D97-AF65-F5344CB8AC3E}">
        <p14:creationId xmlns:p14="http://schemas.microsoft.com/office/powerpoint/2010/main" val="2310679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4: End Of Year Assessment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35130916"/>
              </p:ext>
            </p:extLst>
          </p:nvPr>
        </p:nvGraphicFramePr>
        <p:xfrm>
          <a:off x="1371599" y="3213463"/>
          <a:ext cx="9784082" cy="1404493"/>
        </p:xfrm>
        <a:graphic>
          <a:graphicData uri="http://schemas.openxmlformats.org/drawingml/2006/table">
            <a:tbl>
              <a:tblPr firstRow="1" firstCol="1" bandRow="1">
                <a:tableStyleId>{5C22544A-7EE6-4342-B048-85BDC9FD1C3A}</a:tableStyleId>
              </a:tblPr>
              <a:tblGrid>
                <a:gridCol w="600123">
                  <a:extLst>
                    <a:ext uri="{9D8B030D-6E8A-4147-A177-3AD203B41FA5}">
                      <a16:colId xmlns:a16="http://schemas.microsoft.com/office/drawing/2014/main" val="2436702842"/>
                    </a:ext>
                  </a:extLst>
                </a:gridCol>
                <a:gridCol w="1909299">
                  <a:extLst>
                    <a:ext uri="{9D8B030D-6E8A-4147-A177-3AD203B41FA5}">
                      <a16:colId xmlns:a16="http://schemas.microsoft.com/office/drawing/2014/main" val="1111569056"/>
                    </a:ext>
                  </a:extLst>
                </a:gridCol>
                <a:gridCol w="2255812">
                  <a:extLst>
                    <a:ext uri="{9D8B030D-6E8A-4147-A177-3AD203B41FA5}">
                      <a16:colId xmlns:a16="http://schemas.microsoft.com/office/drawing/2014/main" val="2987954040"/>
                    </a:ext>
                  </a:extLst>
                </a:gridCol>
                <a:gridCol w="1732653">
                  <a:extLst>
                    <a:ext uri="{9D8B030D-6E8A-4147-A177-3AD203B41FA5}">
                      <a16:colId xmlns:a16="http://schemas.microsoft.com/office/drawing/2014/main" val="1552914638"/>
                    </a:ext>
                  </a:extLst>
                </a:gridCol>
                <a:gridCol w="3286195">
                  <a:extLst>
                    <a:ext uri="{9D8B030D-6E8A-4147-A177-3AD203B41FA5}">
                      <a16:colId xmlns:a16="http://schemas.microsoft.com/office/drawing/2014/main" val="1090264378"/>
                    </a:ext>
                  </a:extLst>
                </a:gridCol>
              </a:tblGrid>
              <a:tr h="278329">
                <a:tc gridSpan="5">
                  <a:txBody>
                    <a:bodyPr/>
                    <a:lstStyle/>
                    <a:p>
                      <a:pPr marL="0" marR="0" algn="ctr">
                        <a:lnSpc>
                          <a:spcPct val="107000"/>
                        </a:lnSpc>
                        <a:spcBef>
                          <a:spcPts val="0"/>
                        </a:spcBef>
                        <a:spcAft>
                          <a:spcPts val="0"/>
                        </a:spcAft>
                      </a:pPr>
                      <a:r>
                        <a:rPr lang="en-GB" sz="1600" dirty="0">
                          <a:effectLst/>
                        </a:rPr>
                        <a:t>(Q) PERFORMANCE ASSESSMENT (60%)</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71860617"/>
                  </a:ext>
                </a:extLst>
              </a:tr>
              <a:tr h="569506">
                <a:tc>
                  <a:txBody>
                    <a:bodyPr/>
                    <a:lstStyle/>
                    <a:p>
                      <a:pPr marL="0" marR="0">
                        <a:lnSpc>
                          <a:spcPct val="107000"/>
                        </a:lnSpc>
                        <a:spcBef>
                          <a:spcPts val="0"/>
                        </a:spcBef>
                        <a:spcAft>
                          <a:spcPts val="0"/>
                        </a:spcAft>
                      </a:pPr>
                      <a:r>
                        <a:rPr lang="en-GB" sz="1600">
                          <a:effectLst/>
                        </a:rPr>
                        <a:t>NO</a:t>
                      </a:r>
                      <a:endParaRPr lang="en-US"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GB" sz="1600" dirty="0">
                          <a:effectLst/>
                        </a:rPr>
                        <a:t>TARGETS</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GB" sz="1600" dirty="0">
                          <a:effectLst/>
                        </a:rPr>
                        <a:t>PERFORMANCE ASSESSMENT</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GB" sz="1600" dirty="0">
                          <a:effectLst/>
                        </a:rPr>
                        <a:t>SCORE AWARDED</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GB" sz="1600" dirty="0">
                          <a:effectLst/>
                        </a:rPr>
                        <a:t>SUMMARY OF KEY ISSUES IDENTIFIED &amp; NEXT STEPS</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3095074441"/>
                  </a:ext>
                </a:extLst>
              </a:tr>
              <a:tr h="278329">
                <a:tc>
                  <a:txBody>
                    <a:bodyPr/>
                    <a:lstStyle/>
                    <a:p>
                      <a:pPr marL="342900" marR="0" lvl="0" indent="-342900">
                        <a:lnSpc>
                          <a:spcPct val="107000"/>
                        </a:lnSpc>
                        <a:spcBef>
                          <a:spcPts val="0"/>
                        </a:spcBef>
                        <a:spcAft>
                          <a:spcPts val="0"/>
                        </a:spcAft>
                        <a:buFont typeface="+mj-lt"/>
                        <a:buAutoNum type="arabicPeriod"/>
                      </a:pPr>
                      <a:r>
                        <a:rPr lang="en-US" sz="1200">
                          <a:effectLst/>
                        </a:rPr>
                        <a:t> </a:t>
                      </a:r>
                      <a:endParaRPr lang="en-US"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lnSpc>
                          <a:spcPct val="107000"/>
                        </a:lnSpc>
                        <a:spcBef>
                          <a:spcPts val="0"/>
                        </a:spcBef>
                        <a:spcAft>
                          <a:spcPts val="0"/>
                        </a:spcAft>
                      </a:pPr>
                      <a:r>
                        <a:rPr lang="en-GB" sz="1200">
                          <a:effectLst/>
                        </a:rPr>
                        <a:t> </a:t>
                      </a:r>
                      <a:endParaRPr lang="en-US"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 </a:t>
                      </a:r>
                      <a:endParaRPr lang="en-US"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1839263787"/>
                  </a:ext>
                </a:extLst>
              </a:tr>
              <a:tr h="278329">
                <a:tc>
                  <a:txBody>
                    <a:bodyPr/>
                    <a:lstStyle/>
                    <a:p>
                      <a:pPr marL="0" marR="0" lvl="0" indent="0">
                        <a:lnSpc>
                          <a:spcPct val="107000"/>
                        </a:lnSpc>
                        <a:spcBef>
                          <a:spcPts val="0"/>
                        </a:spcBef>
                        <a:spcAft>
                          <a:spcPts val="0"/>
                        </a:spcAft>
                        <a:buFont typeface="+mj-lt"/>
                        <a:buNone/>
                      </a:pPr>
                      <a:r>
                        <a:rPr lang="en-US" sz="1200" dirty="0" smtClean="0">
                          <a:effectLst/>
                        </a:rPr>
                        <a:t>2.</a:t>
                      </a:r>
                      <a:r>
                        <a:rPr lang="en-US" sz="1200" dirty="0">
                          <a:effectLst/>
                        </a:rPr>
                        <a:t> </a:t>
                      </a:r>
                      <a:endParaRPr lang="en-US"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lnSpc>
                          <a:spcPct val="107000"/>
                        </a:lnSpc>
                        <a:spcBef>
                          <a:spcPts val="0"/>
                        </a:spcBef>
                        <a:spcAft>
                          <a:spcPts val="0"/>
                        </a:spcAft>
                      </a:pPr>
                      <a:r>
                        <a:rPr lang="en-GB" sz="1200">
                          <a:effectLst/>
                        </a:rPr>
                        <a:t> </a:t>
                      </a:r>
                      <a:endParaRPr lang="en-US"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200" dirty="0">
                          <a:effectLst/>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1131358038"/>
                  </a:ext>
                </a:extLst>
              </a:tr>
            </a:tbl>
          </a:graphicData>
        </a:graphic>
      </p:graphicFrame>
      <p:sp>
        <p:nvSpPr>
          <p:cNvPr id="5" name="Rectangle 1"/>
          <p:cNvSpPr>
            <a:spLocks noChangeArrowheads="1"/>
          </p:cNvSpPr>
          <p:nvPr/>
        </p:nvSpPr>
        <p:spPr bwMode="auto">
          <a:xfrm rot="10800000" flipV="1">
            <a:off x="1371600" y="1680123"/>
            <a:ext cx="9627326"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smtClean="0">
                <a:ln>
                  <a:noFill/>
                </a:ln>
                <a:solidFill>
                  <a:srgbClr val="000000"/>
                </a:solidFill>
                <a:effectLst/>
                <a:latin typeface="Times New Roman" panose="02020603050405020304" pitchFamily="18" charset="0"/>
                <a:ea typeface="Franklin Gothic Book" panose="020B0503020102020204" pitchFamily="34" charset="0"/>
                <a:cs typeface="Times New Roman" panose="02020603050405020304" pitchFamily="18" charset="0"/>
              </a:rPr>
              <a:t>This section provides a summary of an </a:t>
            </a:r>
            <a:r>
              <a:rPr kumimoji="0" lang="en-GB" altLang="en-US" sz="1600" b="0" i="0" u="none" strike="noStrike" cap="none" normalizeH="0" baseline="0" dirty="0" err="1" smtClean="0">
                <a:ln>
                  <a:noFill/>
                </a:ln>
                <a:solidFill>
                  <a:srgbClr val="000000"/>
                </a:solidFill>
                <a:effectLst/>
                <a:latin typeface="Times New Roman" panose="02020603050405020304" pitchFamily="18" charset="0"/>
                <a:ea typeface="Franklin Gothic Book" panose="020B0503020102020204" pitchFamily="34" charset="0"/>
                <a:cs typeface="Times New Roman" panose="02020603050405020304" pitchFamily="18" charset="0"/>
              </a:rPr>
              <a:t>Appraisee’s</a:t>
            </a:r>
            <a:r>
              <a:rPr kumimoji="0" lang="en-GB" altLang="en-US" sz="1600" b="0" i="0" u="none" strike="noStrike" cap="none" normalizeH="0" baseline="0" dirty="0" smtClean="0">
                <a:ln>
                  <a:noFill/>
                </a:ln>
                <a:solidFill>
                  <a:srgbClr val="000000"/>
                </a:solidFill>
                <a:effectLst/>
                <a:latin typeface="Times New Roman" panose="02020603050405020304" pitchFamily="18" charset="0"/>
                <a:ea typeface="Franklin Gothic Book" panose="020B0503020102020204" pitchFamily="34" charset="0"/>
                <a:cs typeface="Times New Roman" panose="02020603050405020304" pitchFamily="18" charset="0"/>
              </a:rPr>
              <a:t> score during the End of Year Assessment and how it is to be computed. 60% of the Total Score is to be awarded based on the performance of the </a:t>
            </a:r>
            <a:r>
              <a:rPr kumimoji="0" lang="en-GB" altLang="en-US" sz="1600" b="0" i="0" u="none" strike="noStrike" cap="none" normalizeH="0" baseline="0" dirty="0" err="1" smtClean="0">
                <a:ln>
                  <a:noFill/>
                </a:ln>
                <a:solidFill>
                  <a:srgbClr val="000000"/>
                </a:solidFill>
                <a:effectLst/>
                <a:latin typeface="Times New Roman" panose="02020603050405020304" pitchFamily="18" charset="0"/>
                <a:ea typeface="Franklin Gothic Book" panose="020B0503020102020204" pitchFamily="34" charset="0"/>
                <a:cs typeface="Times New Roman" panose="02020603050405020304" pitchFamily="18" charset="0"/>
              </a:rPr>
              <a:t>Appraisee</a:t>
            </a:r>
            <a:r>
              <a:rPr kumimoji="0" lang="en-GB" altLang="en-US" sz="1600" b="0" i="0" u="none" strike="noStrike" cap="none" normalizeH="0" baseline="0" dirty="0" smtClean="0">
                <a:ln>
                  <a:noFill/>
                </a:ln>
                <a:solidFill>
                  <a:srgbClr val="000000"/>
                </a:solidFill>
                <a:effectLst/>
                <a:latin typeface="Times New Roman" panose="02020603050405020304" pitchFamily="18" charset="0"/>
                <a:ea typeface="Franklin Gothic Book" panose="020B0503020102020204" pitchFamily="34" charset="0"/>
                <a:cs typeface="Times New Roman" panose="02020603050405020304" pitchFamily="18" charset="0"/>
              </a:rPr>
              <a:t> on all targets. The remaining 40% is allocated based on Competencies demonstrated and Training undertaken.</a:t>
            </a:r>
            <a:endParaRPr kumimoji="0" lang="en-US" altLang="en-US"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rgbClr val="000000"/>
                </a:solidFill>
                <a:effectLst/>
                <a:latin typeface="Times New Roman" panose="02020603050405020304" pitchFamily="18" charset="0"/>
                <a:ea typeface="Franklin Gothic Book" panose="020B0503020102020204" pitchFamily="34" charset="0"/>
                <a:cs typeface="Times New Roman" panose="02020603050405020304" pitchFamily="18" charset="0"/>
              </a:rPr>
              <a:t>PERFORMANCE ASSESSMENT (TARGETS) </a:t>
            </a:r>
            <a:endParaRPr kumimoji="0" lang="en-US" altLang="en-US"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rgbClr val="000000"/>
                </a:solidFill>
                <a:effectLst/>
                <a:latin typeface="Times New Roman" panose="02020603050405020304" pitchFamily="18" charset="0"/>
                <a:ea typeface="Franklin Gothic Book" panose="020B0503020102020204" pitchFamily="34" charset="0"/>
                <a:cs typeface="Times New Roman" panose="02020603050405020304" pitchFamily="18" charset="0"/>
              </a:rPr>
              <a:t>The scoring of this section is 60% of the total</a:t>
            </a:r>
            <a:endParaRPr kumimoji="0" lang="en-GB" altLang="en-US" sz="1600" b="0" i="0" u="none" strike="noStrike" cap="none" normalizeH="0" baseline="0" dirty="0" smtClean="0">
              <a:ln>
                <a:noFill/>
              </a:ln>
              <a:solidFill>
                <a:schemeClr val="tx1"/>
              </a:solidFill>
              <a:effectLst/>
            </a:endParaRPr>
          </a:p>
        </p:txBody>
      </p:sp>
      <p:graphicFrame>
        <p:nvGraphicFramePr>
          <p:cNvPr id="7" name="Table 6"/>
          <p:cNvGraphicFramePr>
            <a:graphicFrameLocks noGrp="1"/>
          </p:cNvGraphicFramePr>
          <p:nvPr>
            <p:extLst>
              <p:ext uri="{D42A27DB-BD31-4B8C-83A1-F6EECF244321}">
                <p14:modId xmlns:p14="http://schemas.microsoft.com/office/powerpoint/2010/main" val="340928573"/>
              </p:ext>
            </p:extLst>
          </p:nvPr>
        </p:nvGraphicFramePr>
        <p:xfrm>
          <a:off x="1371600" y="4827855"/>
          <a:ext cx="9784080" cy="1266204"/>
        </p:xfrm>
        <a:graphic>
          <a:graphicData uri="http://schemas.openxmlformats.org/drawingml/2006/table">
            <a:tbl>
              <a:tblPr firstRow="1" firstCol="1" bandRow="1">
                <a:tableStyleId>{5C22544A-7EE6-4342-B048-85BDC9FD1C3A}</a:tableStyleId>
              </a:tblPr>
              <a:tblGrid>
                <a:gridCol w="734940">
                  <a:extLst>
                    <a:ext uri="{9D8B030D-6E8A-4147-A177-3AD203B41FA5}">
                      <a16:colId xmlns:a16="http://schemas.microsoft.com/office/drawing/2014/main" val="2862784647"/>
                    </a:ext>
                  </a:extLst>
                </a:gridCol>
                <a:gridCol w="4202820">
                  <a:extLst>
                    <a:ext uri="{9D8B030D-6E8A-4147-A177-3AD203B41FA5}">
                      <a16:colId xmlns:a16="http://schemas.microsoft.com/office/drawing/2014/main" val="180939447"/>
                    </a:ext>
                  </a:extLst>
                </a:gridCol>
                <a:gridCol w="4846320">
                  <a:extLst>
                    <a:ext uri="{9D8B030D-6E8A-4147-A177-3AD203B41FA5}">
                      <a16:colId xmlns:a16="http://schemas.microsoft.com/office/drawing/2014/main" val="2982501260"/>
                    </a:ext>
                  </a:extLst>
                </a:gridCol>
              </a:tblGrid>
              <a:tr h="633102">
                <a:tc>
                  <a:txBody>
                    <a:bodyPr/>
                    <a:lstStyle/>
                    <a:p>
                      <a:pPr marL="0" marR="0">
                        <a:lnSpc>
                          <a:spcPct val="115000"/>
                        </a:lnSpc>
                        <a:spcBef>
                          <a:spcPts val="0"/>
                        </a:spcBef>
                        <a:spcAft>
                          <a:spcPts val="0"/>
                        </a:spcAft>
                      </a:pPr>
                      <a:r>
                        <a:rPr lang="en-GB" sz="1600" dirty="0">
                          <a:effectLst/>
                        </a:rPr>
                        <a:t>NO. </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34290" marR="36195" marT="10160" marB="0"/>
                </a:tc>
                <a:tc>
                  <a:txBody>
                    <a:bodyPr/>
                    <a:lstStyle/>
                    <a:p>
                      <a:pPr marL="6350" marR="0" indent="-6350">
                        <a:lnSpc>
                          <a:spcPct val="115000"/>
                        </a:lnSpc>
                        <a:spcBef>
                          <a:spcPts val="0"/>
                        </a:spcBef>
                        <a:spcAft>
                          <a:spcPts val="800"/>
                        </a:spcAft>
                      </a:pPr>
                      <a:r>
                        <a:rPr lang="en-GB" sz="1600" dirty="0">
                          <a:effectLst/>
                        </a:rPr>
                        <a:t>COMPETENCY </a:t>
                      </a:r>
                      <a:r>
                        <a:rPr lang="en-GB" sz="1600" dirty="0" smtClean="0">
                          <a:effectLst/>
                        </a:rPr>
                        <a:t> (40%)</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34290" marR="36195" marT="10160" marB="0"/>
                </a:tc>
                <a:tc>
                  <a:txBody>
                    <a:bodyPr/>
                    <a:lstStyle/>
                    <a:p>
                      <a:pPr marL="0" marR="0">
                        <a:lnSpc>
                          <a:spcPct val="115000"/>
                        </a:lnSpc>
                        <a:spcBef>
                          <a:spcPts val="0"/>
                        </a:spcBef>
                        <a:spcAft>
                          <a:spcPts val="0"/>
                        </a:spcAft>
                      </a:pPr>
                      <a:r>
                        <a:rPr lang="en-GB" sz="1600" dirty="0" smtClean="0">
                          <a:effectLst/>
                        </a:rPr>
                        <a:t>SCORES AWARDED</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34290" marR="36195" marT="10160" marB="0"/>
                </a:tc>
                <a:extLst>
                  <a:ext uri="{0D108BD9-81ED-4DB2-BD59-A6C34878D82A}">
                    <a16:rowId xmlns:a16="http://schemas.microsoft.com/office/drawing/2014/main" val="493929715"/>
                  </a:ext>
                </a:extLst>
              </a:tr>
              <a:tr h="633102">
                <a:tc>
                  <a:txBody>
                    <a:bodyPr/>
                    <a:lstStyle/>
                    <a:p>
                      <a:pPr marL="342900" marR="0" lvl="0" indent="-342900">
                        <a:lnSpc>
                          <a:spcPct val="115000"/>
                        </a:lnSpc>
                        <a:spcBef>
                          <a:spcPts val="0"/>
                        </a:spcBef>
                        <a:spcAft>
                          <a:spcPts val="0"/>
                        </a:spcAft>
                        <a:buFont typeface="+mj-lt"/>
                        <a:buAutoNum type="arabicPeriod"/>
                      </a:pPr>
                      <a:r>
                        <a:rPr lang="en-GB" sz="1200">
                          <a:effectLst/>
                        </a:rPr>
                        <a:t> </a:t>
                      </a:r>
                      <a:endParaRPr lang="en-US" sz="1000">
                        <a:effectLst/>
                        <a:latin typeface="Calibri" panose="020F0502020204030204" pitchFamily="34" charset="0"/>
                        <a:cs typeface="Times New Roman" panose="02020603050405020304" pitchFamily="18" charset="0"/>
                      </a:endParaRPr>
                    </a:p>
                  </a:txBody>
                  <a:tcPr marL="34290" marR="36195" marT="10160" marB="0"/>
                </a:tc>
                <a:tc>
                  <a:txBody>
                    <a:bodyPr/>
                    <a:lstStyle/>
                    <a:p>
                      <a:pPr marL="0" marR="0">
                        <a:lnSpc>
                          <a:spcPct val="107000"/>
                        </a:lnSpc>
                        <a:spcBef>
                          <a:spcPts val="0"/>
                        </a:spcBef>
                        <a:spcAft>
                          <a:spcPts val="800"/>
                        </a:spcAft>
                      </a:pPr>
                      <a:r>
                        <a:rPr lang="en-GB" sz="1200" dirty="0">
                          <a:effectLst/>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34290" marR="36195" marT="10160" marB="0"/>
                </a:tc>
                <a:tc>
                  <a:txBody>
                    <a:bodyPr/>
                    <a:lstStyle/>
                    <a:p>
                      <a:pPr marL="0" marR="0">
                        <a:lnSpc>
                          <a:spcPct val="115000"/>
                        </a:lnSpc>
                        <a:spcBef>
                          <a:spcPts val="0"/>
                        </a:spcBef>
                        <a:spcAft>
                          <a:spcPts val="0"/>
                        </a:spcAft>
                      </a:pPr>
                      <a:r>
                        <a:rPr lang="en-GB" sz="1200" dirty="0">
                          <a:effectLst/>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34290" marR="36195" marT="10160" marB="0"/>
                </a:tc>
                <a:extLst>
                  <a:ext uri="{0D108BD9-81ED-4DB2-BD59-A6C34878D82A}">
                    <a16:rowId xmlns:a16="http://schemas.microsoft.com/office/drawing/2014/main" val="4069739556"/>
                  </a:ext>
                </a:extLst>
              </a:tr>
            </a:tbl>
          </a:graphicData>
        </a:graphic>
      </p:graphicFrame>
      <p:pic>
        <p:nvPicPr>
          <p:cNvPr id="8"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72354" y="4950823"/>
            <a:ext cx="1519646" cy="1554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Date Placeholder 8"/>
          <p:cNvSpPr>
            <a:spLocks noGrp="1"/>
          </p:cNvSpPr>
          <p:nvPr>
            <p:ph type="dt" sz="half" idx="10"/>
          </p:nvPr>
        </p:nvSpPr>
        <p:spPr/>
        <p:txBody>
          <a:bodyPr/>
          <a:lstStyle/>
          <a:p>
            <a:fld id="{FAA25ABC-FA8A-4DA0-A761-0E7469BD4619}" type="datetime1">
              <a:rPr lang="en-US" smtClean="0"/>
              <a:t>3/15/2021</a:t>
            </a:fld>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18</a:t>
            </a:fld>
            <a:endParaRPr lang="en-US" dirty="0"/>
          </a:p>
        </p:txBody>
      </p:sp>
      <p:sp>
        <p:nvSpPr>
          <p:cNvPr id="11" name="Footer Placeholder 10"/>
          <p:cNvSpPr>
            <a:spLocks noGrp="1"/>
          </p:cNvSpPr>
          <p:nvPr>
            <p:ph type="ftr" sz="quarter" idx="11"/>
          </p:nvPr>
        </p:nvSpPr>
        <p:spPr/>
        <p:txBody>
          <a:bodyPr/>
          <a:lstStyle/>
          <a:p>
            <a:r>
              <a:rPr lang="en-US" smtClean="0"/>
              <a:t>ELIZABETH OBENG-YEBOAH - DIRECTOR - RTDD</a:t>
            </a:r>
            <a:endParaRPr lang="en-US" dirty="0"/>
          </a:p>
        </p:txBody>
      </p:sp>
    </p:spTree>
    <p:extLst>
      <p:ext uri="{BB962C8B-B14F-4D97-AF65-F5344CB8AC3E}">
        <p14:creationId xmlns:p14="http://schemas.microsoft.com/office/powerpoint/2010/main" val="4271374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CHALLENGES</a:t>
            </a:r>
            <a:endParaRPr lang="en-GB" dirty="0"/>
          </a:p>
        </p:txBody>
      </p:sp>
      <p:sp>
        <p:nvSpPr>
          <p:cNvPr id="5" name="Content Placeholder 4"/>
          <p:cNvSpPr>
            <a:spLocks noGrp="1"/>
          </p:cNvSpPr>
          <p:nvPr>
            <p:ph idx="1"/>
          </p:nvPr>
        </p:nvSpPr>
        <p:spPr>
          <a:xfrm>
            <a:off x="685800" y="1837766"/>
            <a:ext cx="10394707" cy="3536820"/>
          </a:xfrm>
        </p:spPr>
        <p:txBody>
          <a:bodyPr/>
          <a:lstStyle/>
          <a:p>
            <a:pPr lvl="0"/>
            <a:r>
              <a:rPr lang="en-US" sz="3200" cap="none" dirty="0">
                <a:ln w="0"/>
                <a:effectLst>
                  <a:outerShdw blurRad="38100" dist="19050" dir="2700000" algn="tl" rotWithShape="0">
                    <a:schemeClr val="dk1">
                      <a:alpha val="40000"/>
                    </a:schemeClr>
                  </a:outerShdw>
                </a:effectLst>
              </a:rPr>
              <a:t>Identification/couching of </a:t>
            </a:r>
            <a:r>
              <a:rPr lang="en-US" sz="3200" cap="none" dirty="0" smtClean="0">
                <a:ln w="0"/>
                <a:effectLst>
                  <a:outerShdw blurRad="38100" dist="19050" dir="2700000" algn="tl" rotWithShape="0">
                    <a:schemeClr val="dk1">
                      <a:alpha val="40000"/>
                    </a:schemeClr>
                  </a:outerShdw>
                </a:effectLst>
              </a:rPr>
              <a:t>Focus Areas</a:t>
            </a:r>
            <a:endParaRPr lang="en-GB" sz="3200" cap="none" dirty="0">
              <a:ln w="0"/>
              <a:effectLst>
                <a:outerShdw blurRad="38100" dist="19050" dir="2700000" algn="tl" rotWithShape="0">
                  <a:schemeClr val="dk1">
                    <a:alpha val="40000"/>
                  </a:schemeClr>
                </a:outerShdw>
              </a:effectLst>
            </a:endParaRPr>
          </a:p>
          <a:p>
            <a:pPr lvl="0"/>
            <a:r>
              <a:rPr lang="en-US" sz="3200" cap="none" dirty="0">
                <a:ln w="0"/>
                <a:effectLst>
                  <a:outerShdw blurRad="38100" dist="19050" dir="2700000" algn="tl" rotWithShape="0">
                    <a:schemeClr val="dk1">
                      <a:alpha val="40000"/>
                    </a:schemeClr>
                  </a:outerShdw>
                </a:effectLst>
              </a:rPr>
              <a:t>Setting of SMART </a:t>
            </a:r>
            <a:r>
              <a:rPr lang="en-US" sz="3200" dirty="0">
                <a:ln w="0"/>
                <a:effectLst>
                  <a:outerShdw blurRad="38100" dist="19050" dir="2700000" algn="tl" rotWithShape="0">
                    <a:schemeClr val="dk1">
                      <a:alpha val="40000"/>
                    </a:schemeClr>
                  </a:outerShdw>
                </a:effectLst>
              </a:rPr>
              <a:t>T</a:t>
            </a:r>
            <a:r>
              <a:rPr lang="en-US" sz="3200" cap="none" dirty="0" smtClean="0">
                <a:ln w="0"/>
                <a:effectLst>
                  <a:outerShdw blurRad="38100" dist="19050" dir="2700000" algn="tl" rotWithShape="0">
                    <a:schemeClr val="dk1">
                      <a:alpha val="40000"/>
                    </a:schemeClr>
                  </a:outerShdw>
                </a:effectLst>
              </a:rPr>
              <a:t>argets</a:t>
            </a:r>
          </a:p>
          <a:p>
            <a:pPr lvl="0"/>
            <a:r>
              <a:rPr lang="en-US" sz="3200" cap="none" dirty="0" smtClean="0">
                <a:ln w="0"/>
                <a:effectLst>
                  <a:outerShdw blurRad="38100" dist="19050" dir="2700000" algn="tl" rotWithShape="0">
                    <a:schemeClr val="dk1">
                      <a:alpha val="40000"/>
                    </a:schemeClr>
                  </a:outerShdw>
                </a:effectLst>
              </a:rPr>
              <a:t>Implementing the 4</a:t>
            </a:r>
            <a:r>
              <a:rPr lang="en-US" sz="3200" cap="none" baseline="30000" dirty="0" smtClean="0">
                <a:ln w="0"/>
                <a:effectLst>
                  <a:outerShdw blurRad="38100" dist="19050" dir="2700000" algn="tl" rotWithShape="0">
                    <a:schemeClr val="dk1">
                      <a:alpha val="40000"/>
                    </a:schemeClr>
                  </a:outerShdw>
                </a:effectLst>
              </a:rPr>
              <a:t>th</a:t>
            </a:r>
            <a:r>
              <a:rPr lang="en-US" sz="3200" cap="none" dirty="0" smtClean="0">
                <a:ln w="0"/>
                <a:effectLst>
                  <a:outerShdw blurRad="38100" dist="19050" dir="2700000" algn="tl" rotWithShape="0">
                    <a:schemeClr val="dk1">
                      <a:alpha val="40000"/>
                    </a:schemeClr>
                  </a:outerShdw>
                </a:effectLst>
              </a:rPr>
              <a:t> phase of the Instrument (Decision)</a:t>
            </a:r>
          </a:p>
          <a:p>
            <a:pPr lvl="1"/>
            <a:r>
              <a:rPr lang="en-US" sz="3200" cap="none" dirty="0" smtClean="0">
                <a:ln w="0"/>
                <a:effectLst>
                  <a:outerShdw blurRad="38100" dist="19050" dir="2700000" algn="tl" rotWithShape="0">
                    <a:schemeClr val="dk1">
                      <a:alpha val="40000"/>
                    </a:schemeClr>
                  </a:outerShdw>
                </a:effectLst>
              </a:rPr>
              <a:t>Rewards </a:t>
            </a:r>
          </a:p>
          <a:p>
            <a:pPr lvl="1"/>
            <a:r>
              <a:rPr lang="en-US" sz="3200" cap="none" dirty="0" smtClean="0">
                <a:ln w="0"/>
                <a:effectLst>
                  <a:outerShdw blurRad="38100" dist="19050" dir="2700000" algn="tl" rotWithShape="0">
                    <a:schemeClr val="dk1">
                      <a:alpha val="40000"/>
                    </a:schemeClr>
                  </a:outerShdw>
                </a:effectLst>
              </a:rPr>
              <a:t>Sanctions </a:t>
            </a:r>
            <a:endParaRPr lang="en-GB" sz="3200" cap="none" dirty="0">
              <a:ln w="0"/>
              <a:effectLst>
                <a:outerShdw blurRad="38100" dist="19050" dir="2700000" algn="tl" rotWithShape="0">
                  <a:schemeClr val="dk1">
                    <a:alpha val="40000"/>
                  </a:schemeClr>
                </a:outerShdw>
              </a:effectLst>
            </a:endParaRPr>
          </a:p>
          <a:p>
            <a:pPr lvl="0"/>
            <a:endParaRPr lang="en-GB" cap="none" dirty="0">
              <a:ln w="0"/>
              <a:effectLst>
                <a:outerShdw blurRad="38100" dist="19050" dir="2700000" algn="tl" rotWithShape="0">
                  <a:schemeClr val="dk1">
                    <a:alpha val="40000"/>
                  </a:schemeClr>
                </a:outerShdw>
              </a:effectLst>
            </a:endParaRP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679844" y="4232366"/>
            <a:ext cx="2323037" cy="135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2"/>
          <p:cNvSpPr>
            <a:spLocks noGrp="1"/>
          </p:cNvSpPr>
          <p:nvPr>
            <p:ph type="dt" sz="half" idx="10"/>
          </p:nvPr>
        </p:nvSpPr>
        <p:spPr/>
        <p:txBody>
          <a:bodyPr/>
          <a:lstStyle/>
          <a:p>
            <a:fld id="{3C048E0B-B71C-4829-9F3A-F1C5DA0E55F8}" type="datetime1">
              <a:rPr lang="en-US" smtClean="0"/>
              <a:t>3/15/2021</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19</a:t>
            </a:fld>
            <a:endParaRPr lang="en-US" dirty="0"/>
          </a:p>
        </p:txBody>
      </p:sp>
      <p:sp>
        <p:nvSpPr>
          <p:cNvPr id="7" name="Footer Placeholder 6"/>
          <p:cNvSpPr>
            <a:spLocks noGrp="1"/>
          </p:cNvSpPr>
          <p:nvPr>
            <p:ph type="ftr" sz="quarter" idx="11"/>
          </p:nvPr>
        </p:nvSpPr>
        <p:spPr/>
        <p:txBody>
          <a:bodyPr/>
          <a:lstStyle/>
          <a:p>
            <a:r>
              <a:rPr lang="en-US" smtClean="0"/>
              <a:t>ELIZABETH OBENG-YEBOAH - DIRECTOR - RTDD</a:t>
            </a:r>
            <a:endParaRPr lang="en-US" dirty="0"/>
          </a:p>
        </p:txBody>
      </p:sp>
    </p:spTree>
    <p:extLst>
      <p:ext uri="{BB962C8B-B14F-4D97-AF65-F5344CB8AC3E}">
        <p14:creationId xmlns:p14="http://schemas.microsoft.com/office/powerpoint/2010/main" val="3807834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a:t>
            </a:r>
            <a:endParaRPr lang="en-GB" dirty="0"/>
          </a:p>
        </p:txBody>
      </p:sp>
      <p:sp>
        <p:nvSpPr>
          <p:cNvPr id="3" name="Content Placeholder 2"/>
          <p:cNvSpPr>
            <a:spLocks noGrp="1"/>
          </p:cNvSpPr>
          <p:nvPr>
            <p:ph idx="1"/>
          </p:nvPr>
        </p:nvSpPr>
        <p:spPr/>
        <p:txBody>
          <a:bodyPr/>
          <a:lstStyle/>
          <a:p>
            <a:r>
              <a:rPr lang="en-GB" dirty="0" smtClean="0"/>
              <a:t>Introduction</a:t>
            </a:r>
          </a:p>
          <a:p>
            <a:r>
              <a:rPr lang="en-GB" dirty="0" smtClean="0"/>
              <a:t>The performance management system</a:t>
            </a:r>
          </a:p>
          <a:p>
            <a:r>
              <a:rPr lang="en-GB" dirty="0" smtClean="0"/>
              <a:t>Implementation </a:t>
            </a:r>
          </a:p>
          <a:p>
            <a:pPr lvl="1"/>
            <a:r>
              <a:rPr lang="en-GB" dirty="0" smtClean="0"/>
              <a:t>The Performance Appraisal Instrument</a:t>
            </a:r>
          </a:p>
          <a:p>
            <a:pPr lvl="1"/>
            <a:r>
              <a:rPr lang="en-GB" dirty="0" smtClean="0"/>
              <a:t>Sections of the Appraisal Instrument</a:t>
            </a:r>
          </a:p>
          <a:p>
            <a:pPr lvl="1"/>
            <a:endParaRPr lang="en-GB" dirty="0" smtClean="0"/>
          </a:p>
          <a:p>
            <a:r>
              <a:rPr lang="en-GB" dirty="0" smtClean="0"/>
              <a:t>Challenges</a:t>
            </a:r>
          </a:p>
          <a:p>
            <a:r>
              <a:rPr lang="en-GB" dirty="0" smtClean="0"/>
              <a:t>Reform direction</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621487" y="3931919"/>
            <a:ext cx="2534194" cy="193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ate Placeholder 4"/>
          <p:cNvSpPr>
            <a:spLocks noGrp="1"/>
          </p:cNvSpPr>
          <p:nvPr>
            <p:ph type="dt" sz="half" idx="10"/>
          </p:nvPr>
        </p:nvSpPr>
        <p:spPr/>
        <p:txBody>
          <a:bodyPr/>
          <a:lstStyle/>
          <a:p>
            <a:fld id="{BA13F4C9-8747-480E-9719-501FDCC972FC}" type="datetime1">
              <a:rPr lang="en-US" smtClean="0"/>
              <a:t>3/15/2021</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2</a:t>
            </a:fld>
            <a:endParaRPr lang="en-US" dirty="0"/>
          </a:p>
        </p:txBody>
      </p:sp>
      <p:sp>
        <p:nvSpPr>
          <p:cNvPr id="7" name="Footer Placeholder 6"/>
          <p:cNvSpPr>
            <a:spLocks noGrp="1"/>
          </p:cNvSpPr>
          <p:nvPr>
            <p:ph type="ftr" sz="quarter" idx="11"/>
          </p:nvPr>
        </p:nvSpPr>
        <p:spPr/>
        <p:txBody>
          <a:bodyPr/>
          <a:lstStyle/>
          <a:p>
            <a:r>
              <a:rPr lang="en-US" smtClean="0"/>
              <a:t>ELIZABETH OBENG-YEBOAH - DIRECTOR - RTDD</a:t>
            </a:r>
            <a:endParaRPr lang="en-US" dirty="0"/>
          </a:p>
        </p:txBody>
      </p:sp>
    </p:spTree>
    <p:extLst>
      <p:ext uri="{BB962C8B-B14F-4D97-AF65-F5344CB8AC3E}">
        <p14:creationId xmlns:p14="http://schemas.microsoft.com/office/powerpoint/2010/main" val="3992417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713847">
            <a:off x="1495081" y="2550372"/>
            <a:ext cx="9417041" cy="1317976"/>
          </a:xfrm>
        </p:spPr>
        <p:txBody>
          <a:bodyPr/>
          <a:lstStyle/>
          <a:p>
            <a:r>
              <a:rPr lang="en-US" dirty="0" smtClean="0"/>
              <a:t>THANK YOU</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516983" y="4571999"/>
            <a:ext cx="2233746" cy="1136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ate Placeholder 4"/>
          <p:cNvSpPr>
            <a:spLocks noGrp="1"/>
          </p:cNvSpPr>
          <p:nvPr>
            <p:ph type="dt" sz="half" idx="10"/>
          </p:nvPr>
        </p:nvSpPr>
        <p:spPr/>
        <p:txBody>
          <a:bodyPr/>
          <a:lstStyle/>
          <a:p>
            <a:fld id="{4D1BD96D-E4DE-439A-B2AE-3F72E7A01E9E}" type="datetime1">
              <a:rPr lang="en-US" smtClean="0"/>
              <a:t>3/15/2021</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20</a:t>
            </a:fld>
            <a:endParaRPr lang="en-US" dirty="0"/>
          </a:p>
        </p:txBody>
      </p:sp>
      <p:sp>
        <p:nvSpPr>
          <p:cNvPr id="7" name="Footer Placeholder 6"/>
          <p:cNvSpPr>
            <a:spLocks noGrp="1"/>
          </p:cNvSpPr>
          <p:nvPr>
            <p:ph type="ftr" sz="quarter" idx="11"/>
          </p:nvPr>
        </p:nvSpPr>
        <p:spPr/>
        <p:txBody>
          <a:bodyPr/>
          <a:lstStyle/>
          <a:p>
            <a:r>
              <a:rPr lang="en-US" smtClean="0"/>
              <a:t>ELIZABETH OBENG-YEBOAH - DIRECTOR - RTDD</a:t>
            </a:r>
            <a:endParaRPr lang="en-US" dirty="0"/>
          </a:p>
        </p:txBody>
      </p:sp>
    </p:spTree>
    <p:extLst>
      <p:ext uri="{BB962C8B-B14F-4D97-AF65-F5344CB8AC3E}">
        <p14:creationId xmlns:p14="http://schemas.microsoft.com/office/powerpoint/2010/main" val="1932639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p:txBody>
          <a:bodyPr/>
          <a:lstStyle/>
          <a:p>
            <a:r>
              <a:rPr lang="en-US" altLang="en-US" b="1" dirty="0"/>
              <a:t>If you fail to plan, you are planning to fail!” </a:t>
            </a:r>
            <a:endParaRPr lang="en-US" altLang="en-US" b="1" dirty="0" smtClean="0"/>
          </a:p>
          <a:p>
            <a:pPr lvl="1"/>
            <a:r>
              <a:rPr lang="en-US" altLang="en-US" b="1" dirty="0" smtClean="0"/>
              <a:t>by </a:t>
            </a:r>
            <a:r>
              <a:rPr lang="en-US" altLang="en-US" b="1" dirty="0"/>
              <a:t>Benjamin </a:t>
            </a:r>
            <a:r>
              <a:rPr lang="en-US" altLang="en-US" b="1" dirty="0" smtClean="0"/>
              <a:t>Franklin</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13371" y="3735976"/>
            <a:ext cx="2625636" cy="2133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ate Placeholder 4"/>
          <p:cNvSpPr>
            <a:spLocks noGrp="1"/>
          </p:cNvSpPr>
          <p:nvPr>
            <p:ph type="dt" sz="half" idx="10"/>
          </p:nvPr>
        </p:nvSpPr>
        <p:spPr/>
        <p:txBody>
          <a:bodyPr/>
          <a:lstStyle/>
          <a:p>
            <a:fld id="{E5CB9DD4-DFB2-4216-B7F3-6B150AC9DE22}" type="datetime1">
              <a:rPr lang="en-US" smtClean="0"/>
              <a:t>3/15/2021</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3</a:t>
            </a:fld>
            <a:endParaRPr lang="en-US" dirty="0"/>
          </a:p>
        </p:txBody>
      </p:sp>
      <p:sp>
        <p:nvSpPr>
          <p:cNvPr id="7" name="Footer Placeholder 6"/>
          <p:cNvSpPr>
            <a:spLocks noGrp="1"/>
          </p:cNvSpPr>
          <p:nvPr>
            <p:ph type="ftr" sz="quarter" idx="11"/>
          </p:nvPr>
        </p:nvSpPr>
        <p:spPr/>
        <p:txBody>
          <a:bodyPr/>
          <a:lstStyle/>
          <a:p>
            <a:r>
              <a:rPr lang="en-US" smtClean="0"/>
              <a:t>ELIZABETH OBENG-YEBOAH - DIRECTOR - RTDD</a:t>
            </a:r>
            <a:endParaRPr lang="en-US" dirty="0"/>
          </a:p>
        </p:txBody>
      </p:sp>
    </p:spTree>
    <p:extLst>
      <p:ext uri="{BB962C8B-B14F-4D97-AF65-F5344CB8AC3E}">
        <p14:creationId xmlns:p14="http://schemas.microsoft.com/office/powerpoint/2010/main" val="1764840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457200"/>
            <a:ext cx="10396882" cy="1380565"/>
          </a:xfrm>
        </p:spPr>
        <p:txBody>
          <a:bodyPr>
            <a:normAutofit/>
          </a:bodyPr>
          <a:lstStyle/>
          <a:p>
            <a:r>
              <a:rPr lang="en-US" b="1" dirty="0">
                <a:solidFill>
                  <a:schemeClr val="tx2">
                    <a:satMod val="130000"/>
                  </a:schemeClr>
                </a:solidFill>
              </a:rPr>
              <a:t>OBJECTIVES </a:t>
            </a:r>
            <a:r>
              <a:rPr lang="en-GB" b="1" dirty="0">
                <a:solidFill>
                  <a:schemeClr val="tx2">
                    <a:satMod val="130000"/>
                  </a:schemeClr>
                </a:solidFill>
              </a:rPr>
              <a:t>OF THE PERFORMANCE MANAGEMENT </a:t>
            </a:r>
            <a:r>
              <a:rPr lang="en-GB" b="1" dirty="0" smtClean="0">
                <a:solidFill>
                  <a:schemeClr val="tx2">
                    <a:satMod val="130000"/>
                  </a:schemeClr>
                </a:solidFill>
              </a:rPr>
              <a:t>(PM) SYSTEM</a:t>
            </a:r>
            <a:endParaRPr lang="en-GB" dirty="0"/>
          </a:p>
        </p:txBody>
      </p:sp>
      <p:sp>
        <p:nvSpPr>
          <p:cNvPr id="3" name="Content Placeholder 2"/>
          <p:cNvSpPr>
            <a:spLocks noGrp="1"/>
          </p:cNvSpPr>
          <p:nvPr>
            <p:ph idx="1"/>
          </p:nvPr>
        </p:nvSpPr>
        <p:spPr>
          <a:xfrm>
            <a:off x="685800" y="2090056"/>
            <a:ext cx="10394707" cy="3284529"/>
          </a:xfrm>
        </p:spPr>
        <p:txBody>
          <a:bodyPr>
            <a:normAutofit fontScale="92500" lnSpcReduction="10000"/>
          </a:bodyPr>
          <a:lstStyle/>
          <a:p>
            <a:r>
              <a:rPr lang="en-GB" altLang="en-US" dirty="0"/>
              <a:t>Strengthen the performance management culture in the Civil Service</a:t>
            </a:r>
          </a:p>
          <a:p>
            <a:endParaRPr lang="en-GB" altLang="en-US" sz="700" dirty="0"/>
          </a:p>
          <a:p>
            <a:r>
              <a:rPr lang="en-GB" altLang="en-US" dirty="0"/>
              <a:t>Increase transparency and accountability in the delivery of public services;</a:t>
            </a:r>
          </a:p>
          <a:p>
            <a:endParaRPr lang="en-GB" altLang="en-US" sz="700" dirty="0"/>
          </a:p>
          <a:p>
            <a:r>
              <a:rPr lang="en-GB" altLang="en-US" dirty="0"/>
              <a:t>Provide reliable, dispassionate means to assess the level and quality of work done by Staff/Officers </a:t>
            </a:r>
          </a:p>
          <a:p>
            <a:endParaRPr lang="en-GB" altLang="en-US" sz="700" dirty="0"/>
          </a:p>
          <a:p>
            <a:r>
              <a:rPr lang="en-GB" altLang="en-US" dirty="0"/>
              <a:t>Confirm competencies and identify capacity gaps for redress</a:t>
            </a:r>
          </a:p>
          <a:p>
            <a:endParaRPr lang="en-GB" altLang="en-US" sz="700" dirty="0"/>
          </a:p>
          <a:p>
            <a:r>
              <a:rPr lang="en-GB" altLang="en-US" dirty="0"/>
              <a:t>Provide an opportunity to learn lessons for the way forward and </a:t>
            </a:r>
            <a:r>
              <a:rPr lang="en-US" altLang="en-US" dirty="0"/>
              <a:t>effect continuous change and improvement</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032274" y="4937760"/>
            <a:ext cx="1959430" cy="1502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ate Placeholder 4"/>
          <p:cNvSpPr>
            <a:spLocks noGrp="1"/>
          </p:cNvSpPr>
          <p:nvPr>
            <p:ph type="dt" sz="half" idx="10"/>
          </p:nvPr>
        </p:nvSpPr>
        <p:spPr/>
        <p:txBody>
          <a:bodyPr/>
          <a:lstStyle/>
          <a:p>
            <a:fld id="{FC11ED45-0057-40CE-BAB5-E3615C0AD241}" type="datetime1">
              <a:rPr lang="en-US" smtClean="0"/>
              <a:t>3/15/2021</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4</a:t>
            </a:fld>
            <a:endParaRPr lang="en-US" dirty="0"/>
          </a:p>
        </p:txBody>
      </p:sp>
      <p:sp>
        <p:nvSpPr>
          <p:cNvPr id="7" name="Footer Placeholder 6"/>
          <p:cNvSpPr>
            <a:spLocks noGrp="1"/>
          </p:cNvSpPr>
          <p:nvPr>
            <p:ph type="ftr" sz="quarter" idx="11"/>
          </p:nvPr>
        </p:nvSpPr>
        <p:spPr/>
        <p:txBody>
          <a:bodyPr/>
          <a:lstStyle/>
          <a:p>
            <a:r>
              <a:rPr lang="en-US" smtClean="0"/>
              <a:t>ELIZABETH OBENG-YEBOAH - DIRECTOR - RTDD</a:t>
            </a:r>
            <a:endParaRPr lang="en-US" dirty="0"/>
          </a:p>
        </p:txBody>
      </p:sp>
    </p:spTree>
    <p:extLst>
      <p:ext uri="{BB962C8B-B14F-4D97-AF65-F5344CB8AC3E}">
        <p14:creationId xmlns:p14="http://schemas.microsoft.com/office/powerpoint/2010/main" val="2289182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BASIS FOR </a:t>
            </a:r>
            <a:r>
              <a:rPr lang="en-US" dirty="0" smtClean="0"/>
              <a:t>PM </a:t>
            </a:r>
            <a:r>
              <a:rPr lang="en-US" dirty="0"/>
              <a:t>SYSTEM</a:t>
            </a:r>
            <a:endParaRPr lang="en-GB" dirty="0"/>
          </a:p>
        </p:txBody>
      </p:sp>
      <p:sp>
        <p:nvSpPr>
          <p:cNvPr id="3" name="Content Placeholder 2"/>
          <p:cNvSpPr>
            <a:spLocks noGrp="1"/>
          </p:cNvSpPr>
          <p:nvPr>
            <p:ph idx="1"/>
          </p:nvPr>
        </p:nvSpPr>
        <p:spPr/>
        <p:txBody>
          <a:bodyPr>
            <a:normAutofit/>
          </a:bodyPr>
          <a:lstStyle/>
          <a:p>
            <a:pPr>
              <a:defRPr/>
            </a:pPr>
            <a:r>
              <a:rPr lang="en-US" dirty="0"/>
              <a:t>Civil Service Act 1993 (PNDCL 327)</a:t>
            </a:r>
          </a:p>
          <a:p>
            <a:pPr marL="798513" indent="-336550">
              <a:buSzPct val="100000"/>
              <a:defRPr/>
            </a:pPr>
            <a:r>
              <a:rPr lang="en-US" dirty="0"/>
              <a:t>Section 7: Function of HCS</a:t>
            </a:r>
          </a:p>
          <a:p>
            <a:pPr marL="1428750">
              <a:buFont typeface="Wingdings" panose="05000000000000000000" pitchFamily="2" charset="2"/>
              <a:buChar char="q"/>
              <a:defRPr/>
            </a:pPr>
            <a:r>
              <a:rPr lang="en-US" dirty="0"/>
              <a:t>Ensure General Efficiency</a:t>
            </a:r>
          </a:p>
          <a:p>
            <a:pPr marL="1146175" indent="0">
              <a:buFont typeface="Wingdings 2" panose="05020102010507070707" pitchFamily="18" charset="2"/>
              <a:buNone/>
              <a:defRPr/>
            </a:pPr>
            <a:endParaRPr lang="en-GB" dirty="0"/>
          </a:p>
          <a:p>
            <a:pPr marL="746125" indent="-346075">
              <a:buSzPct val="100000"/>
              <a:defRPr/>
            </a:pPr>
            <a:r>
              <a:rPr lang="en-US" dirty="0"/>
              <a:t>Section 88: Recognition &amp; Award system </a:t>
            </a:r>
          </a:p>
          <a:p>
            <a:pPr marL="1428750" indent="-284163">
              <a:buFont typeface="Wingdings" panose="05000000000000000000" pitchFamily="2" charset="2"/>
              <a:buChar char="q"/>
              <a:defRPr/>
            </a:pPr>
            <a:r>
              <a:rPr lang="en-US" dirty="0"/>
              <a:t>Instituting Awards for Meritorious Performance - (Sub-section1&amp;2) </a:t>
            </a:r>
          </a:p>
          <a:p>
            <a:pPr marL="971550" indent="0">
              <a:buFont typeface="Wingdings 2" panose="05020102010507070707" pitchFamily="18" charset="2"/>
              <a:buNone/>
              <a:defRPr/>
            </a:pPr>
            <a:endParaRPr lang="en-US" dirty="0"/>
          </a:p>
          <a:p>
            <a:pPr marL="457200" indent="-341313">
              <a:lnSpc>
                <a:spcPct val="150000"/>
              </a:lnSpc>
              <a:buSzPct val="100000"/>
              <a:defRPr/>
            </a:pPr>
            <a:r>
              <a:rPr lang="en-US" dirty="0"/>
              <a:t>Public Sector PM policy - Accountability</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313817" y="4441370"/>
            <a:ext cx="2207624" cy="1776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ate Placeholder 4"/>
          <p:cNvSpPr>
            <a:spLocks noGrp="1"/>
          </p:cNvSpPr>
          <p:nvPr>
            <p:ph type="dt" sz="half" idx="10"/>
          </p:nvPr>
        </p:nvSpPr>
        <p:spPr/>
        <p:txBody>
          <a:bodyPr/>
          <a:lstStyle/>
          <a:p>
            <a:fld id="{2D9697E0-2999-4882-8DD6-849C68F29F22}" type="datetime1">
              <a:rPr lang="en-US" smtClean="0"/>
              <a:t>3/15/2021</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5</a:t>
            </a:fld>
            <a:endParaRPr lang="en-US" dirty="0"/>
          </a:p>
        </p:txBody>
      </p:sp>
      <p:sp>
        <p:nvSpPr>
          <p:cNvPr id="7" name="Footer Placeholder 6"/>
          <p:cNvSpPr>
            <a:spLocks noGrp="1"/>
          </p:cNvSpPr>
          <p:nvPr>
            <p:ph type="ftr" sz="quarter" idx="11"/>
          </p:nvPr>
        </p:nvSpPr>
        <p:spPr/>
        <p:txBody>
          <a:bodyPr/>
          <a:lstStyle/>
          <a:p>
            <a:r>
              <a:rPr lang="en-US" smtClean="0"/>
              <a:t>ELIZABETH OBENG-YEBOAH - DIRECTOR - RTDD</a:t>
            </a:r>
            <a:endParaRPr lang="en-US" dirty="0"/>
          </a:p>
        </p:txBody>
      </p:sp>
    </p:spTree>
    <p:extLst>
      <p:ext uri="{BB962C8B-B14F-4D97-AF65-F5344CB8AC3E}">
        <p14:creationId xmlns:p14="http://schemas.microsoft.com/office/powerpoint/2010/main" val="3790634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atMod val="130000"/>
                  </a:schemeClr>
                </a:solidFill>
              </a:rPr>
              <a:t>PM PERIOD</a:t>
            </a:r>
            <a:endParaRPr lang="en-GB" dirty="0"/>
          </a:p>
        </p:txBody>
      </p:sp>
      <p:sp>
        <p:nvSpPr>
          <p:cNvPr id="4" name="Content Placeholder 3">
            <a:extLst/>
          </p:cNvPr>
          <p:cNvSpPr>
            <a:spLocks noGrp="1"/>
          </p:cNvSpPr>
          <p:nvPr>
            <p:ph idx="1"/>
          </p:nvPr>
        </p:nvSpPr>
        <p:spPr>
          <a:xfrm>
            <a:off x="685801" y="2050869"/>
            <a:ext cx="2906486" cy="2468880"/>
          </a:xfrm>
          <a:prstGeom prst="ellipse">
            <a:avLst/>
          </a:prstGeom>
          <a:effectLst>
            <a:outerShdw blurRad="76200" dir="13500000" sy="23000" kx="1200000" algn="br" rotWithShape="0">
              <a:prstClr val="black">
                <a:alpha val="2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r>
              <a:rPr lang="en-US" sz="2800" dirty="0"/>
              <a:t>Begins when a job is defined as needed. </a:t>
            </a:r>
          </a:p>
        </p:txBody>
      </p:sp>
      <p:sp>
        <p:nvSpPr>
          <p:cNvPr id="5" name="Oval 4">
            <a:extLst/>
          </p:cNvPr>
          <p:cNvSpPr/>
          <p:nvPr/>
        </p:nvSpPr>
        <p:spPr>
          <a:xfrm>
            <a:off x="6019800" y="2259874"/>
            <a:ext cx="3124200" cy="2390504"/>
          </a:xfrm>
          <a:prstGeom prst="ellipse">
            <a:avLst/>
          </a:prstGeom>
          <a:effectLst>
            <a:outerShdw blurRad="76200" dir="13500000" sy="23000" kx="1200000" algn="br" rotWithShape="0">
              <a:prstClr val="black">
                <a:alpha val="2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400" dirty="0"/>
              <a:t>Ends when set targets for the year had been executed.</a:t>
            </a:r>
          </a:p>
        </p:txBody>
      </p:sp>
      <p:sp>
        <p:nvSpPr>
          <p:cNvPr id="6" name="Notched Right Arrow 5">
            <a:extLst/>
          </p:cNvPr>
          <p:cNvSpPr/>
          <p:nvPr/>
        </p:nvSpPr>
        <p:spPr>
          <a:xfrm>
            <a:off x="1435608" y="4519749"/>
            <a:ext cx="7174992" cy="901337"/>
          </a:xfrm>
          <a:prstGeom prst="notchedRightArrow">
            <a:avLst/>
          </a:prstGeom>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anchor="ctr"/>
          <a:lstStyle/>
          <a:p>
            <a:pPr marL="594360" indent="-457200" eaLnBrk="1" fontAlgn="auto" hangingPunct="1">
              <a:spcBef>
                <a:spcPts val="0"/>
              </a:spcBef>
              <a:spcAft>
                <a:spcPts val="0"/>
              </a:spcAft>
              <a:defRPr/>
            </a:pPr>
            <a:r>
              <a:rPr lang="en-GB" dirty="0"/>
              <a:t>Assessment Period – </a:t>
            </a:r>
            <a:r>
              <a:rPr lang="en-GB" sz="2400" dirty="0"/>
              <a:t>1</a:t>
            </a:r>
            <a:r>
              <a:rPr lang="en-GB" sz="2400" baseline="30000" dirty="0"/>
              <a:t>st</a:t>
            </a:r>
            <a:r>
              <a:rPr lang="en-GB" sz="2400" dirty="0"/>
              <a:t> January to 31</a:t>
            </a:r>
            <a:r>
              <a:rPr lang="en-GB" sz="2400" baseline="30000" dirty="0"/>
              <a:t>st</a:t>
            </a:r>
            <a:r>
              <a:rPr lang="en-GB" sz="2400" dirty="0"/>
              <a:t> December</a:t>
            </a:r>
          </a:p>
        </p:txBody>
      </p:sp>
      <p:pic>
        <p:nvPicPr>
          <p:cNvPr id="7"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52559" y="4193176"/>
            <a:ext cx="2103121" cy="1567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2"/>
          <p:cNvSpPr>
            <a:spLocks noGrp="1"/>
          </p:cNvSpPr>
          <p:nvPr>
            <p:ph type="dt" sz="half" idx="10"/>
          </p:nvPr>
        </p:nvSpPr>
        <p:spPr/>
        <p:txBody>
          <a:bodyPr/>
          <a:lstStyle/>
          <a:p>
            <a:fld id="{2802A405-AC1D-4F13-8309-A3F6859A0465}" type="datetime1">
              <a:rPr lang="en-US" smtClean="0"/>
              <a:t>3/15/2021</a:t>
            </a:fld>
            <a:endParaRPr lang="en-US" dirty="0"/>
          </a:p>
        </p:txBody>
      </p:sp>
      <p:sp>
        <p:nvSpPr>
          <p:cNvPr id="8" name="Slide Number Placeholder 7"/>
          <p:cNvSpPr>
            <a:spLocks noGrp="1"/>
          </p:cNvSpPr>
          <p:nvPr>
            <p:ph type="sldNum" sz="quarter" idx="12"/>
          </p:nvPr>
        </p:nvSpPr>
        <p:spPr/>
        <p:txBody>
          <a:bodyPr/>
          <a:lstStyle/>
          <a:p>
            <a:fld id="{6D22F896-40B5-4ADD-8801-0D06FADFA095}" type="slidenum">
              <a:rPr lang="en-US" smtClean="0"/>
              <a:t>6</a:t>
            </a:fld>
            <a:endParaRPr lang="en-US" dirty="0"/>
          </a:p>
        </p:txBody>
      </p:sp>
      <p:sp>
        <p:nvSpPr>
          <p:cNvPr id="9" name="Footer Placeholder 8"/>
          <p:cNvSpPr>
            <a:spLocks noGrp="1"/>
          </p:cNvSpPr>
          <p:nvPr>
            <p:ph type="ftr" sz="quarter" idx="11"/>
          </p:nvPr>
        </p:nvSpPr>
        <p:spPr/>
        <p:txBody>
          <a:bodyPr/>
          <a:lstStyle/>
          <a:p>
            <a:r>
              <a:rPr lang="en-US" smtClean="0"/>
              <a:t>ELIZABETH OBENG-YEBOAH - DIRECTOR - RTDD</a:t>
            </a:r>
            <a:endParaRPr lang="en-US" dirty="0"/>
          </a:p>
        </p:txBody>
      </p:sp>
    </p:spTree>
    <p:extLst>
      <p:ext uri="{BB962C8B-B14F-4D97-AF65-F5344CB8AC3E}">
        <p14:creationId xmlns:p14="http://schemas.microsoft.com/office/powerpoint/2010/main" val="992276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atMod val="130000"/>
                  </a:schemeClr>
                </a:solidFill>
              </a:rPr>
              <a:t>PERFORMANCE MEASUREMENT TOOLS</a:t>
            </a:r>
            <a:endParaRPr lang="en-GB" dirty="0"/>
          </a:p>
        </p:txBody>
      </p:sp>
      <p:sp>
        <p:nvSpPr>
          <p:cNvPr id="4" name="Content Placeholder 1">
            <a:extLst/>
          </p:cNvPr>
          <p:cNvSpPr>
            <a:spLocks noGrp="1"/>
          </p:cNvSpPr>
          <p:nvPr>
            <p:ph idx="1"/>
          </p:nvPr>
        </p:nvSpPr>
        <p:spPr/>
        <p:txBody>
          <a:bodyPr>
            <a:normAutofit/>
          </a:bodyPr>
          <a:lstStyle/>
          <a:p>
            <a:pPr marL="594360" indent="-457200" eaLnBrk="1" fontAlgn="auto" hangingPunct="1">
              <a:spcAft>
                <a:spcPts val="0"/>
              </a:spcAft>
              <a:buFont typeface="Wingdings 2"/>
              <a:buChar char=""/>
              <a:defRPr/>
            </a:pPr>
            <a:r>
              <a:rPr lang="en-GB" sz="2800" dirty="0" smtClean="0"/>
              <a:t>The </a:t>
            </a:r>
            <a:r>
              <a:rPr lang="en-GB" sz="2800" dirty="0"/>
              <a:t>two types of performance assessment tools used in the </a:t>
            </a:r>
            <a:r>
              <a:rPr lang="en-GB" sz="2800" dirty="0" smtClean="0"/>
              <a:t>Civil Service</a:t>
            </a:r>
            <a:r>
              <a:rPr lang="en-GB" sz="2800" dirty="0"/>
              <a:t>.</a:t>
            </a:r>
          </a:p>
          <a:p>
            <a:pPr marL="685800" lvl="1" indent="0" eaLnBrk="1" fontAlgn="auto" hangingPunct="1">
              <a:spcAft>
                <a:spcPts val="0"/>
              </a:spcAft>
              <a:buClr>
                <a:schemeClr val="accent2"/>
              </a:buClr>
              <a:buFont typeface="Verdana"/>
              <a:buNone/>
              <a:defRPr/>
            </a:pPr>
            <a:endParaRPr lang="en-GB" sz="2800" dirty="0"/>
          </a:p>
          <a:p>
            <a:pPr marL="1143000" lvl="1" indent="-457200" eaLnBrk="1" fontAlgn="auto" hangingPunct="1">
              <a:spcAft>
                <a:spcPts val="0"/>
              </a:spcAft>
              <a:buClr>
                <a:schemeClr val="accent2"/>
              </a:buClr>
              <a:buFont typeface="Wingdings" pitchFamily="2" charset="2"/>
              <a:buChar char="ü"/>
              <a:defRPr/>
            </a:pPr>
            <a:r>
              <a:rPr lang="en-GB" sz="2800" b="1" dirty="0">
                <a:solidFill>
                  <a:srgbClr val="0070C0"/>
                </a:solidFill>
              </a:rPr>
              <a:t>Performance Agreements </a:t>
            </a:r>
            <a:r>
              <a:rPr lang="en-GB" sz="2800" dirty="0"/>
              <a:t>– (CDs and Directors/</a:t>
            </a:r>
            <a:r>
              <a:rPr lang="en-GB" sz="2800" dirty="0" err="1"/>
              <a:t>HoDs</a:t>
            </a:r>
            <a:r>
              <a:rPr lang="en-GB" sz="2800" dirty="0" smtClean="0"/>
              <a:t>)</a:t>
            </a:r>
          </a:p>
          <a:p>
            <a:pPr marL="685800" lvl="1" indent="0" eaLnBrk="1" fontAlgn="auto" hangingPunct="1">
              <a:spcAft>
                <a:spcPts val="0"/>
              </a:spcAft>
              <a:buClr>
                <a:schemeClr val="accent2"/>
              </a:buClr>
              <a:buFont typeface="Verdana" panose="020B0604030504040204" pitchFamily="34" charset="0"/>
              <a:buNone/>
              <a:defRPr/>
            </a:pPr>
            <a:endParaRPr lang="en-GB" sz="2800" dirty="0"/>
          </a:p>
          <a:p>
            <a:pPr marL="1143000" lvl="1" indent="-457200" eaLnBrk="1" fontAlgn="auto" hangingPunct="1">
              <a:spcAft>
                <a:spcPts val="0"/>
              </a:spcAft>
              <a:buClr>
                <a:schemeClr val="accent2"/>
              </a:buClr>
              <a:buFont typeface="Wingdings" pitchFamily="2" charset="2"/>
              <a:buChar char="ü"/>
              <a:defRPr/>
            </a:pPr>
            <a:endParaRPr lang="en-GB" sz="2800" dirty="0"/>
          </a:p>
          <a:p>
            <a:pPr marL="1143000" lvl="1" indent="-457200" eaLnBrk="1" fontAlgn="auto" hangingPunct="1">
              <a:spcAft>
                <a:spcPts val="0"/>
              </a:spcAft>
              <a:buClr>
                <a:schemeClr val="accent2"/>
              </a:buClr>
              <a:buFont typeface="Wingdings" pitchFamily="2" charset="2"/>
              <a:buChar char="ü"/>
              <a:defRPr/>
            </a:pPr>
            <a:r>
              <a:rPr lang="en-GB" sz="2800" b="1" dirty="0">
                <a:solidFill>
                  <a:srgbClr val="0070C0"/>
                </a:solidFill>
              </a:rPr>
              <a:t>Staff Performance Appraisals </a:t>
            </a:r>
            <a:r>
              <a:rPr lang="en-GB" sz="2800" dirty="0"/>
              <a:t>– (Deputy Director, Analogous Grades and below)</a:t>
            </a:r>
          </a:p>
        </p:txBody>
      </p:sp>
      <p:pic>
        <p:nvPicPr>
          <p:cNvPr id="5"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39497" y="4545874"/>
            <a:ext cx="2116183" cy="13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2"/>
          <p:cNvSpPr>
            <a:spLocks noGrp="1"/>
          </p:cNvSpPr>
          <p:nvPr>
            <p:ph type="dt" sz="half" idx="10"/>
          </p:nvPr>
        </p:nvSpPr>
        <p:spPr/>
        <p:txBody>
          <a:bodyPr/>
          <a:lstStyle/>
          <a:p>
            <a:fld id="{850BED82-FA66-44D6-8980-FBC61495A987}" type="datetime1">
              <a:rPr lang="en-US" smtClean="0"/>
              <a:t>3/15/2021</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7</a:t>
            </a:fld>
            <a:endParaRPr lang="en-US" dirty="0"/>
          </a:p>
        </p:txBody>
      </p:sp>
      <p:sp>
        <p:nvSpPr>
          <p:cNvPr id="7" name="Footer Placeholder 6"/>
          <p:cNvSpPr>
            <a:spLocks noGrp="1"/>
          </p:cNvSpPr>
          <p:nvPr>
            <p:ph type="ftr" sz="quarter" idx="11"/>
          </p:nvPr>
        </p:nvSpPr>
        <p:spPr/>
        <p:txBody>
          <a:bodyPr/>
          <a:lstStyle/>
          <a:p>
            <a:r>
              <a:rPr lang="en-US" smtClean="0"/>
              <a:t>ELIZABETH OBENG-YEBOAH - DIRECTOR - RTDD</a:t>
            </a:r>
            <a:endParaRPr lang="en-US" dirty="0"/>
          </a:p>
        </p:txBody>
      </p:sp>
    </p:spTree>
    <p:extLst>
      <p:ext uri="{BB962C8B-B14F-4D97-AF65-F5344CB8AC3E}">
        <p14:creationId xmlns:p14="http://schemas.microsoft.com/office/powerpoint/2010/main" val="3963021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PERFORMANCE MANAGEMENT MODULE</a:t>
            </a:r>
            <a:endParaRPr lang="en-GB" dirty="0"/>
          </a:p>
        </p:txBody>
      </p:sp>
      <p:sp>
        <p:nvSpPr>
          <p:cNvPr id="4" name="Content Placeholder 3">
            <a:extLst/>
          </p:cNvPr>
          <p:cNvSpPr txBox="1">
            <a:spLocks noGrp="1"/>
          </p:cNvSpPr>
          <p:nvPr>
            <p:ph idx="1"/>
          </p:nvPr>
        </p:nvSpPr>
        <p:spPr bwMode="auto">
          <a:xfrm rot="20069003">
            <a:off x="378823" y="2055848"/>
            <a:ext cx="2233748" cy="978729"/>
          </a:xfrm>
          <a:prstGeom prst="rect">
            <a:avLst/>
          </a:prstGeom>
          <a:solidFill>
            <a:schemeClr val="accent1">
              <a:lumMod val="40000"/>
              <a:lumOff val="60000"/>
            </a:schemeClr>
          </a:solidFill>
          <a:scene3d>
            <a:camera prst="orthographicFront"/>
            <a:lightRig rig="threePt" dir="t"/>
          </a:scene3d>
          <a:sp3d>
            <a:bevelT w="114300" prst="hardEdge"/>
          </a:sp3d>
        </p:spPr>
        <p:txBody>
          <a:bodyPr wrap="square">
            <a:spAutoFit/>
          </a:bodyPr>
          <a:lstStyle/>
          <a:p>
            <a:pPr eaLnBrk="1" fontAlgn="auto" hangingPunct="1">
              <a:spcBef>
                <a:spcPts val="0"/>
              </a:spcBef>
              <a:spcAft>
                <a:spcPts val="0"/>
              </a:spcAft>
              <a:defRPr/>
            </a:pPr>
            <a:r>
              <a:rPr lang="en-US" sz="2400" b="1" dirty="0">
                <a:latin typeface="+mn-lt"/>
              </a:rPr>
              <a:t>National Strategy</a:t>
            </a:r>
          </a:p>
        </p:txBody>
      </p:sp>
      <p:sp>
        <p:nvSpPr>
          <p:cNvPr id="6" name="TextBox 5">
            <a:extLst/>
          </p:cNvPr>
          <p:cNvSpPr txBox="1"/>
          <p:nvPr/>
        </p:nvSpPr>
        <p:spPr bwMode="auto">
          <a:xfrm rot="13238549" flipV="1">
            <a:off x="8007530" y="2085844"/>
            <a:ext cx="2965268" cy="830997"/>
          </a:xfrm>
          <a:prstGeom prst="rect">
            <a:avLst/>
          </a:prstGeom>
          <a:solidFill>
            <a:schemeClr val="accent1">
              <a:lumMod val="40000"/>
              <a:lumOff val="60000"/>
            </a:schemeClr>
          </a:solidFill>
          <a:scene3d>
            <a:camera prst="orthographicFront"/>
            <a:lightRig rig="threePt" dir="t"/>
          </a:scene3d>
          <a:sp3d>
            <a:bevelT w="114300" prst="hardEdge"/>
          </a:sp3d>
        </p:spPr>
        <p:txBody>
          <a:bodyPr wrap="square">
            <a:spAutoFit/>
          </a:bodyPr>
          <a:lstStyle/>
          <a:p>
            <a:pPr algn="ctr" eaLnBrk="1" fontAlgn="auto" hangingPunct="1">
              <a:spcBef>
                <a:spcPts val="0"/>
              </a:spcBef>
              <a:spcAft>
                <a:spcPts val="0"/>
              </a:spcAft>
              <a:defRPr/>
            </a:pPr>
            <a:r>
              <a:rPr lang="en-US" sz="2400" b="1" dirty="0">
                <a:latin typeface="+mn-lt"/>
              </a:rPr>
              <a:t>Institutional Goals / Objectives</a:t>
            </a:r>
          </a:p>
        </p:txBody>
      </p:sp>
      <p:sp>
        <p:nvSpPr>
          <p:cNvPr id="7" name="TextBox 6">
            <a:extLst/>
          </p:cNvPr>
          <p:cNvSpPr txBox="1"/>
          <p:nvPr/>
        </p:nvSpPr>
        <p:spPr bwMode="auto">
          <a:xfrm>
            <a:off x="3095898" y="2261413"/>
            <a:ext cx="5355772" cy="2539157"/>
          </a:xfrm>
          <a:prstGeom prst="rect">
            <a:avLst/>
          </a:prstGeom>
          <a:scene3d>
            <a:camera prst="orthographicFront"/>
            <a:lightRig rig="threePt" dir="t"/>
          </a:scene3d>
          <a:sp3d>
            <a:bevelT w="114300" prst="hardEdge"/>
          </a:sp3d>
        </p:spPr>
        <p:style>
          <a:lnRef idx="1">
            <a:schemeClr val="accent3"/>
          </a:lnRef>
          <a:fillRef idx="2">
            <a:schemeClr val="accent3"/>
          </a:fillRef>
          <a:effectRef idx="1">
            <a:schemeClr val="accent3"/>
          </a:effectRef>
          <a:fontRef idx="minor">
            <a:schemeClr val="dk1"/>
          </a:fontRef>
        </p:style>
        <p:txBody>
          <a:bodyPr wrap="square">
            <a:spAutoFit/>
          </a:bodyPr>
          <a:lstStyle/>
          <a:p>
            <a:pPr marL="285750" indent="-285750" eaLnBrk="1" fontAlgn="auto" hangingPunct="1">
              <a:spcBef>
                <a:spcPts val="0"/>
              </a:spcBef>
              <a:spcAft>
                <a:spcPts val="300"/>
              </a:spcAft>
              <a:buFont typeface="Wingdings" panose="05000000000000000000" pitchFamily="2" charset="2"/>
              <a:buChar char="§"/>
              <a:defRPr/>
            </a:pPr>
            <a:r>
              <a:rPr lang="en-US" sz="1600" b="1" dirty="0">
                <a:solidFill>
                  <a:schemeClr val="tx1"/>
                </a:solidFill>
              </a:rPr>
              <a:t>National Budget</a:t>
            </a:r>
          </a:p>
          <a:p>
            <a:pPr marL="285750" indent="-285750" eaLnBrk="1" fontAlgn="auto" hangingPunct="1">
              <a:spcBef>
                <a:spcPts val="0"/>
              </a:spcBef>
              <a:spcAft>
                <a:spcPts val="300"/>
              </a:spcAft>
              <a:buFont typeface="Wingdings" panose="05000000000000000000" pitchFamily="2" charset="2"/>
              <a:buChar char="§"/>
              <a:defRPr/>
            </a:pPr>
            <a:r>
              <a:rPr lang="en-US" sz="1600" b="1" dirty="0">
                <a:solidFill>
                  <a:schemeClr val="tx1"/>
                </a:solidFill>
              </a:rPr>
              <a:t>State of the Nation’s Address 	</a:t>
            </a:r>
          </a:p>
          <a:p>
            <a:pPr marL="285750" indent="-285750" eaLnBrk="1" fontAlgn="auto" hangingPunct="1">
              <a:spcBef>
                <a:spcPts val="0"/>
              </a:spcBef>
              <a:spcAft>
                <a:spcPts val="300"/>
              </a:spcAft>
              <a:buFont typeface="Wingdings" panose="05000000000000000000" pitchFamily="2" charset="2"/>
              <a:buChar char="§"/>
              <a:defRPr/>
            </a:pPr>
            <a:r>
              <a:rPr lang="en-US" sz="1600" b="1" dirty="0">
                <a:solidFill>
                  <a:schemeClr val="tx1"/>
                </a:solidFill>
              </a:rPr>
              <a:t>Sustainable Development Goals (SDGs)</a:t>
            </a:r>
          </a:p>
          <a:p>
            <a:pPr marL="285750" indent="-285750" eaLnBrk="1" fontAlgn="auto" hangingPunct="1">
              <a:spcBef>
                <a:spcPts val="0"/>
              </a:spcBef>
              <a:spcAft>
                <a:spcPts val="300"/>
              </a:spcAft>
              <a:buFont typeface="Wingdings" panose="05000000000000000000" pitchFamily="2" charset="2"/>
              <a:buChar char="§"/>
              <a:defRPr/>
            </a:pPr>
            <a:r>
              <a:rPr lang="en-US" sz="1600" b="1" dirty="0">
                <a:solidFill>
                  <a:schemeClr val="tx1"/>
                </a:solidFill>
              </a:rPr>
              <a:t>Sector Medium Term Development Plan	</a:t>
            </a:r>
          </a:p>
          <a:p>
            <a:pPr marL="285750" indent="-285750" eaLnBrk="1" fontAlgn="auto" hangingPunct="1">
              <a:spcBef>
                <a:spcPts val="0"/>
              </a:spcBef>
              <a:spcAft>
                <a:spcPts val="300"/>
              </a:spcAft>
              <a:buFont typeface="Wingdings" panose="05000000000000000000" pitchFamily="2" charset="2"/>
              <a:buChar char="§"/>
              <a:defRPr/>
            </a:pPr>
            <a:r>
              <a:rPr lang="en-US" sz="1600" b="1" dirty="0">
                <a:solidFill>
                  <a:schemeClr val="tx1"/>
                </a:solidFill>
              </a:rPr>
              <a:t>Public Sector Reforms Strategy</a:t>
            </a:r>
          </a:p>
          <a:p>
            <a:pPr marL="285750" indent="-285750" eaLnBrk="1" fontAlgn="auto" hangingPunct="1">
              <a:spcBef>
                <a:spcPts val="0"/>
              </a:spcBef>
              <a:spcAft>
                <a:spcPts val="300"/>
              </a:spcAft>
              <a:buFont typeface="Wingdings" panose="05000000000000000000" pitchFamily="2" charset="2"/>
              <a:buChar char="§"/>
              <a:defRPr/>
            </a:pPr>
            <a:r>
              <a:rPr lang="en-US" sz="1600" b="1" dirty="0">
                <a:solidFill>
                  <a:schemeClr val="tx1"/>
                </a:solidFill>
              </a:rPr>
              <a:t>The Coordinated Programme of Economic &amp; Social Development</a:t>
            </a:r>
          </a:p>
          <a:p>
            <a:pPr marL="285750" indent="-285750" eaLnBrk="1" fontAlgn="auto" hangingPunct="1">
              <a:spcBef>
                <a:spcPts val="0"/>
              </a:spcBef>
              <a:spcAft>
                <a:spcPts val="300"/>
              </a:spcAft>
              <a:buFont typeface="Wingdings" panose="05000000000000000000" pitchFamily="2" charset="2"/>
              <a:buChar char="§"/>
              <a:defRPr/>
            </a:pPr>
            <a:r>
              <a:rPr lang="en-US" sz="1600" b="1" dirty="0">
                <a:solidFill>
                  <a:schemeClr val="tx1"/>
                </a:solidFill>
              </a:rPr>
              <a:t>Government Results Framework for High Priorities </a:t>
            </a:r>
            <a:r>
              <a:rPr lang="en-US" sz="1600" b="1" dirty="0" smtClean="0">
                <a:solidFill>
                  <a:schemeClr val="tx1"/>
                </a:solidFill>
              </a:rPr>
              <a:t>(2018-2021)</a:t>
            </a:r>
            <a:endParaRPr lang="en-US" sz="1600" b="1" dirty="0">
              <a:solidFill>
                <a:schemeClr val="tx1"/>
              </a:solidFill>
            </a:endParaRPr>
          </a:p>
        </p:txBody>
      </p:sp>
      <p:sp>
        <p:nvSpPr>
          <p:cNvPr id="8" name="TextBox 7">
            <a:extLst/>
          </p:cNvPr>
          <p:cNvSpPr txBox="1"/>
          <p:nvPr/>
        </p:nvSpPr>
        <p:spPr bwMode="auto">
          <a:xfrm rot="9316179" flipV="1">
            <a:off x="165880" y="4293759"/>
            <a:ext cx="2646344" cy="646331"/>
          </a:xfrm>
          <a:prstGeom prst="rect">
            <a:avLst/>
          </a:prstGeom>
          <a:solidFill>
            <a:schemeClr val="accent1">
              <a:lumMod val="60000"/>
              <a:lumOff val="40000"/>
            </a:schemeClr>
          </a:solidFill>
          <a:scene3d>
            <a:camera prst="orthographicFront"/>
            <a:lightRig rig="threePt" dir="t"/>
          </a:scene3d>
          <a:sp3d>
            <a:bevelT w="114300" prst="hardEdge"/>
          </a:sp3d>
        </p:spPr>
        <p:txBody>
          <a:bodyPr wrap="square">
            <a:spAutoFit/>
          </a:bodyPr>
          <a:lstStyle/>
          <a:p>
            <a:pPr algn="ctr" eaLnBrk="1" fontAlgn="auto" hangingPunct="1">
              <a:spcBef>
                <a:spcPts val="0"/>
              </a:spcBef>
              <a:spcAft>
                <a:spcPts val="0"/>
              </a:spcAft>
              <a:defRPr/>
            </a:pPr>
            <a:r>
              <a:rPr lang="en-US" b="1" dirty="0">
                <a:latin typeface="+mn-lt"/>
              </a:rPr>
              <a:t>Chief Directors Performance Agreement</a:t>
            </a:r>
          </a:p>
        </p:txBody>
      </p:sp>
      <p:sp>
        <p:nvSpPr>
          <p:cNvPr id="9" name="TextBox 8">
            <a:extLst/>
          </p:cNvPr>
          <p:cNvSpPr txBox="1"/>
          <p:nvPr/>
        </p:nvSpPr>
        <p:spPr bwMode="auto">
          <a:xfrm rot="20635015">
            <a:off x="2275009" y="5044291"/>
            <a:ext cx="3205054" cy="646331"/>
          </a:xfrm>
          <a:prstGeom prst="rect">
            <a:avLst/>
          </a:prstGeom>
          <a:solidFill>
            <a:schemeClr val="accent2">
              <a:lumMod val="60000"/>
              <a:lumOff val="40000"/>
            </a:schemeClr>
          </a:solidFill>
          <a:scene3d>
            <a:camera prst="orthographicFront"/>
            <a:lightRig rig="threePt" dir="t"/>
          </a:scene3d>
          <a:sp3d>
            <a:bevelT w="114300" prst="hardEdge"/>
          </a:sp3d>
        </p:spPr>
        <p:txBody>
          <a:bodyPr wrap="square">
            <a:spAutoFit/>
          </a:bodyPr>
          <a:lstStyle/>
          <a:p>
            <a:pPr algn="ctr" eaLnBrk="1" fontAlgn="auto" hangingPunct="1">
              <a:spcBef>
                <a:spcPts val="0"/>
              </a:spcBef>
              <a:spcAft>
                <a:spcPts val="0"/>
              </a:spcAft>
              <a:defRPr/>
            </a:pPr>
            <a:r>
              <a:rPr lang="en-US" b="1" dirty="0" err="1">
                <a:latin typeface="+mn-lt"/>
              </a:rPr>
              <a:t>HoDs</a:t>
            </a:r>
            <a:r>
              <a:rPr lang="en-US" b="1" dirty="0">
                <a:latin typeface="+mn-lt"/>
              </a:rPr>
              <a:t>/Directors Performance Agreement</a:t>
            </a:r>
          </a:p>
        </p:txBody>
      </p:sp>
      <p:sp>
        <p:nvSpPr>
          <p:cNvPr id="10" name="TextBox 9">
            <a:extLst/>
          </p:cNvPr>
          <p:cNvSpPr txBox="1"/>
          <p:nvPr/>
        </p:nvSpPr>
        <p:spPr bwMode="auto">
          <a:xfrm rot="1373730">
            <a:off x="8190410" y="4937760"/>
            <a:ext cx="2695389" cy="646331"/>
          </a:xfrm>
          <a:prstGeom prst="rect">
            <a:avLst/>
          </a:prstGeom>
          <a:solidFill>
            <a:schemeClr val="accent2">
              <a:lumMod val="60000"/>
              <a:lumOff val="40000"/>
            </a:schemeClr>
          </a:solidFill>
          <a:scene3d>
            <a:camera prst="orthographicFront"/>
            <a:lightRig rig="threePt" dir="t"/>
          </a:scene3d>
          <a:sp3d>
            <a:bevelT w="114300" prst="hardEdge"/>
          </a:sp3d>
        </p:spPr>
        <p:txBody>
          <a:bodyPr wrap="square">
            <a:spAutoFit/>
          </a:bodyPr>
          <a:lstStyle/>
          <a:p>
            <a:pPr algn="ctr" eaLnBrk="1" fontAlgn="auto" hangingPunct="1">
              <a:spcBef>
                <a:spcPts val="0"/>
              </a:spcBef>
              <a:spcAft>
                <a:spcPts val="0"/>
              </a:spcAft>
              <a:defRPr/>
            </a:pPr>
            <a:r>
              <a:rPr lang="en-US" b="1" dirty="0">
                <a:latin typeface="+mn-lt"/>
              </a:rPr>
              <a:t>Staff Performance</a:t>
            </a:r>
          </a:p>
          <a:p>
            <a:pPr algn="ctr" eaLnBrk="1" fontAlgn="auto" hangingPunct="1">
              <a:spcBef>
                <a:spcPts val="0"/>
              </a:spcBef>
              <a:spcAft>
                <a:spcPts val="0"/>
              </a:spcAft>
              <a:defRPr/>
            </a:pPr>
            <a:r>
              <a:rPr lang="en-US" b="1" dirty="0">
                <a:latin typeface="+mn-lt"/>
              </a:rPr>
              <a:t>Appraisal</a:t>
            </a:r>
          </a:p>
        </p:txBody>
      </p:sp>
      <p:pic>
        <p:nvPicPr>
          <p:cNvPr id="11"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53897" y="4114800"/>
            <a:ext cx="1645920" cy="1349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2"/>
          <p:cNvSpPr>
            <a:spLocks noGrp="1"/>
          </p:cNvSpPr>
          <p:nvPr>
            <p:ph type="dt" sz="half" idx="10"/>
          </p:nvPr>
        </p:nvSpPr>
        <p:spPr/>
        <p:txBody>
          <a:bodyPr/>
          <a:lstStyle/>
          <a:p>
            <a:fld id="{81753C49-A135-4DF2-BA94-C992C68DC2B1}" type="datetime1">
              <a:rPr lang="en-US" smtClean="0"/>
              <a:t>3/15/2021</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8</a:t>
            </a:fld>
            <a:endParaRPr lang="en-US" dirty="0"/>
          </a:p>
        </p:txBody>
      </p:sp>
      <p:sp>
        <p:nvSpPr>
          <p:cNvPr id="12" name="Footer Placeholder 11"/>
          <p:cNvSpPr>
            <a:spLocks noGrp="1"/>
          </p:cNvSpPr>
          <p:nvPr>
            <p:ph type="ftr" sz="quarter" idx="11"/>
          </p:nvPr>
        </p:nvSpPr>
        <p:spPr/>
        <p:txBody>
          <a:bodyPr/>
          <a:lstStyle/>
          <a:p>
            <a:r>
              <a:rPr lang="en-US" smtClean="0"/>
              <a:t>ELIZABETH OBENG-YEBOAH - DIRECTOR - RTDD</a:t>
            </a:r>
            <a:endParaRPr lang="en-US" dirty="0"/>
          </a:p>
        </p:txBody>
      </p:sp>
    </p:spTree>
    <p:extLst>
      <p:ext uri="{BB962C8B-B14F-4D97-AF65-F5344CB8AC3E}">
        <p14:creationId xmlns:p14="http://schemas.microsoft.com/office/powerpoint/2010/main" val="2650222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6882" cy="1129937"/>
          </a:xfrm>
        </p:spPr>
        <p:txBody>
          <a:bodyPr>
            <a:normAutofit fontScale="90000"/>
          </a:bodyPr>
          <a:lstStyle/>
          <a:p>
            <a:pPr marL="82296">
              <a:defRPr/>
            </a:pPr>
            <a:r>
              <a:rPr lang="en-GB" sz="2800" b="1" dirty="0">
                <a:solidFill>
                  <a:schemeClr val="tx2">
                    <a:satMod val="130000"/>
                  </a:schemeClr>
                </a:solidFill>
              </a:rPr>
              <a:t>THE STAFF PERFORMANCE APPRAISAL </a:t>
            </a:r>
            <a:r>
              <a:rPr lang="en-GB" sz="2800" b="1" dirty="0" smtClean="0">
                <a:solidFill>
                  <a:schemeClr val="tx2">
                    <a:satMod val="130000"/>
                  </a:schemeClr>
                </a:solidFill>
              </a:rPr>
              <a:t>PROCESS</a:t>
            </a:r>
            <a:br>
              <a:rPr lang="en-GB" sz="2800" b="1" dirty="0" smtClean="0">
                <a:solidFill>
                  <a:schemeClr val="tx2">
                    <a:satMod val="130000"/>
                  </a:schemeClr>
                </a:solidFill>
              </a:rPr>
            </a:br>
            <a:r>
              <a:rPr lang="en-GB" sz="2800" b="1" dirty="0" smtClean="0">
                <a:solidFill>
                  <a:schemeClr val="tx2">
                    <a:satMod val="130000"/>
                  </a:schemeClr>
                </a:solidFill>
              </a:rPr>
              <a:t/>
            </a:r>
            <a:br>
              <a:rPr lang="en-GB" sz="2800" b="1" dirty="0" smtClean="0">
                <a:solidFill>
                  <a:schemeClr val="tx2">
                    <a:satMod val="130000"/>
                  </a:schemeClr>
                </a:solidFill>
              </a:rPr>
            </a:br>
            <a:r>
              <a:rPr lang="en-US" sz="2800" dirty="0" smtClean="0"/>
              <a:t>Stages </a:t>
            </a:r>
            <a:r>
              <a:rPr lang="en-US" sz="2800" dirty="0"/>
              <a:t>of the Staff Appraisal Process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76760318"/>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3"/>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0620103" y="4990012"/>
            <a:ext cx="1384664" cy="1058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2"/>
          <p:cNvSpPr>
            <a:spLocks noGrp="1"/>
          </p:cNvSpPr>
          <p:nvPr>
            <p:ph type="dt" sz="half" idx="10"/>
          </p:nvPr>
        </p:nvSpPr>
        <p:spPr/>
        <p:txBody>
          <a:bodyPr/>
          <a:lstStyle/>
          <a:p>
            <a:fld id="{71A3DBD5-6D68-4584-B2DF-1990CF382681}" type="datetime1">
              <a:rPr lang="en-US" smtClean="0"/>
              <a:t>3/15/2021</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9</a:t>
            </a:fld>
            <a:endParaRPr lang="en-US" dirty="0"/>
          </a:p>
        </p:txBody>
      </p:sp>
      <p:sp>
        <p:nvSpPr>
          <p:cNvPr id="7" name="Footer Placeholder 6"/>
          <p:cNvSpPr>
            <a:spLocks noGrp="1"/>
          </p:cNvSpPr>
          <p:nvPr>
            <p:ph type="ftr" sz="quarter" idx="11"/>
          </p:nvPr>
        </p:nvSpPr>
        <p:spPr/>
        <p:txBody>
          <a:bodyPr/>
          <a:lstStyle/>
          <a:p>
            <a:r>
              <a:rPr lang="en-US" smtClean="0"/>
              <a:t>ELIZABETH OBENG-YEBOAH - DIRECTOR - RTDD</a:t>
            </a:r>
            <a:endParaRPr lang="en-US" dirty="0"/>
          </a:p>
        </p:txBody>
      </p:sp>
    </p:spTree>
    <p:extLst>
      <p:ext uri="{BB962C8B-B14F-4D97-AF65-F5344CB8AC3E}">
        <p14:creationId xmlns:p14="http://schemas.microsoft.com/office/powerpoint/2010/main" val="27138249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722</TotalTime>
  <Words>987</Words>
  <Application>Microsoft Office PowerPoint</Application>
  <PresentationFormat>Widescreen</PresentationFormat>
  <Paragraphs>279</Paragraphs>
  <Slides>20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SimSun</vt:lpstr>
      <vt:lpstr>AR ESSENCE</vt:lpstr>
      <vt:lpstr>Arial</vt:lpstr>
      <vt:lpstr>Calibri</vt:lpstr>
      <vt:lpstr>Calibri Light</vt:lpstr>
      <vt:lpstr>Franklin Gothic Book</vt:lpstr>
      <vt:lpstr>Times New Roman</vt:lpstr>
      <vt:lpstr>Verdana</vt:lpstr>
      <vt:lpstr>Wingdings</vt:lpstr>
      <vt:lpstr>Wingdings 2</vt:lpstr>
      <vt:lpstr>Retrospect</vt:lpstr>
      <vt:lpstr>THE PERFORMANCE MANAGEMENT SYSTEM: STAFF PERFORMANCE APPRAISAL </vt:lpstr>
      <vt:lpstr>CONTENT</vt:lpstr>
      <vt:lpstr>INTRODUCTION</vt:lpstr>
      <vt:lpstr>OBJECTIVES OF THE PERFORMANCE MANAGEMENT (PM) SYSTEM</vt:lpstr>
      <vt:lpstr>LEGAL BASIS FOR PM SYSTEM</vt:lpstr>
      <vt:lpstr>PM PERIOD</vt:lpstr>
      <vt:lpstr>PERFORMANCE MEASUREMENT TOOLS</vt:lpstr>
      <vt:lpstr>PERFORMANCE MANAGEMENT MODULE</vt:lpstr>
      <vt:lpstr>THE STAFF PERFORMANCE APPRAISAL PROCESS  Stages of the Staff Appraisal Process</vt:lpstr>
      <vt:lpstr>SECTIONS OF THE STAFF PERFORMANCE APPRAISAL </vt:lpstr>
      <vt:lpstr>SECTION 1 - A: Appraisee Personal Information </vt:lpstr>
      <vt:lpstr>SECTION 1 - B: Appraiser Information  </vt:lpstr>
      <vt:lpstr>SECTION 2: Performance Planning  </vt:lpstr>
      <vt:lpstr>Performance Planning cont.</vt:lpstr>
      <vt:lpstr>Performance Planning cont.</vt:lpstr>
      <vt:lpstr>Performance Planning cont.</vt:lpstr>
      <vt:lpstr>SECTION 3 – Mid Year Review</vt:lpstr>
      <vt:lpstr>SECTION 4: End Of Year Assessment</vt:lpstr>
      <vt:lpstr>CHALLENGES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CHALLENGES AND REFORM DIRECTION TOWARDS FURTHERING PERFORMANCE – GOVERNMENT OF GHANA  THE ROLE OF THE GHANA CIVIL SERVICE</dc:title>
  <dc:creator>Home</dc:creator>
  <cp:lastModifiedBy>Abena Ako Boadu</cp:lastModifiedBy>
  <cp:revision>38</cp:revision>
  <dcterms:created xsi:type="dcterms:W3CDTF">2019-07-06T19:16:11Z</dcterms:created>
  <dcterms:modified xsi:type="dcterms:W3CDTF">2021-03-15T10:04:32Z</dcterms:modified>
</cp:coreProperties>
</file>