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28"/>
  </p:notesMasterIdLst>
  <p:sldIdLst>
    <p:sldId id="256" r:id="rId2"/>
    <p:sldId id="277" r:id="rId3"/>
    <p:sldId id="257" r:id="rId4"/>
    <p:sldId id="258" r:id="rId5"/>
    <p:sldId id="259" r:id="rId6"/>
    <p:sldId id="262" r:id="rId7"/>
    <p:sldId id="263" r:id="rId8"/>
    <p:sldId id="265" r:id="rId9"/>
    <p:sldId id="266" r:id="rId10"/>
    <p:sldId id="272" r:id="rId11"/>
    <p:sldId id="268" r:id="rId12"/>
    <p:sldId id="269" r:id="rId13"/>
    <p:sldId id="284" r:id="rId14"/>
    <p:sldId id="285" r:id="rId15"/>
    <p:sldId id="270" r:id="rId16"/>
    <p:sldId id="271" r:id="rId17"/>
    <p:sldId id="289" r:id="rId18"/>
    <p:sldId id="273" r:id="rId19"/>
    <p:sldId id="279" r:id="rId20"/>
    <p:sldId id="280" r:id="rId21"/>
    <p:sldId id="281" r:id="rId22"/>
    <p:sldId id="282" r:id="rId23"/>
    <p:sldId id="283" r:id="rId24"/>
    <p:sldId id="287" r:id="rId25"/>
    <p:sldId id="288"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notesViewPr>
    <p:cSldViewPr>
      <p:cViewPr>
        <p:scale>
          <a:sx n="112" d="100"/>
          <a:sy n="112" d="100"/>
        </p:scale>
        <p:origin x="-1584" y="3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195FC-242E-42BE-8A1E-F42E7CCFC573}" type="datetimeFigureOut">
              <a:rPr lang="en-US" smtClean="0"/>
              <a:t>4/20/2021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397E56-09F4-46A5-920D-A62C5EE5A4FF}" type="slidenum">
              <a:rPr lang="en-US" smtClean="0"/>
              <a:t>‹#›</a:t>
            </a:fld>
            <a:endParaRPr lang="en-US"/>
          </a:p>
        </p:txBody>
      </p:sp>
    </p:spTree>
    <p:extLst>
      <p:ext uri="{BB962C8B-B14F-4D97-AF65-F5344CB8AC3E}">
        <p14:creationId xmlns:p14="http://schemas.microsoft.com/office/powerpoint/2010/main" val="404280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97E56-09F4-46A5-920D-A62C5EE5A4FF}" type="slidenum">
              <a:rPr lang="en-US" smtClean="0"/>
              <a:t>1</a:t>
            </a:fld>
            <a:endParaRPr lang="en-US"/>
          </a:p>
        </p:txBody>
      </p:sp>
    </p:spTree>
    <p:extLst>
      <p:ext uri="{BB962C8B-B14F-4D97-AF65-F5344CB8AC3E}">
        <p14:creationId xmlns:p14="http://schemas.microsoft.com/office/powerpoint/2010/main" val="229361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97E56-09F4-46A5-920D-A62C5EE5A4FF}" type="slidenum">
              <a:rPr lang="en-US" smtClean="0"/>
              <a:t>3</a:t>
            </a:fld>
            <a:endParaRPr lang="en-US"/>
          </a:p>
        </p:txBody>
      </p:sp>
    </p:spTree>
    <p:extLst>
      <p:ext uri="{BB962C8B-B14F-4D97-AF65-F5344CB8AC3E}">
        <p14:creationId xmlns:p14="http://schemas.microsoft.com/office/powerpoint/2010/main" val="363484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97E56-09F4-46A5-920D-A62C5EE5A4FF}" type="slidenum">
              <a:rPr lang="en-US" smtClean="0"/>
              <a:t>16</a:t>
            </a:fld>
            <a:endParaRPr lang="en-US"/>
          </a:p>
        </p:txBody>
      </p:sp>
    </p:spTree>
    <p:extLst>
      <p:ext uri="{BB962C8B-B14F-4D97-AF65-F5344CB8AC3E}">
        <p14:creationId xmlns:p14="http://schemas.microsoft.com/office/powerpoint/2010/main" val="144635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4BADC4C-8F1D-4B6A-89F8-A7D94565F16A}" type="datetime1">
              <a:rPr lang="en-US" smtClean="0"/>
              <a:t>4/20/2021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12A7309-D60D-4F8D-A2DC-481F8C1B5F9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DF191-1AF6-41C4-BE93-7162E5A64E22}"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A7309-D60D-4F8D-A2DC-481F8C1B5F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D9F76-6CC1-44EA-A02E-B4EC79B7D6A2}"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A7309-D60D-4F8D-A2DC-481F8C1B5F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C6B9FA-74C3-4048-ABD0-6131254D5199}"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A7309-D60D-4F8D-A2DC-481F8C1B5F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94E69-A3D5-4CD2-8756-15DB6890521C}"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A7309-D60D-4F8D-A2DC-481F8C1B5F9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2054D5-D872-49AE-A13B-AD87261C7761}"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557D48-12CB-4E23-87D0-E94229D8CEF4}" type="datetime1">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A7309-D60D-4F8D-A2DC-481F8C1B5F9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330893-5A44-4245-B224-73E3FD4149E8}" type="datetime1">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A7309-D60D-4F8D-A2DC-481F8C1B5F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9B772-2A39-4B21-843F-B514F302BF3C}" type="datetime1">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A7309-D60D-4F8D-A2DC-481F8C1B5F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12C14E5-F0CD-45FB-ACAA-2118FF506F67}"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70A7A-17FC-42E7-AB0D-D34FA9A73871}" type="datetime1">
              <a:rPr lang="en-US" smtClean="0"/>
              <a:t>4/20/2021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21E0B12-E685-465A-B874-FDD4A53C1A8F}" type="datetime1">
              <a:rPr lang="en-US" smtClean="0"/>
              <a:t>4/20/2021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12A7309-D60D-4F8D-A2DC-481F8C1B5F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800" dirty="0" smtClean="0"/>
              <a:t>HUMAN RESOURCE DIRECTOR’S MEETING</a:t>
            </a:r>
            <a:endParaRPr lang="en-US" sz="2800" dirty="0"/>
          </a:p>
        </p:txBody>
      </p:sp>
      <p:sp>
        <p:nvSpPr>
          <p:cNvPr id="3" name="Subtitle 2"/>
          <p:cNvSpPr>
            <a:spLocks noGrp="1"/>
          </p:cNvSpPr>
          <p:nvPr>
            <p:ph type="subTitle" idx="1"/>
          </p:nvPr>
        </p:nvSpPr>
        <p:spPr/>
        <p:txBody>
          <a:bodyPr>
            <a:normAutofit lnSpcReduction="10000"/>
          </a:bodyPr>
          <a:lstStyle/>
          <a:p>
            <a:endParaRPr lang="en-US" dirty="0"/>
          </a:p>
          <a:p>
            <a:r>
              <a:rPr lang="en-US" dirty="0" smtClean="0"/>
              <a:t>ELIZABETH OBENG-YEBOAH</a:t>
            </a:r>
          </a:p>
          <a:p>
            <a:r>
              <a:rPr lang="en-US" dirty="0" smtClean="0"/>
              <a:t>DIRECTOR, RTDD/RCU</a:t>
            </a:r>
          </a:p>
          <a:p>
            <a:r>
              <a:rPr lang="en-US" smtClean="0"/>
              <a:t>OHCS</a:t>
            </a:r>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3899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81000" y="4421080"/>
            <a:ext cx="2133600" cy="1970481"/>
          </a:xfrm>
          <a:prstGeom prst="rect">
            <a:avLst/>
          </a:prstGeom>
          <a:noFill/>
          <a:ln>
            <a:noFill/>
          </a:ln>
        </p:spPr>
      </p:pic>
    </p:spTree>
    <p:extLst>
      <p:ext uri="{BB962C8B-B14F-4D97-AF65-F5344CB8AC3E}">
        <p14:creationId xmlns:p14="http://schemas.microsoft.com/office/powerpoint/2010/main" val="412112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19200"/>
            <a:ext cx="6777317" cy="4495800"/>
          </a:xfrm>
        </p:spPr>
        <p:txBody>
          <a:bodyPr>
            <a:normAutofit fontScale="92500"/>
          </a:bodyPr>
          <a:lstStyle/>
          <a:p>
            <a:pPr algn="just"/>
            <a:r>
              <a:rPr lang="en-US" dirty="0"/>
              <a:t>If the Officer decides to pursue the course </a:t>
            </a:r>
            <a:r>
              <a:rPr lang="en-US" dirty="0" smtClean="0"/>
              <a:t>available in the country </a:t>
            </a:r>
            <a:r>
              <a:rPr lang="en-US" dirty="0"/>
              <a:t>in a foreign </a:t>
            </a:r>
            <a:r>
              <a:rPr lang="en-US" dirty="0" smtClean="0"/>
              <a:t>country, the officer </a:t>
            </a:r>
            <a:r>
              <a:rPr lang="en-US" dirty="0"/>
              <a:t>must be able to prove beyond reasonable doubt how they will; </a:t>
            </a:r>
            <a:endParaRPr lang="en-US" dirty="0" smtClean="0"/>
          </a:p>
          <a:p>
            <a:pPr lvl="1" algn="just"/>
            <a:r>
              <a:rPr lang="en-US" dirty="0" smtClean="0"/>
              <a:t>Pay </a:t>
            </a:r>
            <a:r>
              <a:rPr lang="en-US" dirty="0"/>
              <a:t>for the tuitions and other related academic </a:t>
            </a:r>
            <a:r>
              <a:rPr lang="en-US" dirty="0" smtClean="0"/>
              <a:t>demands</a:t>
            </a:r>
          </a:p>
          <a:p>
            <a:pPr lvl="1" algn="just"/>
            <a:r>
              <a:rPr lang="en-US" dirty="0" smtClean="0"/>
              <a:t>Accommodate </a:t>
            </a:r>
            <a:r>
              <a:rPr lang="en-US" dirty="0"/>
              <a:t>among other expenses without having to work to fend for themselves.</a:t>
            </a:r>
          </a:p>
          <a:p>
            <a:r>
              <a:rPr lang="en-US" b="1" dirty="0">
                <a:solidFill>
                  <a:schemeClr val="tx1"/>
                </a:solidFill>
              </a:rPr>
              <a:t>Officers should receive approval before leaving the shores of Ghana </a:t>
            </a:r>
          </a:p>
          <a:p>
            <a:pPr marL="68580" indent="0">
              <a:buNone/>
            </a:pPr>
            <a:r>
              <a:rPr lang="en-US" b="1" dirty="0" smtClean="0">
                <a:solidFill>
                  <a:schemeClr val="tx1"/>
                </a:solidFill>
              </a:rPr>
              <a:t>The </a:t>
            </a:r>
            <a:r>
              <a:rPr lang="en-US" b="1" dirty="0" err="1" smtClean="0">
                <a:solidFill>
                  <a:schemeClr val="tx1"/>
                </a:solidFill>
              </a:rPr>
              <a:t>programme</a:t>
            </a:r>
            <a:r>
              <a:rPr lang="en-US" b="1" dirty="0" smtClean="0">
                <a:solidFill>
                  <a:schemeClr val="tx1"/>
                </a:solidFill>
              </a:rPr>
              <a:t> should have been captured in the </a:t>
            </a:r>
            <a:r>
              <a:rPr lang="en-US" b="1" dirty="0">
                <a:solidFill>
                  <a:schemeClr val="tx1"/>
                </a:solidFill>
              </a:rPr>
              <a:t>training plans </a:t>
            </a:r>
            <a:r>
              <a:rPr lang="en-US" b="1" dirty="0" smtClean="0">
                <a:solidFill>
                  <a:schemeClr val="tx1"/>
                </a:solidFill>
              </a:rPr>
              <a:t>already sent </a:t>
            </a:r>
            <a:r>
              <a:rPr lang="en-US" b="1" dirty="0">
                <a:solidFill>
                  <a:schemeClr val="tx1"/>
                </a:solidFill>
              </a:rPr>
              <a:t>OHCS</a:t>
            </a:r>
            <a:r>
              <a:rPr lang="en-US" dirty="0">
                <a:solidFill>
                  <a:schemeClr val="tx1"/>
                </a:solidFill>
              </a:rPr>
              <a:t>.</a:t>
            </a:r>
          </a:p>
          <a:p>
            <a:pPr marL="6858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57200"/>
            <a:ext cx="159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086600" y="5186219"/>
            <a:ext cx="1371600" cy="1057561"/>
          </a:xfrm>
          <a:prstGeom prst="rect">
            <a:avLst/>
          </a:prstGeom>
          <a:noFill/>
          <a:ln>
            <a:noFill/>
          </a:ln>
        </p:spPr>
      </p:pic>
      <p:sp>
        <p:nvSpPr>
          <p:cNvPr id="2" name="Date Placeholder 1"/>
          <p:cNvSpPr>
            <a:spLocks noGrp="1"/>
          </p:cNvSpPr>
          <p:nvPr>
            <p:ph type="dt" sz="half" idx="10"/>
          </p:nvPr>
        </p:nvSpPr>
        <p:spPr/>
        <p:txBody>
          <a:bodyPr/>
          <a:lstStyle/>
          <a:p>
            <a:fld id="{CF07ABFA-EDE5-476F-8662-79AF445A7E3E}" type="datetime1">
              <a:rPr lang="en-US" smtClean="0"/>
              <a:t>4/20/2021</a:t>
            </a:fld>
            <a:endParaRPr lang="en-US"/>
          </a:p>
        </p:txBody>
      </p:sp>
      <p:sp>
        <p:nvSpPr>
          <p:cNvPr id="6" name="Slide Number Placeholder 5"/>
          <p:cNvSpPr>
            <a:spLocks noGrp="1"/>
          </p:cNvSpPr>
          <p:nvPr>
            <p:ph type="sldNum" sz="quarter" idx="12"/>
          </p:nvPr>
        </p:nvSpPr>
        <p:spPr/>
        <p:txBody>
          <a:bodyPr/>
          <a:lstStyle/>
          <a:p>
            <a:fld id="{012A7309-D60D-4F8D-A2DC-481F8C1B5F97}" type="slidenum">
              <a:rPr lang="en-US" smtClean="0"/>
              <a:t>10</a:t>
            </a:fld>
            <a:endParaRPr lang="en-US"/>
          </a:p>
        </p:txBody>
      </p:sp>
    </p:spTree>
    <p:extLst>
      <p:ext uri="{BB962C8B-B14F-4D97-AF65-F5344CB8AC3E}">
        <p14:creationId xmlns:p14="http://schemas.microsoft.com/office/powerpoint/2010/main" val="1414257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1295400"/>
          </a:xfrm>
        </p:spPr>
        <p:txBody>
          <a:bodyPr>
            <a:normAutofit fontScale="90000"/>
          </a:bodyPr>
          <a:lstStyle/>
          <a:p>
            <a:r>
              <a:rPr lang="en-US" b="1" dirty="0" smtClean="0">
                <a:effectLst>
                  <a:outerShdw blurRad="38100" dist="38100" dir="2700000" algn="tl">
                    <a:srgbClr val="000000">
                      <a:alpha val="43137"/>
                    </a:srgbClr>
                  </a:outerShdw>
                </a:effectLst>
              </a:rPr>
              <a:t>DOCUMENTS REQUIRED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FOR PROCESSING STUDY LEAVE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A well executed Bond Form (Sample on OHCS website, Download section)</a:t>
            </a:r>
          </a:p>
          <a:p>
            <a:r>
              <a:rPr lang="en-US" dirty="0" smtClean="0"/>
              <a:t>First Appointment letter</a:t>
            </a:r>
          </a:p>
          <a:p>
            <a:r>
              <a:rPr lang="en-US" dirty="0" smtClean="0"/>
              <a:t>Promotion Letter where applicable</a:t>
            </a:r>
          </a:p>
          <a:p>
            <a:r>
              <a:rPr lang="en-US" dirty="0" smtClean="0"/>
              <a:t>Letter of consent from Guarantors which should contain the following;</a:t>
            </a:r>
          </a:p>
          <a:p>
            <a:pPr lvl="1"/>
            <a:r>
              <a:rPr lang="en-US" b="1" dirty="0" smtClean="0"/>
              <a:t>Tin Number</a:t>
            </a:r>
          </a:p>
          <a:p>
            <a:pPr lvl="1"/>
            <a:r>
              <a:rPr lang="en-US" b="1" dirty="0" smtClean="0"/>
              <a:t>GPS Address</a:t>
            </a:r>
          </a:p>
          <a:p>
            <a:pPr lvl="1"/>
            <a:r>
              <a:rPr lang="en-US" b="1" dirty="0" smtClean="0"/>
              <a:t>SSNIT number</a:t>
            </a:r>
          </a:p>
          <a:p>
            <a:pPr lvl="1"/>
            <a:r>
              <a:rPr lang="en-US" b="1" dirty="0" smtClean="0"/>
              <a:t>Email Address and Telephone number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54678"/>
            <a:ext cx="1676400" cy="122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fld id="{D22D668C-19B8-45BF-B025-62562E1F1AD0}" type="datetime1">
              <a:rPr lang="en-US" smtClean="0"/>
              <a:t>4/20/2021</a:t>
            </a:fld>
            <a:endParaRPr lang="en-US"/>
          </a:p>
        </p:txBody>
      </p:sp>
      <p:sp>
        <p:nvSpPr>
          <p:cNvPr id="6" name="Slide Number Placeholder 5"/>
          <p:cNvSpPr>
            <a:spLocks noGrp="1"/>
          </p:cNvSpPr>
          <p:nvPr>
            <p:ph type="sldNum" sz="quarter" idx="12"/>
          </p:nvPr>
        </p:nvSpPr>
        <p:spPr/>
        <p:txBody>
          <a:bodyPr/>
          <a:lstStyle/>
          <a:p>
            <a:fld id="{012A7309-D60D-4F8D-A2DC-481F8C1B5F97}" type="slidenum">
              <a:rPr lang="en-US" smtClean="0"/>
              <a:t>11</a:t>
            </a:fld>
            <a:endParaRPr lang="en-US"/>
          </a:p>
        </p:txBody>
      </p:sp>
      <p:pic>
        <p:nvPicPr>
          <p:cNvPr id="7" name="Picture 6"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086600" y="5262419"/>
            <a:ext cx="1292035" cy="1057561"/>
          </a:xfrm>
          <a:prstGeom prst="rect">
            <a:avLst/>
          </a:prstGeom>
          <a:noFill/>
          <a:ln>
            <a:noFill/>
          </a:ln>
        </p:spPr>
      </p:pic>
    </p:spTree>
    <p:extLst>
      <p:ext uri="{BB962C8B-B14F-4D97-AF65-F5344CB8AC3E}">
        <p14:creationId xmlns:p14="http://schemas.microsoft.com/office/powerpoint/2010/main" val="1347977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4572000"/>
          </a:xfrm>
        </p:spPr>
        <p:txBody>
          <a:bodyPr/>
          <a:lstStyle/>
          <a:p>
            <a:r>
              <a:rPr lang="en-US" b="1" dirty="0" smtClean="0"/>
              <a:t>Admission letter</a:t>
            </a:r>
          </a:p>
          <a:p>
            <a:r>
              <a:rPr lang="en-US" b="1" dirty="0" smtClean="0"/>
              <a:t>Recent Pay slip</a:t>
            </a:r>
          </a:p>
          <a:p>
            <a:r>
              <a:rPr lang="en-US" b="1" dirty="0" smtClean="0"/>
              <a:t>Proof of payment</a:t>
            </a:r>
          </a:p>
          <a:p>
            <a:pPr lvl="1"/>
            <a:r>
              <a:rPr lang="en-US" b="1" dirty="0" smtClean="0"/>
              <a:t>Scholarship letter</a:t>
            </a:r>
          </a:p>
          <a:p>
            <a:pPr lvl="1"/>
            <a:r>
              <a:rPr lang="en-US" b="1" dirty="0" smtClean="0"/>
              <a:t>Sponsorship letter</a:t>
            </a:r>
          </a:p>
          <a:p>
            <a:pPr lvl="1"/>
            <a:endParaRPr lang="en-US" b="1" dirty="0"/>
          </a:p>
          <a:p>
            <a:pPr marL="365760" lvl="1" indent="0">
              <a:buNone/>
            </a:pPr>
            <a:r>
              <a:rPr lang="en-US" b="1" u="sng" dirty="0" smtClean="0"/>
              <a:t>Challenge</a:t>
            </a:r>
            <a:endParaRPr lang="en-US" b="1" u="sng" dirty="0"/>
          </a:p>
          <a:p>
            <a:pPr marL="365760" lvl="1" indent="0">
              <a:buNone/>
            </a:pPr>
            <a:r>
              <a:rPr lang="en-US" b="1" dirty="0" smtClean="0"/>
              <a:t>For most instances, the office has to write to the Institutions to require necessary documentations before any action could be taken.</a:t>
            </a:r>
          </a:p>
          <a:p>
            <a:pPr marL="365760" lvl="1" indent="0">
              <a:buNone/>
            </a:pPr>
            <a:r>
              <a:rPr lang="en-US" b="1" dirty="0" smtClean="0"/>
              <a:t>Such inactions delay the entire process.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838200"/>
            <a:ext cx="159683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781800" y="5262419"/>
            <a:ext cx="1596835" cy="1057561"/>
          </a:xfrm>
          <a:prstGeom prst="rect">
            <a:avLst/>
          </a:prstGeom>
          <a:noFill/>
          <a:ln>
            <a:noFill/>
          </a:ln>
        </p:spPr>
      </p:pic>
      <p:sp>
        <p:nvSpPr>
          <p:cNvPr id="2" name="Date Placeholder 1"/>
          <p:cNvSpPr>
            <a:spLocks noGrp="1"/>
          </p:cNvSpPr>
          <p:nvPr>
            <p:ph type="dt" sz="half" idx="10"/>
          </p:nvPr>
        </p:nvSpPr>
        <p:spPr/>
        <p:txBody>
          <a:bodyPr/>
          <a:lstStyle/>
          <a:p>
            <a:fld id="{87AF0309-64E9-4F9A-A3BE-C7659EE7A00F}" type="datetime1">
              <a:rPr lang="en-US" smtClean="0"/>
              <a:t>4/20/2021</a:t>
            </a:fld>
            <a:endParaRPr lang="en-US"/>
          </a:p>
        </p:txBody>
      </p:sp>
      <p:sp>
        <p:nvSpPr>
          <p:cNvPr id="6" name="Slide Number Placeholder 5"/>
          <p:cNvSpPr>
            <a:spLocks noGrp="1"/>
          </p:cNvSpPr>
          <p:nvPr>
            <p:ph type="sldNum" sz="quarter" idx="12"/>
          </p:nvPr>
        </p:nvSpPr>
        <p:spPr/>
        <p:txBody>
          <a:bodyPr/>
          <a:lstStyle/>
          <a:p>
            <a:fld id="{012A7309-D60D-4F8D-A2DC-481F8C1B5F97}" type="slidenum">
              <a:rPr lang="en-US" smtClean="0"/>
              <a:t>12</a:t>
            </a:fld>
            <a:endParaRPr lang="en-US"/>
          </a:p>
        </p:txBody>
      </p:sp>
    </p:spTree>
    <p:extLst>
      <p:ext uri="{BB962C8B-B14F-4D97-AF65-F5344CB8AC3E}">
        <p14:creationId xmlns:p14="http://schemas.microsoft.com/office/powerpoint/2010/main" val="419722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without pay</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Intended for serving officers who are sponsored under </a:t>
            </a:r>
            <a:r>
              <a:rPr lang="en-US" dirty="0" smtClean="0"/>
              <a:t>training </a:t>
            </a:r>
            <a:r>
              <a:rPr lang="en-US" dirty="0"/>
              <a:t>schemes by their organizations for </a:t>
            </a:r>
            <a:r>
              <a:rPr lang="en-US" dirty="0" smtClean="0"/>
              <a:t>courses </a:t>
            </a:r>
            <a:r>
              <a:rPr lang="en-US" dirty="0"/>
              <a:t>usually at the post-graduate level in local or overseas educational </a:t>
            </a:r>
            <a:r>
              <a:rPr lang="en-US" dirty="0" smtClean="0"/>
              <a:t>institutions</a:t>
            </a:r>
            <a:r>
              <a:rPr lang="en-US" dirty="0"/>
              <a:t>.</a:t>
            </a:r>
            <a:endParaRPr lang="en-US" dirty="0" smtClean="0"/>
          </a:p>
          <a:p>
            <a:pPr algn="just"/>
            <a:r>
              <a:rPr lang="en-US" dirty="0" smtClean="0"/>
              <a:t>Such </a:t>
            </a:r>
            <a:r>
              <a:rPr lang="en-US" dirty="0"/>
              <a:t>an </a:t>
            </a:r>
            <a:r>
              <a:rPr lang="en-US" dirty="0" smtClean="0"/>
              <a:t>Officer </a:t>
            </a:r>
            <a:r>
              <a:rPr lang="en-US" dirty="0"/>
              <a:t>is deemed to be on duty and is, therefore, entitled to the requisite benefits while on the course</a:t>
            </a:r>
            <a:r>
              <a:rPr lang="en-US" dirty="0" smtClean="0"/>
              <a:t>.</a:t>
            </a:r>
          </a:p>
          <a:p>
            <a:pPr algn="just"/>
            <a:r>
              <a:rPr lang="en-US" dirty="0" smtClean="0"/>
              <a:t>It </a:t>
            </a:r>
            <a:r>
              <a:rPr lang="en-US" dirty="0"/>
              <a:t>is also intended for Officers who also seek their personal development and through their individual efforts gain admission to pursue courses at the </a:t>
            </a:r>
            <a:r>
              <a:rPr lang="en-US" dirty="0" smtClean="0"/>
              <a:t>post graduate </a:t>
            </a:r>
            <a:r>
              <a:rPr lang="en-US" dirty="0"/>
              <a:t>level in local or overseas educational </a:t>
            </a:r>
            <a:r>
              <a:rPr lang="en-US" dirty="0" smtClean="0"/>
              <a:t>institution.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33399"/>
            <a:ext cx="2133600"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fld id="{8FA657E2-C23E-4733-8595-F0515941AD46}" type="datetime1">
              <a:rPr lang="en-US" smtClean="0"/>
              <a:t>4/20/2021</a:t>
            </a:fld>
            <a:endParaRPr lang="en-US"/>
          </a:p>
        </p:txBody>
      </p:sp>
      <p:sp>
        <p:nvSpPr>
          <p:cNvPr id="6" name="Slide Number Placeholder 5"/>
          <p:cNvSpPr>
            <a:spLocks noGrp="1"/>
          </p:cNvSpPr>
          <p:nvPr>
            <p:ph type="sldNum" sz="quarter" idx="12"/>
          </p:nvPr>
        </p:nvSpPr>
        <p:spPr/>
        <p:txBody>
          <a:bodyPr/>
          <a:lstStyle/>
          <a:p>
            <a:fld id="{012A7309-D60D-4F8D-A2DC-481F8C1B5F97}" type="slidenum">
              <a:rPr lang="en-US" smtClean="0"/>
              <a:t>13</a:t>
            </a:fld>
            <a:endParaRPr lang="en-US"/>
          </a:p>
        </p:txBody>
      </p:sp>
      <p:pic>
        <p:nvPicPr>
          <p:cNvPr id="7" name="Picture 6"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086600" y="5486400"/>
            <a:ext cx="1292035" cy="833580"/>
          </a:xfrm>
          <a:prstGeom prst="rect">
            <a:avLst/>
          </a:prstGeom>
          <a:noFill/>
          <a:ln>
            <a:noFill/>
          </a:ln>
        </p:spPr>
      </p:pic>
    </p:spTree>
    <p:extLst>
      <p:ext uri="{BB962C8B-B14F-4D97-AF65-F5344CB8AC3E}">
        <p14:creationId xmlns:p14="http://schemas.microsoft.com/office/powerpoint/2010/main" val="2280960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leave without pay cont.</a:t>
            </a:r>
            <a:endParaRPr lang="en-US" dirty="0"/>
          </a:p>
        </p:txBody>
      </p:sp>
      <p:sp>
        <p:nvSpPr>
          <p:cNvPr id="3" name="Content Placeholder 2"/>
          <p:cNvSpPr>
            <a:spLocks noGrp="1"/>
          </p:cNvSpPr>
          <p:nvPr>
            <p:ph idx="1"/>
          </p:nvPr>
        </p:nvSpPr>
        <p:spPr/>
        <p:txBody>
          <a:bodyPr/>
          <a:lstStyle/>
          <a:p>
            <a:pPr algn="just"/>
            <a:r>
              <a:rPr lang="en-US" dirty="0"/>
              <a:t>Usually granted as an </a:t>
            </a:r>
            <a:r>
              <a:rPr lang="en-US" b="1" dirty="0"/>
              <a:t>alternative</a:t>
            </a:r>
            <a:r>
              <a:rPr lang="en-US" dirty="0"/>
              <a:t> to resignation in situations where study leave with pay cannot be granted. </a:t>
            </a:r>
            <a:endParaRPr lang="en-US" dirty="0" smtClean="0"/>
          </a:p>
          <a:p>
            <a:pPr algn="just"/>
            <a:r>
              <a:rPr lang="en-US" dirty="0" smtClean="0"/>
              <a:t>However</a:t>
            </a:r>
            <a:r>
              <a:rPr lang="en-US" dirty="0"/>
              <a:t>, some officers on their own apply for study leave without pay, even though they may have been eligible to access the study leave with pay facility. This may be attributed to the unwillingness to be bonded after their courses of </a:t>
            </a:r>
            <a:r>
              <a:rPr lang="en-US" dirty="0" smtClean="0"/>
              <a:t>study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5847" y="576875"/>
            <a:ext cx="2243353" cy="132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fld id="{D0D7BBE4-EEE0-4835-8D0F-616E2D2E324E}"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14</a:t>
            </a:fld>
            <a:endParaRPr lang="en-US"/>
          </a:p>
        </p:txBody>
      </p:sp>
    </p:spTree>
    <p:extLst>
      <p:ext uri="{BB962C8B-B14F-4D97-AF65-F5344CB8AC3E}">
        <p14:creationId xmlns:p14="http://schemas.microsoft.com/office/powerpoint/2010/main" val="1493537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7024744" cy="1143000"/>
          </a:xfrm>
        </p:spPr>
        <p:txBody>
          <a:bodyPr>
            <a:normAutofit fontScale="90000"/>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NOTIFICATION </a:t>
            </a:r>
            <a:r>
              <a:rPr lang="en-US" b="1" dirty="0">
                <a:effectLst>
                  <a:outerShdw blurRad="38100" dist="38100" dir="2700000" algn="tl">
                    <a:srgbClr val="000000">
                      <a:alpha val="43137"/>
                    </a:srgbClr>
                  </a:outerShdw>
                </a:effectLst>
              </a:rPr>
              <a:t>OF FURTHER STUDIES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9172" y="1831669"/>
            <a:ext cx="7620000" cy="4343400"/>
          </a:xfrm>
        </p:spPr>
        <p:txBody>
          <a:bodyPr>
            <a:normAutofit/>
          </a:bodyPr>
          <a:lstStyle/>
          <a:p>
            <a:pPr marL="68580" indent="0">
              <a:buNone/>
            </a:pPr>
            <a:r>
              <a:rPr lang="en-US" dirty="0" smtClean="0"/>
              <a:t>These are courses usually organized outside the normal working hours i.e. evening or weekend schools.</a:t>
            </a:r>
          </a:p>
          <a:p>
            <a:pPr marL="68580" indent="0">
              <a:buNone/>
            </a:pPr>
            <a:r>
              <a:rPr lang="en-US" dirty="0" smtClean="0"/>
              <a:t>This is encouraged to help improve educational qualification and enhance skills set </a:t>
            </a:r>
            <a:r>
              <a:rPr lang="en-US" dirty="0"/>
              <a:t>to deliver quality services to the Government and the Public. </a:t>
            </a:r>
            <a:endParaRPr lang="en-US" dirty="0" smtClean="0"/>
          </a:p>
          <a:p>
            <a:pPr marL="68580" indent="0">
              <a:buNone/>
            </a:pPr>
            <a:r>
              <a:rPr lang="en-US" dirty="0" smtClean="0"/>
              <a:t>It </a:t>
            </a:r>
            <a:r>
              <a:rPr lang="en-US" dirty="0"/>
              <a:t>is required that </a:t>
            </a:r>
            <a:r>
              <a:rPr lang="en-US" dirty="0" smtClean="0"/>
              <a:t>the Officer who pursue </a:t>
            </a:r>
            <a:r>
              <a:rPr lang="en-US" dirty="0"/>
              <a:t>further studies notify </a:t>
            </a:r>
            <a:r>
              <a:rPr lang="en-US" dirty="0" smtClean="0"/>
              <a:t>OHCS through their Ministry or Department. </a:t>
            </a:r>
            <a:endParaRPr lang="en-US" dirty="0"/>
          </a:p>
          <a:p>
            <a:pPr marL="68580" indent="0">
              <a:buNone/>
            </a:pPr>
            <a:endParaRPr lang="en-US" dirty="0" smtClean="0"/>
          </a:p>
          <a:p>
            <a:pPr marL="68580" indent="0">
              <a:buNone/>
            </a:pPr>
            <a:endParaRPr lang="en-US" dirty="0"/>
          </a:p>
          <a:p>
            <a:pPr marL="6858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6391" y="533399"/>
            <a:ext cx="1899009" cy="16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016391" y="5334000"/>
            <a:ext cx="1372781" cy="985980"/>
          </a:xfrm>
          <a:prstGeom prst="rect">
            <a:avLst/>
          </a:prstGeom>
          <a:noFill/>
          <a:ln>
            <a:noFill/>
          </a:ln>
        </p:spPr>
      </p:pic>
      <p:sp>
        <p:nvSpPr>
          <p:cNvPr id="7" name="Date Placeholder 6"/>
          <p:cNvSpPr>
            <a:spLocks noGrp="1"/>
          </p:cNvSpPr>
          <p:nvPr>
            <p:ph type="dt" sz="half" idx="10"/>
          </p:nvPr>
        </p:nvSpPr>
        <p:spPr/>
        <p:txBody>
          <a:bodyPr/>
          <a:lstStyle/>
          <a:p>
            <a:fld id="{AEEAE4DC-52E6-4577-AE86-548B0FA135AB}" type="datetime1">
              <a:rPr lang="en-US" smtClean="0"/>
              <a:t>4/20/2021</a:t>
            </a:fld>
            <a:endParaRPr lang="en-US"/>
          </a:p>
        </p:txBody>
      </p:sp>
      <p:sp>
        <p:nvSpPr>
          <p:cNvPr id="8" name="Slide Number Placeholder 7"/>
          <p:cNvSpPr>
            <a:spLocks noGrp="1"/>
          </p:cNvSpPr>
          <p:nvPr>
            <p:ph type="sldNum" sz="quarter" idx="12"/>
          </p:nvPr>
        </p:nvSpPr>
        <p:spPr/>
        <p:txBody>
          <a:bodyPr/>
          <a:lstStyle/>
          <a:p>
            <a:fld id="{012A7309-D60D-4F8D-A2DC-481F8C1B5F97}" type="slidenum">
              <a:rPr lang="en-US" smtClean="0"/>
              <a:t>15</a:t>
            </a:fld>
            <a:endParaRPr lang="en-US"/>
          </a:p>
        </p:txBody>
      </p:sp>
    </p:spTree>
    <p:extLst>
      <p:ext uri="{BB962C8B-B14F-4D97-AF65-F5344CB8AC3E}">
        <p14:creationId xmlns:p14="http://schemas.microsoft.com/office/powerpoint/2010/main" val="270576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effectLst>
                  <a:outerShdw blurRad="38100" dist="38100" dir="2700000" algn="tl">
                    <a:srgbClr val="000000">
                      <a:alpha val="43137"/>
                    </a:srgbClr>
                  </a:outerShdw>
                </a:effectLst>
              </a:rPr>
              <a:t>NOTIFICATION CONT.</a:t>
            </a: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endParaRPr lang="en-US" sz="2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68580" indent="0">
              <a:buNone/>
            </a:pPr>
            <a:r>
              <a:rPr lang="en-US" b="1" dirty="0">
                <a:effectLst>
                  <a:outerShdw blurRad="38100" dist="38100" dir="2700000" algn="tl">
                    <a:srgbClr val="000000">
                      <a:alpha val="43137"/>
                    </a:srgbClr>
                  </a:outerShdw>
                </a:effectLst>
              </a:rPr>
              <a:t>DOCUMENTS REQUIRED TO PROCESS</a:t>
            </a:r>
            <a:endParaRPr lang="en-US" dirty="0" smtClean="0"/>
          </a:p>
          <a:p>
            <a:r>
              <a:rPr lang="en-US" dirty="0" smtClean="0"/>
              <a:t>To </a:t>
            </a:r>
            <a:r>
              <a:rPr lang="en-US" dirty="0"/>
              <a:t>aid in the processing of the request within the shortest timeframe the document should contain the following;</a:t>
            </a:r>
          </a:p>
          <a:p>
            <a:pPr lvl="1"/>
            <a:r>
              <a:rPr lang="en-US" b="1" dirty="0"/>
              <a:t>Appointment letter</a:t>
            </a:r>
          </a:p>
          <a:p>
            <a:pPr lvl="1"/>
            <a:r>
              <a:rPr lang="en-US" b="1" dirty="0"/>
              <a:t>Recent </a:t>
            </a:r>
            <a:r>
              <a:rPr lang="en-US" b="1" dirty="0" smtClean="0"/>
              <a:t>Pay slip</a:t>
            </a:r>
            <a:endParaRPr lang="en-US" b="1" dirty="0"/>
          </a:p>
          <a:p>
            <a:pPr lvl="1"/>
            <a:r>
              <a:rPr lang="en-US" b="1" dirty="0"/>
              <a:t>Admission Letter</a:t>
            </a:r>
          </a:p>
          <a:p>
            <a:pPr lvl="1"/>
            <a:r>
              <a:rPr lang="en-US" b="1" dirty="0"/>
              <a:t>Proof of payment of fees</a:t>
            </a:r>
          </a:p>
          <a:p>
            <a:pPr marL="6858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89616"/>
            <a:ext cx="1981200" cy="13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7095535" y="5303848"/>
            <a:ext cx="1515066" cy="1057561"/>
          </a:xfrm>
          <a:prstGeom prst="rect">
            <a:avLst/>
          </a:prstGeom>
          <a:noFill/>
          <a:ln>
            <a:noFill/>
          </a:ln>
        </p:spPr>
      </p:pic>
      <p:sp>
        <p:nvSpPr>
          <p:cNvPr id="6" name="Date Placeholder 5"/>
          <p:cNvSpPr>
            <a:spLocks noGrp="1"/>
          </p:cNvSpPr>
          <p:nvPr>
            <p:ph type="dt" sz="half" idx="10"/>
          </p:nvPr>
        </p:nvSpPr>
        <p:spPr/>
        <p:txBody>
          <a:bodyPr/>
          <a:lstStyle/>
          <a:p>
            <a:fld id="{E5E7ABA9-26A9-447E-A604-F311EE9311A3}"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16</a:t>
            </a:fld>
            <a:endParaRPr lang="en-US"/>
          </a:p>
        </p:txBody>
      </p:sp>
    </p:spTree>
    <p:extLst>
      <p:ext uri="{BB962C8B-B14F-4D97-AF65-F5344CB8AC3E}">
        <p14:creationId xmlns:p14="http://schemas.microsoft.com/office/powerpoint/2010/main" val="3435400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a:t>
            </a:r>
            <a:endParaRPr lang="en-US" dirty="0"/>
          </a:p>
        </p:txBody>
      </p:sp>
      <p:sp>
        <p:nvSpPr>
          <p:cNvPr id="3" name="Content Placeholder 2"/>
          <p:cNvSpPr>
            <a:spLocks noGrp="1"/>
          </p:cNvSpPr>
          <p:nvPr>
            <p:ph idx="1"/>
          </p:nvPr>
        </p:nvSpPr>
        <p:spPr/>
        <p:txBody>
          <a:bodyPr/>
          <a:lstStyle/>
          <a:p>
            <a:r>
              <a:rPr lang="en-US" dirty="0" smtClean="0"/>
              <a:t>Inception and evaluation reports</a:t>
            </a:r>
          </a:p>
          <a:p>
            <a:r>
              <a:rPr lang="en-US" dirty="0" smtClean="0"/>
              <a:t>Monitoring the officer while in school</a:t>
            </a:r>
          </a:p>
          <a:p>
            <a:r>
              <a:rPr lang="en-US" dirty="0" smtClean="0"/>
              <a:t>Knowledge sharing platform </a:t>
            </a:r>
          </a:p>
          <a:p>
            <a:endParaRPr lang="en-US" dirty="0"/>
          </a:p>
          <a:p>
            <a:pPr marL="68580" indent="0" algn="just">
              <a:buNone/>
            </a:pPr>
            <a:r>
              <a:rPr lang="en-US" dirty="0" smtClean="0"/>
              <a:t>HR Directors should play their role of monitoring and reporting to OHCS and encourage all staff to participate in the various innovations being implemented.</a:t>
            </a:r>
          </a:p>
          <a:p>
            <a:endParaRPr lang="en-US" dirty="0"/>
          </a:p>
        </p:txBody>
      </p:sp>
      <p:sp>
        <p:nvSpPr>
          <p:cNvPr id="4" name="Date Placeholder 3"/>
          <p:cNvSpPr>
            <a:spLocks noGrp="1"/>
          </p:cNvSpPr>
          <p:nvPr>
            <p:ph type="dt" sz="half" idx="10"/>
          </p:nvPr>
        </p:nvSpPr>
        <p:spPr/>
        <p:txBody>
          <a:bodyPr/>
          <a:lstStyle/>
          <a:p>
            <a:fld id="{28C6B9FA-74C3-4048-ABD0-6131254D5199}" type="datetime1">
              <a:rPr lang="en-US" smtClean="0"/>
              <a:t>4/21/2021</a:t>
            </a:fld>
            <a:endParaRPr lang="en-US"/>
          </a:p>
        </p:txBody>
      </p:sp>
      <p:sp>
        <p:nvSpPr>
          <p:cNvPr id="5" name="Slide Number Placeholder 4"/>
          <p:cNvSpPr>
            <a:spLocks noGrp="1"/>
          </p:cNvSpPr>
          <p:nvPr>
            <p:ph type="sldNum" sz="quarter" idx="12"/>
          </p:nvPr>
        </p:nvSpPr>
        <p:spPr/>
        <p:txBody>
          <a:bodyPr/>
          <a:lstStyle/>
          <a:p>
            <a:fld id="{012A7309-D60D-4F8D-A2DC-481F8C1B5F97}" type="slidenum">
              <a:rPr lang="en-US" smtClean="0"/>
              <a:t>17</a:t>
            </a:fld>
            <a:endParaRPr lang="en-US"/>
          </a:p>
        </p:txBody>
      </p:sp>
    </p:spTree>
    <p:extLst>
      <p:ext uri="{BB962C8B-B14F-4D97-AF65-F5344CB8AC3E}">
        <p14:creationId xmlns:p14="http://schemas.microsoft.com/office/powerpoint/2010/main" val="120284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smtClean="0">
                <a:effectLst>
                  <a:outerShdw blurRad="38100" dist="38100" dir="2700000" algn="tl">
                    <a:srgbClr val="000000">
                      <a:alpha val="43137"/>
                    </a:srgbClr>
                  </a:outerShdw>
                </a:effectLst>
              </a:rPr>
              <a:t>CONDUCT OF SURVEYS</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lgn="just"/>
            <a:r>
              <a:rPr lang="en-US" dirty="0" smtClean="0"/>
              <a:t>OHCS as the central management agency is at the core of ensuring the staff strength of the Ghana Civil Service is;</a:t>
            </a:r>
          </a:p>
          <a:p>
            <a:pPr lvl="1">
              <a:buFont typeface="Wingdings" panose="05000000000000000000" pitchFamily="2" charset="2"/>
              <a:buChar char="v"/>
            </a:pPr>
            <a:r>
              <a:rPr lang="en-US" dirty="0" smtClean="0"/>
              <a:t>Adequate</a:t>
            </a:r>
            <a:endParaRPr lang="en-US" dirty="0"/>
          </a:p>
          <a:p>
            <a:pPr lvl="1">
              <a:buFont typeface="Wingdings" panose="05000000000000000000" pitchFamily="2" charset="2"/>
              <a:buChar char="v"/>
            </a:pPr>
            <a:r>
              <a:rPr lang="en-US" dirty="0" smtClean="0"/>
              <a:t>Well – equipped and</a:t>
            </a:r>
          </a:p>
          <a:p>
            <a:pPr lvl="1">
              <a:buFont typeface="Wingdings" panose="05000000000000000000" pitchFamily="2" charset="2"/>
              <a:buChar char="v"/>
            </a:pPr>
            <a:r>
              <a:rPr lang="en-US" dirty="0" smtClean="0"/>
              <a:t>Functional towards the achievement of government </a:t>
            </a:r>
            <a:r>
              <a:rPr lang="en-US" dirty="0" err="1" smtClean="0"/>
              <a:t>programmes</a:t>
            </a:r>
            <a:r>
              <a:rPr lang="en-US" dirty="0" smtClean="0"/>
              <a:t> and policies</a:t>
            </a:r>
          </a:p>
          <a:p>
            <a:pPr marL="365760" lvl="1" indent="0">
              <a:buNone/>
            </a:pPr>
            <a:r>
              <a:rPr lang="en-US" dirty="0" smtClean="0"/>
              <a:t>The </a:t>
            </a:r>
            <a:r>
              <a:rPr lang="en-US" b="1" dirty="0" smtClean="0"/>
              <a:t>BUREACRACY LAB </a:t>
            </a:r>
            <a:r>
              <a:rPr lang="en-US" dirty="0" smtClean="0"/>
              <a:t>of the </a:t>
            </a:r>
            <a:r>
              <a:rPr lang="en-US" b="1" dirty="0" smtClean="0"/>
              <a:t>OHCS</a:t>
            </a:r>
            <a:r>
              <a:rPr lang="en-US" dirty="0" smtClean="0"/>
              <a:t> will be collaboration with other Directorates to conduct several surveys service-wide.</a:t>
            </a:r>
          </a:p>
          <a:p>
            <a:pPr>
              <a:buFont typeface="Wingdings" panose="05000000000000000000" pitchFamily="2" charset="2"/>
              <a:buChar char="v"/>
            </a:pPr>
            <a:endParaRPr lang="en-US" dirty="0"/>
          </a:p>
          <a:p>
            <a:endParaRPr lang="en-US" dirty="0" smtClean="0"/>
          </a:p>
          <a:p>
            <a:pPr marL="68580" indent="0">
              <a:buNone/>
            </a:pPr>
            <a:endParaRPr lang="en-US" dirty="0" smtClean="0"/>
          </a:p>
          <a:p>
            <a:pPr marL="6858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6812" y="392187"/>
            <a:ext cx="2058588" cy="140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391400" y="5638800"/>
            <a:ext cx="1227826" cy="875597"/>
          </a:xfrm>
          <a:prstGeom prst="rect">
            <a:avLst/>
          </a:prstGeom>
          <a:noFill/>
          <a:ln>
            <a:noFill/>
          </a:ln>
        </p:spPr>
      </p:pic>
      <p:sp>
        <p:nvSpPr>
          <p:cNvPr id="6" name="Date Placeholder 5"/>
          <p:cNvSpPr>
            <a:spLocks noGrp="1"/>
          </p:cNvSpPr>
          <p:nvPr>
            <p:ph type="dt" sz="half" idx="10"/>
          </p:nvPr>
        </p:nvSpPr>
        <p:spPr/>
        <p:txBody>
          <a:bodyPr/>
          <a:lstStyle/>
          <a:p>
            <a:fld id="{59FBED6D-B7EB-4426-A3B3-4D4E59B3BF5D}"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18</a:t>
            </a:fld>
            <a:endParaRPr lang="en-US"/>
          </a:p>
        </p:txBody>
      </p:sp>
    </p:spTree>
    <p:extLst>
      <p:ext uri="{BB962C8B-B14F-4D97-AF65-F5344CB8AC3E}">
        <p14:creationId xmlns:p14="http://schemas.microsoft.com/office/powerpoint/2010/main" val="368506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Surveys rolled-out in 2021</a:t>
            </a:r>
            <a:endParaRPr lang="en-US" dirty="0"/>
          </a:p>
        </p:txBody>
      </p:sp>
      <p:sp>
        <p:nvSpPr>
          <p:cNvPr id="3" name="Content Placeholder 2"/>
          <p:cNvSpPr>
            <a:spLocks noGrp="1"/>
          </p:cNvSpPr>
          <p:nvPr>
            <p:ph idx="1"/>
          </p:nvPr>
        </p:nvSpPr>
        <p:spPr/>
        <p:txBody>
          <a:bodyPr/>
          <a:lstStyle/>
          <a:p>
            <a:pPr marL="525780" indent="-457200">
              <a:buFont typeface="+mj-lt"/>
              <a:buAutoNum type="arabicPeriod"/>
            </a:pPr>
            <a:r>
              <a:rPr lang="en-US" dirty="0"/>
              <a:t>On-boarding Cohort study</a:t>
            </a:r>
          </a:p>
          <a:p>
            <a:pPr marL="525780" indent="-457200">
              <a:buFont typeface="+mj-lt"/>
              <a:buAutoNum type="arabicPeriod"/>
            </a:pPr>
            <a:r>
              <a:rPr lang="en-US" dirty="0"/>
              <a:t>Second Round of Civil Service Response to Covid-19 Survey</a:t>
            </a:r>
          </a:p>
          <a:p>
            <a:pPr marL="525780" indent="-457200">
              <a:buFont typeface="+mj-lt"/>
              <a:buAutoNum type="arabicPeriod"/>
            </a:pPr>
            <a:r>
              <a:rPr lang="en-US" dirty="0"/>
              <a:t>Impact of academic </a:t>
            </a:r>
            <a:r>
              <a:rPr lang="en-US" dirty="0" smtClean="0"/>
              <a:t>trainings </a:t>
            </a:r>
            <a:r>
              <a:rPr lang="en-US" dirty="0"/>
              <a:t>on the performance of officers in the Civil Service </a:t>
            </a:r>
          </a:p>
          <a:p>
            <a:pPr marL="525780" indent="-457200">
              <a:buFont typeface="+mj-lt"/>
              <a:buAutoNum type="arabicPeriod"/>
            </a:pPr>
            <a:r>
              <a:rPr lang="en-US" dirty="0"/>
              <a:t>Online/Virtual Promotions Feedback Survey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81000"/>
            <a:ext cx="243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022391" y="5303848"/>
            <a:ext cx="1596835" cy="1057561"/>
          </a:xfrm>
          <a:prstGeom prst="rect">
            <a:avLst/>
          </a:prstGeom>
          <a:noFill/>
          <a:ln>
            <a:noFill/>
          </a:ln>
        </p:spPr>
      </p:pic>
      <p:sp>
        <p:nvSpPr>
          <p:cNvPr id="6" name="Date Placeholder 5"/>
          <p:cNvSpPr>
            <a:spLocks noGrp="1"/>
          </p:cNvSpPr>
          <p:nvPr>
            <p:ph type="dt" sz="half" idx="10"/>
          </p:nvPr>
        </p:nvSpPr>
        <p:spPr/>
        <p:txBody>
          <a:bodyPr/>
          <a:lstStyle/>
          <a:p>
            <a:fld id="{12233364-09FE-4468-8A60-20DD5422DA3B}"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19</a:t>
            </a:fld>
            <a:endParaRPr lang="en-US"/>
          </a:p>
        </p:txBody>
      </p:sp>
    </p:spTree>
    <p:extLst>
      <p:ext uri="{BB962C8B-B14F-4D97-AF65-F5344CB8AC3E}">
        <p14:creationId xmlns:p14="http://schemas.microsoft.com/office/powerpoint/2010/main" val="572839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Introduction</a:t>
            </a:r>
          </a:p>
          <a:p>
            <a:r>
              <a:rPr lang="en-US" dirty="0" smtClean="0"/>
              <a:t>Objectives</a:t>
            </a:r>
          </a:p>
          <a:p>
            <a:r>
              <a:rPr lang="en-US" dirty="0" smtClean="0"/>
              <a:t>Training plan</a:t>
            </a:r>
          </a:p>
          <a:p>
            <a:r>
              <a:rPr lang="en-US" dirty="0" smtClean="0"/>
              <a:t>Mid and end of year reports</a:t>
            </a:r>
          </a:p>
          <a:p>
            <a:r>
              <a:rPr lang="en-US" dirty="0" smtClean="0"/>
              <a:t>Study leave facilities</a:t>
            </a:r>
          </a:p>
          <a:p>
            <a:pPr lvl="1"/>
            <a:r>
              <a:rPr lang="en-US" dirty="0"/>
              <a:t>Leave with pay</a:t>
            </a:r>
          </a:p>
          <a:p>
            <a:pPr lvl="1"/>
            <a:r>
              <a:rPr lang="en-US" dirty="0"/>
              <a:t>Leave without pay</a:t>
            </a:r>
          </a:p>
          <a:p>
            <a:pPr lvl="1"/>
            <a:r>
              <a:rPr lang="en-US" dirty="0" smtClean="0"/>
              <a:t>Notification</a:t>
            </a:r>
          </a:p>
          <a:p>
            <a:r>
              <a:rPr lang="en-US" dirty="0" smtClean="0"/>
              <a:t>Online surveys (Research)</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46658"/>
            <a:ext cx="1981200" cy="17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781800" y="4953000"/>
            <a:ext cx="1558001" cy="1032617"/>
          </a:xfrm>
          <a:prstGeom prst="rect">
            <a:avLst/>
          </a:prstGeom>
          <a:noFill/>
          <a:ln>
            <a:noFill/>
          </a:ln>
        </p:spPr>
      </p:pic>
      <p:sp>
        <p:nvSpPr>
          <p:cNvPr id="6" name="Date Placeholder 5"/>
          <p:cNvSpPr>
            <a:spLocks noGrp="1"/>
          </p:cNvSpPr>
          <p:nvPr>
            <p:ph type="dt" sz="half" idx="10"/>
          </p:nvPr>
        </p:nvSpPr>
        <p:spPr/>
        <p:txBody>
          <a:bodyPr/>
          <a:lstStyle/>
          <a:p>
            <a:fld id="{C8AA926E-042C-46BD-8707-9FE634EA5ECF}"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2</a:t>
            </a:fld>
            <a:endParaRPr lang="en-US"/>
          </a:p>
        </p:txBody>
      </p:sp>
    </p:spTree>
    <p:extLst>
      <p:ext uri="{BB962C8B-B14F-4D97-AF65-F5344CB8AC3E}">
        <p14:creationId xmlns:p14="http://schemas.microsoft.com/office/powerpoint/2010/main" val="3816978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6781800" cy="1143000"/>
          </a:xfrm>
        </p:spPr>
        <p:txBody>
          <a:bodyPr>
            <a:normAutofit fontScale="90000"/>
          </a:bodyPr>
          <a:lstStyle/>
          <a:p>
            <a:r>
              <a:rPr lang="en-US" b="1" dirty="0"/>
              <a:t>On-boarding Cohort study </a:t>
            </a:r>
            <a:br>
              <a:rPr lang="en-US" b="1" dirty="0"/>
            </a:br>
            <a:endParaRPr lang="en-US" dirty="0"/>
          </a:p>
        </p:txBody>
      </p:sp>
      <p:sp>
        <p:nvSpPr>
          <p:cNvPr id="3" name="Content Placeholder 2"/>
          <p:cNvSpPr>
            <a:spLocks noGrp="1"/>
          </p:cNvSpPr>
          <p:nvPr>
            <p:ph idx="1"/>
          </p:nvPr>
        </p:nvSpPr>
        <p:spPr>
          <a:xfrm>
            <a:off x="1043492" y="2057400"/>
            <a:ext cx="6957508" cy="3962400"/>
          </a:xfrm>
        </p:spPr>
        <p:txBody>
          <a:bodyPr>
            <a:noAutofit/>
          </a:bodyPr>
          <a:lstStyle/>
          <a:p>
            <a:pPr marL="0" lvl="0" indent="0">
              <a:buNone/>
            </a:pPr>
            <a:r>
              <a:rPr lang="en-US" sz="1600" b="1" u="sng" dirty="0"/>
              <a:t>Preamble </a:t>
            </a:r>
          </a:p>
          <a:p>
            <a:pPr marL="0" lvl="0" indent="0">
              <a:buNone/>
            </a:pPr>
            <a:r>
              <a:rPr lang="en-US" sz="1600" dirty="0"/>
              <a:t>One sure way for assessing employee </a:t>
            </a:r>
            <a:r>
              <a:rPr lang="en-US" sz="1600" b="1" dirty="0"/>
              <a:t>long-term engagement or attrition</a:t>
            </a:r>
            <a:r>
              <a:rPr lang="en-US" sz="1600" dirty="0"/>
              <a:t> rate is to conduct an employee onboarding survey. </a:t>
            </a:r>
          </a:p>
          <a:p>
            <a:pPr marL="0" indent="0">
              <a:buNone/>
            </a:pPr>
            <a:r>
              <a:rPr lang="en-US" sz="1600" b="1" u="sng" dirty="0"/>
              <a:t>Objective</a:t>
            </a:r>
            <a:r>
              <a:rPr lang="en-US" sz="1600" u="sng" dirty="0"/>
              <a:t> </a:t>
            </a:r>
          </a:p>
          <a:p>
            <a:pPr lvl="0"/>
            <a:r>
              <a:rPr lang="en-US" sz="1600" dirty="0"/>
              <a:t>To ascertain the effectiveness of the onboarding processes for recruits in the Civil Service. </a:t>
            </a:r>
          </a:p>
          <a:p>
            <a:pPr marL="0" indent="0">
              <a:buNone/>
            </a:pPr>
            <a:r>
              <a:rPr lang="en-US" sz="1600" b="1" u="sng" dirty="0"/>
              <a:t>Phases of Survey Roll-out </a:t>
            </a:r>
            <a:endParaRPr lang="en-US" sz="1600" dirty="0"/>
          </a:p>
          <a:p>
            <a:pPr marL="0" indent="0">
              <a:buNone/>
            </a:pPr>
            <a:r>
              <a:rPr lang="en-US" sz="1600" b="1" dirty="0"/>
              <a:t>Phase One (1</a:t>
            </a:r>
            <a:r>
              <a:rPr lang="en-US" sz="1600" b="1" baseline="30000" dirty="0"/>
              <a:t>st</a:t>
            </a:r>
            <a:r>
              <a:rPr lang="en-US" sz="1600" b="1" dirty="0"/>
              <a:t> Two Weeks)</a:t>
            </a:r>
          </a:p>
          <a:p>
            <a:pPr lvl="1"/>
            <a:r>
              <a:rPr lang="en-US" sz="1600" dirty="0"/>
              <a:t>Focus on new </a:t>
            </a:r>
            <a:r>
              <a:rPr lang="en-US" sz="1600" b="1" dirty="0"/>
              <a:t>recruit goals and expectations</a:t>
            </a:r>
            <a:r>
              <a:rPr lang="en-US" sz="1600" dirty="0"/>
              <a:t>, their </a:t>
            </a:r>
            <a:r>
              <a:rPr lang="en-US" sz="1600" b="1" dirty="0"/>
              <a:t>first Impressions about work</a:t>
            </a:r>
            <a:r>
              <a:rPr lang="en-US" sz="1600" dirty="0"/>
              <a:t> and their </a:t>
            </a:r>
            <a:r>
              <a:rPr lang="en-US" sz="1600" b="1" dirty="0"/>
              <a:t>organizational logistics and support</a:t>
            </a:r>
            <a:r>
              <a:rPr lang="en-US" sz="1600" dirty="0"/>
              <a:t> needed to succeed.</a:t>
            </a:r>
          </a:p>
          <a:p>
            <a:pPr marL="0" indent="0">
              <a:buNone/>
            </a:pPr>
            <a:r>
              <a:rPr lang="en-US" sz="1600" b="1" dirty="0"/>
              <a:t>Phase Two (1</a:t>
            </a:r>
            <a:r>
              <a:rPr lang="en-US" sz="1600" b="1" baseline="30000" dirty="0"/>
              <a:t>st</a:t>
            </a:r>
            <a:r>
              <a:rPr lang="en-US" sz="1600" b="1" dirty="0"/>
              <a:t> Two Weeks to 3 Months)</a:t>
            </a:r>
          </a:p>
          <a:p>
            <a:pPr lvl="1"/>
            <a:r>
              <a:rPr lang="en-US" sz="1600" dirty="0"/>
              <a:t>Focus on </a:t>
            </a:r>
            <a:r>
              <a:rPr lang="en-US" sz="1600" b="1" dirty="0" smtClean="0"/>
              <a:t>Employee’s; </a:t>
            </a:r>
            <a:r>
              <a:rPr lang="en-US" sz="1600" b="1" dirty="0"/>
              <a:t>Knowledge, Training</a:t>
            </a:r>
            <a:r>
              <a:rPr lang="en-US" sz="1600" dirty="0"/>
              <a:t> </a:t>
            </a:r>
            <a:r>
              <a:rPr lang="en-US" sz="1600" b="1" dirty="0"/>
              <a:t>needs</a:t>
            </a:r>
            <a:r>
              <a:rPr lang="en-US" sz="1600" dirty="0"/>
              <a:t>, </a:t>
            </a:r>
            <a:r>
              <a:rPr lang="en-US" sz="1600" b="1" dirty="0"/>
              <a:t>Skills, Competences</a:t>
            </a:r>
            <a:r>
              <a:rPr lang="en-US" sz="1600" dirty="0"/>
              <a:t>,</a:t>
            </a:r>
            <a:r>
              <a:rPr lang="en-US" sz="1600" b="1" dirty="0"/>
              <a:t> Personal Characteristics</a:t>
            </a:r>
            <a:r>
              <a:rPr lang="en-US" sz="1600" dirty="0"/>
              <a:t> and</a:t>
            </a:r>
            <a:r>
              <a:rPr lang="en-US" sz="1600" b="1" dirty="0"/>
              <a:t> performance</a:t>
            </a:r>
            <a:r>
              <a:rPr lang="en-US" sz="1600" dirty="0"/>
              <a:t> </a:t>
            </a:r>
          </a:p>
          <a:p>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85800"/>
            <a:ext cx="198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278783" y="5181600"/>
            <a:ext cx="1331818" cy="1295400"/>
          </a:xfrm>
          <a:prstGeom prst="rect">
            <a:avLst/>
          </a:prstGeom>
          <a:noFill/>
          <a:ln>
            <a:noFill/>
          </a:ln>
        </p:spPr>
      </p:pic>
      <p:sp>
        <p:nvSpPr>
          <p:cNvPr id="6" name="Date Placeholder 5"/>
          <p:cNvSpPr>
            <a:spLocks noGrp="1"/>
          </p:cNvSpPr>
          <p:nvPr>
            <p:ph type="dt" sz="half" idx="10"/>
          </p:nvPr>
        </p:nvSpPr>
        <p:spPr/>
        <p:txBody>
          <a:bodyPr/>
          <a:lstStyle/>
          <a:p>
            <a:fld id="{350BF1E1-B05C-40BA-A722-6C8230038BA2}"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20</a:t>
            </a:fld>
            <a:endParaRPr lang="en-US"/>
          </a:p>
        </p:txBody>
      </p:sp>
    </p:spTree>
    <p:extLst>
      <p:ext uri="{BB962C8B-B14F-4D97-AF65-F5344CB8AC3E}">
        <p14:creationId xmlns:p14="http://schemas.microsoft.com/office/powerpoint/2010/main" val="4007507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On-boarding Cohort study Cont’d</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a:t>Phase Three </a:t>
            </a:r>
            <a:r>
              <a:rPr lang="en-US" b="1" dirty="0"/>
              <a:t>(Three-Six Months)</a:t>
            </a:r>
            <a:endParaRPr lang="en-US" b="1" u="sng" dirty="0"/>
          </a:p>
          <a:p>
            <a:pPr lvl="1"/>
            <a:r>
              <a:rPr lang="en-US" dirty="0"/>
              <a:t>Focus on employee’s ability to </a:t>
            </a:r>
            <a:r>
              <a:rPr lang="en-US" b="1" dirty="0"/>
              <a:t>integrate (Socialize)</a:t>
            </a:r>
            <a:r>
              <a:rPr lang="en-US" dirty="0"/>
              <a:t>, build their </a:t>
            </a:r>
            <a:r>
              <a:rPr lang="en-US" b="1" dirty="0"/>
              <a:t>cross-department network and u</a:t>
            </a:r>
            <a:r>
              <a:rPr lang="en-US" dirty="0"/>
              <a:t>nderstand </a:t>
            </a:r>
            <a:r>
              <a:rPr lang="en-US" b="1" dirty="0"/>
              <a:t>employee on-the-job performance</a:t>
            </a:r>
            <a:r>
              <a:rPr lang="en-US" dirty="0"/>
              <a:t> and any early performance management issues, manager-employee fit issues.</a:t>
            </a:r>
          </a:p>
          <a:p>
            <a:r>
              <a:rPr lang="en-US" b="1" u="sng" dirty="0"/>
              <a:t>Phase Four </a:t>
            </a:r>
            <a:r>
              <a:rPr lang="en-US" b="1" dirty="0"/>
              <a:t>(Six Months to Nine Months)</a:t>
            </a:r>
            <a:endParaRPr lang="en-US" b="1" u="sng" dirty="0"/>
          </a:p>
          <a:p>
            <a:pPr lvl="1"/>
            <a:r>
              <a:rPr lang="en-US" dirty="0"/>
              <a:t>Focus on the </a:t>
            </a:r>
            <a:r>
              <a:rPr lang="en-US" b="1" dirty="0"/>
              <a:t>implementing the flexi-working schedule </a:t>
            </a:r>
            <a:r>
              <a:rPr lang="en-US" dirty="0"/>
              <a:t>amidst the Covid-19 Pandemic and structures put in </a:t>
            </a:r>
            <a:r>
              <a:rPr lang="en-US" dirty="0" smtClean="0"/>
              <a:t>place</a:t>
            </a:r>
            <a:r>
              <a:rPr lang="en-US" b="1" u="sng" dirty="0" smtClean="0"/>
              <a:t> </a:t>
            </a:r>
            <a:endParaRPr lang="en-US" b="1" u="sng" dirty="0"/>
          </a:p>
          <a:p>
            <a:pPr lvl="1"/>
            <a:r>
              <a:rPr lang="en-US" dirty="0"/>
              <a:t>Focus on </a:t>
            </a:r>
            <a:r>
              <a:rPr lang="en-US" b="1" dirty="0"/>
              <a:t>Job Satisfaction</a:t>
            </a:r>
            <a:r>
              <a:rPr lang="en-US" dirty="0"/>
              <a:t> of new recruits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5534" y="742605"/>
            <a:ext cx="1743666" cy="142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095535" y="5334000"/>
            <a:ext cx="1515066" cy="1027409"/>
          </a:xfrm>
          <a:prstGeom prst="rect">
            <a:avLst/>
          </a:prstGeom>
          <a:noFill/>
          <a:ln>
            <a:noFill/>
          </a:ln>
        </p:spPr>
      </p:pic>
      <p:sp>
        <p:nvSpPr>
          <p:cNvPr id="6" name="Date Placeholder 5"/>
          <p:cNvSpPr>
            <a:spLocks noGrp="1"/>
          </p:cNvSpPr>
          <p:nvPr>
            <p:ph type="dt" sz="half" idx="10"/>
          </p:nvPr>
        </p:nvSpPr>
        <p:spPr/>
        <p:txBody>
          <a:bodyPr/>
          <a:lstStyle/>
          <a:p>
            <a:fld id="{FD9C5596-C52F-4C50-9AD9-4C755E727135}"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21</a:t>
            </a:fld>
            <a:endParaRPr lang="en-US"/>
          </a:p>
        </p:txBody>
      </p:sp>
    </p:spTree>
    <p:extLst>
      <p:ext uri="{BB962C8B-B14F-4D97-AF65-F5344CB8AC3E}">
        <p14:creationId xmlns:p14="http://schemas.microsoft.com/office/powerpoint/2010/main" val="4050164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Second Round of Civil Service Response to Covid-19 Survey</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a:t>Preamble</a:t>
            </a:r>
            <a:endParaRPr lang="en-US" dirty="0"/>
          </a:p>
          <a:p>
            <a:pPr marL="0" indent="0">
              <a:buNone/>
            </a:pPr>
            <a:r>
              <a:rPr lang="en-US" dirty="0"/>
              <a:t>The Civil Service is taking actions to understand ways in which the Covid-19 pandemic is affecting;</a:t>
            </a:r>
          </a:p>
          <a:p>
            <a:r>
              <a:rPr lang="en-US" dirty="0"/>
              <a:t> How work is undertaken; </a:t>
            </a:r>
          </a:p>
          <a:p>
            <a:r>
              <a:rPr lang="en-US" dirty="0"/>
              <a:t>Constraints in the delivery of services while on an alternative schedule, and </a:t>
            </a:r>
          </a:p>
          <a:p>
            <a:r>
              <a:rPr lang="en-US" dirty="0"/>
              <a:t>Skills and capabilities required to transform work processes in the public service. </a:t>
            </a:r>
          </a:p>
          <a:p>
            <a:pPr marL="0" indent="0">
              <a:buNone/>
            </a:pPr>
            <a:r>
              <a:rPr lang="en-US" b="1" u="sng" dirty="0"/>
              <a:t>Objective</a:t>
            </a:r>
          </a:p>
          <a:p>
            <a:r>
              <a:rPr lang="en-US" dirty="0"/>
              <a:t>Understand the impact of the COVID-19 crisis and the flexible work schedule on Civil Service Staff’ ability to undertake their core and COVID-19-related tasks.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89616"/>
            <a:ext cx="1524000" cy="13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239000" y="5486400"/>
            <a:ext cx="1422023" cy="875009"/>
          </a:xfrm>
          <a:prstGeom prst="rect">
            <a:avLst/>
          </a:prstGeom>
          <a:noFill/>
          <a:ln>
            <a:noFill/>
          </a:ln>
        </p:spPr>
      </p:pic>
      <p:sp>
        <p:nvSpPr>
          <p:cNvPr id="6" name="Date Placeholder 5"/>
          <p:cNvSpPr>
            <a:spLocks noGrp="1"/>
          </p:cNvSpPr>
          <p:nvPr>
            <p:ph type="dt" sz="half" idx="10"/>
          </p:nvPr>
        </p:nvSpPr>
        <p:spPr/>
        <p:txBody>
          <a:bodyPr/>
          <a:lstStyle/>
          <a:p>
            <a:fld id="{273D1570-3CAC-42B6-88A0-02F2818BC845}"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22</a:t>
            </a:fld>
            <a:endParaRPr lang="en-US"/>
          </a:p>
        </p:txBody>
      </p:sp>
    </p:spTree>
    <p:extLst>
      <p:ext uri="{BB962C8B-B14F-4D97-AF65-F5344CB8AC3E}">
        <p14:creationId xmlns:p14="http://schemas.microsoft.com/office/powerpoint/2010/main" val="359255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Impact of academic training on the performance of officers in the Civil</a:t>
            </a:r>
            <a:endParaRPr lang="en-US" sz="2800" dirty="0"/>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t>Preamble</a:t>
            </a:r>
            <a:endParaRPr lang="en-US" dirty="0"/>
          </a:p>
          <a:p>
            <a:pPr marL="0" indent="0" algn="just">
              <a:buNone/>
            </a:pPr>
            <a:r>
              <a:rPr lang="en-US" dirty="0"/>
              <a:t>Training and development is expected to enhance and increase the knowledge of employees on how to work effectively than they did before hence improve the performance of the organization. </a:t>
            </a:r>
          </a:p>
          <a:p>
            <a:pPr marL="0" indent="0">
              <a:buNone/>
            </a:pPr>
            <a:r>
              <a:rPr lang="en-US" b="1" u="sng" dirty="0"/>
              <a:t>Objective</a:t>
            </a:r>
            <a:r>
              <a:rPr lang="en-US" dirty="0"/>
              <a:t> </a:t>
            </a:r>
          </a:p>
          <a:p>
            <a:r>
              <a:rPr lang="en-US" dirty="0"/>
              <a:t>Assess the impact of academic training on officers’ performance and productivity in the Civil Service</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029200"/>
            <a:ext cx="2268849" cy="199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fld id="{D99E0377-8D03-4AB5-BBC4-3E196191D2E7}" type="datetime1">
              <a:rPr lang="en-US" smtClean="0"/>
              <a:t>4/20/2021</a:t>
            </a:fld>
            <a:endParaRPr lang="en-US"/>
          </a:p>
        </p:txBody>
      </p:sp>
      <p:sp>
        <p:nvSpPr>
          <p:cNvPr id="6" name="Slide Number Placeholder 5"/>
          <p:cNvSpPr>
            <a:spLocks noGrp="1"/>
          </p:cNvSpPr>
          <p:nvPr>
            <p:ph type="sldNum" sz="quarter" idx="12"/>
          </p:nvPr>
        </p:nvSpPr>
        <p:spPr/>
        <p:txBody>
          <a:bodyPr/>
          <a:lstStyle/>
          <a:p>
            <a:fld id="{012A7309-D60D-4F8D-A2DC-481F8C1B5F97}" type="slidenum">
              <a:rPr lang="en-US" smtClean="0"/>
              <a:t>23</a:t>
            </a:fld>
            <a:endParaRPr lang="en-US"/>
          </a:p>
        </p:txBody>
      </p:sp>
    </p:spTree>
    <p:extLst>
      <p:ext uri="{BB962C8B-B14F-4D97-AF65-F5344CB8AC3E}">
        <p14:creationId xmlns:p14="http://schemas.microsoft.com/office/powerpoint/2010/main" val="3483213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Online/Virtual Promotions Feedback Survey </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smtClean="0"/>
              <a:t>Preamble</a:t>
            </a:r>
            <a:endParaRPr lang="en-US" dirty="0" smtClean="0"/>
          </a:p>
          <a:p>
            <a:pPr marL="0" indent="0">
              <a:buNone/>
            </a:pPr>
            <a:r>
              <a:rPr lang="en-US" dirty="0" smtClean="0"/>
              <a:t>The </a:t>
            </a:r>
            <a:r>
              <a:rPr lang="en-US" dirty="0"/>
              <a:t>emergence of the COVID 19 pandemic, </a:t>
            </a:r>
            <a:r>
              <a:rPr lang="en-US" dirty="0" smtClean="0"/>
              <a:t>necessitated OHCS to adopt </a:t>
            </a:r>
            <a:r>
              <a:rPr lang="en-US" dirty="0"/>
              <a:t>the virtual </a:t>
            </a:r>
            <a:r>
              <a:rPr lang="en-US" dirty="0" smtClean="0"/>
              <a:t>promotion </a:t>
            </a:r>
            <a:r>
              <a:rPr lang="en-US" dirty="0"/>
              <a:t>interviews for the 2020 promotion exercise</a:t>
            </a:r>
            <a:r>
              <a:rPr lang="en-US" dirty="0" smtClean="0"/>
              <a:t>.</a:t>
            </a:r>
          </a:p>
          <a:p>
            <a:r>
              <a:rPr lang="en-US" dirty="0" smtClean="0"/>
              <a:t>It will be helpful for OHCS to gather feedback from various Participants from across the Civil Service to understand the following;</a:t>
            </a:r>
          </a:p>
          <a:p>
            <a:r>
              <a:rPr lang="en-US" dirty="0" smtClean="0"/>
              <a:t>Effectiveness </a:t>
            </a:r>
            <a:r>
              <a:rPr lang="en-US" dirty="0"/>
              <a:t>of the preparation and electronic submission of the documents for the virtual promotion </a:t>
            </a:r>
            <a:r>
              <a:rPr lang="en-US" dirty="0" smtClean="0"/>
              <a:t>process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5734" y="647252"/>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391399" y="4928056"/>
            <a:ext cx="1295401" cy="1057561"/>
          </a:xfrm>
          <a:prstGeom prst="rect">
            <a:avLst/>
          </a:prstGeom>
          <a:noFill/>
          <a:ln>
            <a:noFill/>
          </a:ln>
        </p:spPr>
      </p:pic>
    </p:spTree>
    <p:extLst>
      <p:ext uri="{BB962C8B-B14F-4D97-AF65-F5344CB8AC3E}">
        <p14:creationId xmlns:p14="http://schemas.microsoft.com/office/powerpoint/2010/main" val="3256454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Online/Virtual Promotions Feedback Survey </a:t>
            </a:r>
            <a:r>
              <a:rPr lang="en-US" b="1" dirty="0" smtClean="0"/>
              <a:t>Cont’d</a:t>
            </a:r>
            <a:endParaRPr lang="en-US" dirty="0"/>
          </a:p>
        </p:txBody>
      </p:sp>
      <p:sp>
        <p:nvSpPr>
          <p:cNvPr id="3" name="Content Placeholder 2"/>
          <p:cNvSpPr>
            <a:spLocks noGrp="1"/>
          </p:cNvSpPr>
          <p:nvPr>
            <p:ph idx="1"/>
          </p:nvPr>
        </p:nvSpPr>
        <p:spPr/>
        <p:txBody>
          <a:bodyPr/>
          <a:lstStyle/>
          <a:p>
            <a:r>
              <a:rPr lang="en-US" dirty="0"/>
              <a:t>Effectiveness of the communication and feedback process from OHCS </a:t>
            </a:r>
          </a:p>
          <a:p>
            <a:r>
              <a:rPr lang="en-US" dirty="0"/>
              <a:t>Perceptions of candidates on the composition and background of panel members </a:t>
            </a:r>
          </a:p>
          <a:p>
            <a:r>
              <a:rPr lang="en-US" dirty="0" smtClean="0"/>
              <a:t>Effectiveness </a:t>
            </a:r>
            <a:r>
              <a:rPr lang="en-US" dirty="0"/>
              <a:t>of the digital infrastructure of the virtual promotion process </a:t>
            </a:r>
          </a:p>
          <a:p>
            <a:endParaRPr lang="en-US" dirty="0"/>
          </a:p>
        </p:txBody>
      </p:sp>
      <p:sp>
        <p:nvSpPr>
          <p:cNvPr id="4" name="Date Placeholder 3"/>
          <p:cNvSpPr>
            <a:spLocks noGrp="1"/>
          </p:cNvSpPr>
          <p:nvPr>
            <p:ph type="dt" sz="half" idx="10"/>
          </p:nvPr>
        </p:nvSpPr>
        <p:spPr/>
        <p:txBody>
          <a:bodyPr/>
          <a:lstStyle/>
          <a:p>
            <a:fld id="{28C6B9FA-74C3-4048-ABD0-6131254D5199}" type="datetime1">
              <a:rPr lang="en-US" smtClean="0"/>
              <a:t>4/20/2021</a:t>
            </a:fld>
            <a:endParaRPr lang="en-US"/>
          </a:p>
        </p:txBody>
      </p:sp>
      <p:sp>
        <p:nvSpPr>
          <p:cNvPr id="5" name="Slide Number Placeholder 4"/>
          <p:cNvSpPr>
            <a:spLocks noGrp="1"/>
          </p:cNvSpPr>
          <p:nvPr>
            <p:ph type="sldNum" sz="quarter" idx="12"/>
          </p:nvPr>
        </p:nvSpPr>
        <p:spPr/>
        <p:txBody>
          <a:bodyPr/>
          <a:lstStyle/>
          <a:p>
            <a:fld id="{012A7309-D60D-4F8D-A2DC-481F8C1B5F97}" type="slidenum">
              <a:rPr lang="en-US" smtClean="0"/>
              <a:t>25</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5734" y="647252"/>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391399" y="4928056"/>
            <a:ext cx="1295401" cy="1057561"/>
          </a:xfrm>
          <a:prstGeom prst="rect">
            <a:avLst/>
          </a:prstGeom>
          <a:noFill/>
          <a:ln>
            <a:noFill/>
          </a:ln>
        </p:spPr>
      </p:pic>
    </p:spTree>
    <p:extLst>
      <p:ext uri="{BB962C8B-B14F-4D97-AF65-F5344CB8AC3E}">
        <p14:creationId xmlns:p14="http://schemas.microsoft.com/office/powerpoint/2010/main" val="1172908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600200"/>
            <a:ext cx="6777317" cy="4232429"/>
          </a:xfrm>
        </p:spPr>
        <p:txBody>
          <a:bodyPr>
            <a:normAutofit/>
          </a:bodyPr>
          <a:lstStyle/>
          <a:p>
            <a:pPr marL="68580" indent="0">
              <a:buNone/>
            </a:pPr>
            <a:endParaRPr lang="en-US" sz="7200" dirty="0" smtClean="0"/>
          </a:p>
          <a:p>
            <a:pPr marL="68580" indent="0" algn="ctr">
              <a:buNone/>
            </a:pPr>
            <a:r>
              <a:rPr lang="en-US" sz="7200" b="1" dirty="0" smtClean="0">
                <a:effectLst>
                  <a:outerShdw blurRad="38100" dist="38100" dir="2700000" algn="tl">
                    <a:srgbClr val="000000">
                      <a:alpha val="43137"/>
                    </a:srgbClr>
                  </a:outerShdw>
                </a:effectLst>
              </a:rPr>
              <a:t>QUESTIONS THANK YOU</a:t>
            </a:r>
            <a:endParaRPr lang="en-US" sz="72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8382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553200" y="1219200"/>
            <a:ext cx="1596835" cy="1057561"/>
          </a:xfrm>
          <a:prstGeom prst="rect">
            <a:avLst/>
          </a:prstGeom>
          <a:noFill/>
          <a:ln>
            <a:noFill/>
          </a:ln>
        </p:spPr>
      </p:pic>
      <p:sp>
        <p:nvSpPr>
          <p:cNvPr id="2" name="Date Placeholder 1"/>
          <p:cNvSpPr>
            <a:spLocks noGrp="1"/>
          </p:cNvSpPr>
          <p:nvPr>
            <p:ph type="dt" sz="half" idx="10"/>
          </p:nvPr>
        </p:nvSpPr>
        <p:spPr/>
        <p:txBody>
          <a:bodyPr/>
          <a:lstStyle/>
          <a:p>
            <a:fld id="{DCB36460-6047-4316-8F80-5B3CD20242C0}" type="datetime1">
              <a:rPr lang="en-US" smtClean="0"/>
              <a:t>4/20/2021</a:t>
            </a:fld>
            <a:endParaRPr lang="en-US"/>
          </a:p>
        </p:txBody>
      </p:sp>
      <p:sp>
        <p:nvSpPr>
          <p:cNvPr id="6" name="Slide Number Placeholder 5"/>
          <p:cNvSpPr>
            <a:spLocks noGrp="1"/>
          </p:cNvSpPr>
          <p:nvPr>
            <p:ph type="sldNum" sz="quarter" idx="12"/>
          </p:nvPr>
        </p:nvSpPr>
        <p:spPr/>
        <p:txBody>
          <a:bodyPr/>
          <a:lstStyle/>
          <a:p>
            <a:fld id="{012A7309-D60D-4F8D-A2DC-481F8C1B5F97}" type="slidenum">
              <a:rPr lang="en-US" smtClean="0"/>
              <a:t>26</a:t>
            </a:fld>
            <a:endParaRPr lang="en-US"/>
          </a:p>
        </p:txBody>
      </p:sp>
    </p:spTree>
    <p:extLst>
      <p:ext uri="{BB962C8B-B14F-4D97-AF65-F5344CB8AC3E}">
        <p14:creationId xmlns:p14="http://schemas.microsoft.com/office/powerpoint/2010/main" val="14049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grpId="0" nodeType="clickEffect">
                                  <p:stCondLst>
                                    <p:cond delay="0"/>
                                  </p:stCondLst>
                                  <p:childTnLst>
                                    <p:animEffect transition="out" filter="fade">
                                      <p:cBhvr>
                                        <p:cTn id="6" dur="8" accel="100000">
                                          <p:stCondLst>
                                            <p:cond delay="2"/>
                                          </p:stCondLst>
                                        </p:cTn>
                                        <p:tgtEl>
                                          <p:spTgt spid="3">
                                            <p:txEl>
                                              <p:pRg st="1" end="1"/>
                                            </p:txEl>
                                          </p:spTgt>
                                        </p:tgtEl>
                                      </p:cBhvr>
                                    </p:animEffect>
                                    <p:anim calcmode="lin" valueType="num">
                                      <p:cBhvr>
                                        <p:cTn id="7" dur="8" accel="100000">
                                          <p:stCondLst>
                                            <p:cond delay="2"/>
                                          </p:stCondLst>
                                        </p:cTn>
                                        <p:tgtEl>
                                          <p:spTgt spid="3">
                                            <p:txEl>
                                              <p:pRg st="1" end="1"/>
                                            </p:txEl>
                                          </p:spTgt>
                                        </p:tgtEl>
                                        <p:attrNameLst>
                                          <p:attrName>style.rotation</p:attrName>
                                        </p:attrNameLst>
                                      </p:cBhvr>
                                      <p:tavLst>
                                        <p:tav tm="0">
                                          <p:val>
                                            <p:fltVal val="0"/>
                                          </p:val>
                                        </p:tav>
                                        <p:tav tm="100000">
                                          <p:val>
                                            <p:fltVal val="-90"/>
                                          </p:val>
                                        </p:tav>
                                      </p:tavLst>
                                    </p:anim>
                                    <p:anim calcmode="lin" valueType="num">
                                      <p:cBhvr>
                                        <p:cTn id="8" dur="2" decel="100000"/>
                                        <p:tgtEl>
                                          <p:spTgt spid="3">
                                            <p:txEl>
                                              <p:pRg st="1" end="1"/>
                                            </p:txEl>
                                          </p:spTgt>
                                        </p:tgtEl>
                                        <p:attrNameLst>
                                          <p:attrName>ppt_x</p:attrName>
                                        </p:attrNameLst>
                                      </p:cBhvr>
                                      <p:tavLst>
                                        <p:tav tm="0">
                                          <p:val>
                                            <p:strVal val="ppt_x"/>
                                          </p:val>
                                        </p:tav>
                                        <p:tav tm="100000">
                                          <p:val>
                                            <p:strVal val="ppt_x-0.05"/>
                                          </p:val>
                                        </p:tav>
                                      </p:tavLst>
                                    </p:anim>
                                    <p:anim calcmode="lin" valueType="num">
                                      <p:cBhvr>
                                        <p:cTn id="9" dur="2" decel="100000"/>
                                        <p:tgtEl>
                                          <p:spTgt spid="3">
                                            <p:txEl>
                                              <p:pRg st="1" end="1"/>
                                            </p:txEl>
                                          </p:spTgt>
                                        </p:tgtEl>
                                        <p:attrNameLst>
                                          <p:attrName>ppt_y</p:attrName>
                                        </p:attrNameLst>
                                      </p:cBhvr>
                                      <p:tavLst>
                                        <p:tav tm="0">
                                          <p:val>
                                            <p:strVal val="ppt_y"/>
                                          </p:val>
                                        </p:tav>
                                        <p:tav tm="100000">
                                          <p:val>
                                            <p:strVal val="ppt_y+0.1"/>
                                          </p:val>
                                        </p:tav>
                                      </p:tavLst>
                                    </p:anim>
                                    <p:anim calcmode="lin" valueType="num">
                                      <p:cBhvr>
                                        <p:cTn id="10" dur="8" accel="100000">
                                          <p:stCondLst>
                                            <p:cond delay="2"/>
                                          </p:stCondLst>
                                        </p:cTn>
                                        <p:tgtEl>
                                          <p:spTgt spid="3">
                                            <p:txEl>
                                              <p:pRg st="1" end="1"/>
                                            </p:txEl>
                                          </p:spTgt>
                                        </p:tgtEl>
                                        <p:attrNameLst>
                                          <p:attrName>ppt_x</p:attrName>
                                        </p:attrNameLst>
                                      </p:cBhvr>
                                      <p:tavLst>
                                        <p:tav tm="0">
                                          <p:val>
                                            <p:strVal val="ppt_x"/>
                                          </p:val>
                                        </p:tav>
                                        <p:tav tm="100000">
                                          <p:val>
                                            <p:strVal val="ppt_x+0.4+0.05"/>
                                          </p:val>
                                        </p:tav>
                                      </p:tavLst>
                                    </p:anim>
                                    <p:anim calcmode="lin" valueType="num">
                                      <p:cBhvr>
                                        <p:cTn id="11" dur="8" accel="100000">
                                          <p:stCondLst>
                                            <p:cond delay="2"/>
                                          </p:stCondLst>
                                        </p:cTn>
                                        <p:tgtEl>
                                          <p:spTgt spid="3">
                                            <p:txEl>
                                              <p:pRg st="1" end="1"/>
                                            </p:txEl>
                                          </p:spTgt>
                                        </p:tgtEl>
                                        <p:attrNameLst>
                                          <p:attrName>ppt_y</p:attrName>
                                        </p:attrNameLst>
                                      </p:cBhvr>
                                      <p:tavLst>
                                        <p:tav tm="0">
                                          <p:val>
                                            <p:strVal val="ppt_y"/>
                                          </p:val>
                                        </p:tav>
                                        <p:tav tm="100000">
                                          <p:val>
                                            <p:strVal val="ppt_y-0.4-0.1"/>
                                          </p:val>
                                        </p:tav>
                                      </p:tavLst>
                                    </p:anim>
                                    <p:set>
                                      <p:cBhvr>
                                        <p:cTn id="12" dur="1" fill="hold">
                                          <p:stCondLst>
                                            <p:cond delay="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INTRODUCTION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just">
              <a:buNone/>
            </a:pPr>
            <a:r>
              <a:rPr lang="en-US" dirty="0" smtClean="0"/>
              <a:t>The Recruitment, Training and Development Directorate has core mandate is to facilitate the following:</a:t>
            </a:r>
          </a:p>
          <a:p>
            <a:pPr indent="-342900"/>
            <a:r>
              <a:rPr lang="en-US" dirty="0" smtClean="0"/>
              <a:t>Recruitment </a:t>
            </a:r>
          </a:p>
          <a:p>
            <a:pPr indent="-342900"/>
            <a:r>
              <a:rPr lang="en-US" dirty="0" smtClean="0"/>
              <a:t>Training and </a:t>
            </a:r>
          </a:p>
          <a:p>
            <a:pPr indent="-342900"/>
            <a:r>
              <a:rPr lang="en-US" dirty="0" smtClean="0"/>
              <a:t>Development </a:t>
            </a:r>
          </a:p>
          <a:p>
            <a:pPr marL="0" indent="0">
              <a:buNone/>
            </a:pPr>
            <a:r>
              <a:rPr lang="en-US" dirty="0"/>
              <a:t>o</a:t>
            </a:r>
            <a:r>
              <a:rPr lang="en-US" dirty="0" smtClean="0"/>
              <a:t>f Officers in the Ghana Civil Service.</a:t>
            </a:r>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33400"/>
            <a:ext cx="2238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7022391" y="5303848"/>
            <a:ext cx="1596835" cy="1057561"/>
          </a:xfrm>
          <a:prstGeom prst="rect">
            <a:avLst/>
          </a:prstGeom>
          <a:noFill/>
          <a:ln>
            <a:noFill/>
          </a:ln>
        </p:spPr>
      </p:pic>
      <p:sp>
        <p:nvSpPr>
          <p:cNvPr id="6" name="Date Placeholder 5"/>
          <p:cNvSpPr>
            <a:spLocks noGrp="1"/>
          </p:cNvSpPr>
          <p:nvPr>
            <p:ph type="dt" sz="half" idx="10"/>
          </p:nvPr>
        </p:nvSpPr>
        <p:spPr/>
        <p:txBody>
          <a:bodyPr/>
          <a:lstStyle/>
          <a:p>
            <a:fld id="{8148B93A-2AC0-494A-AF64-67960D5FCD8B}"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3</a:t>
            </a:fld>
            <a:endParaRPr lang="en-US"/>
          </a:p>
        </p:txBody>
      </p:sp>
    </p:spTree>
    <p:extLst>
      <p:ext uri="{BB962C8B-B14F-4D97-AF65-F5344CB8AC3E}">
        <p14:creationId xmlns:p14="http://schemas.microsoft.com/office/powerpoint/2010/main" val="159516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OBJECTIVE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r>
              <a:rPr lang="en-US" dirty="0" smtClean="0"/>
              <a:t>The main objective of this presentation is to: </a:t>
            </a:r>
          </a:p>
          <a:p>
            <a:pPr lvl="1" algn="just"/>
            <a:r>
              <a:rPr lang="en-US" dirty="0" smtClean="0"/>
              <a:t>Inform participants about the services rendered by the </a:t>
            </a:r>
            <a:r>
              <a:rPr lang="en-US" dirty="0" smtClean="0"/>
              <a:t>Directorate</a:t>
            </a:r>
          </a:p>
          <a:p>
            <a:pPr lvl="1" algn="just"/>
            <a:r>
              <a:rPr lang="en-US" dirty="0" smtClean="0"/>
              <a:t>Inform participants about the Surveys</a:t>
            </a:r>
            <a:endParaRPr lang="en-US" dirty="0" smtClean="0"/>
          </a:p>
          <a:p>
            <a:pPr lvl="1" algn="just"/>
            <a:r>
              <a:rPr lang="en-US" dirty="0" smtClean="0"/>
              <a:t>Address challenges arising from a number of documents and reports received from Ministries and Departments in recent times.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57199"/>
            <a:ext cx="2133600" cy="171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618869" y="5181600"/>
            <a:ext cx="1596835" cy="1057561"/>
          </a:xfrm>
          <a:prstGeom prst="rect">
            <a:avLst/>
          </a:prstGeom>
          <a:noFill/>
          <a:ln>
            <a:noFill/>
          </a:ln>
        </p:spPr>
      </p:pic>
      <p:sp>
        <p:nvSpPr>
          <p:cNvPr id="6" name="Date Placeholder 5"/>
          <p:cNvSpPr>
            <a:spLocks noGrp="1"/>
          </p:cNvSpPr>
          <p:nvPr>
            <p:ph type="dt" sz="half" idx="10"/>
          </p:nvPr>
        </p:nvSpPr>
        <p:spPr/>
        <p:txBody>
          <a:bodyPr/>
          <a:lstStyle/>
          <a:p>
            <a:fld id="{39EF8002-DBF4-462A-911F-DCF2D0766D38}"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4</a:t>
            </a:fld>
            <a:endParaRPr lang="en-US"/>
          </a:p>
        </p:txBody>
      </p:sp>
    </p:spTree>
    <p:extLst>
      <p:ext uri="{BB962C8B-B14F-4D97-AF65-F5344CB8AC3E}">
        <p14:creationId xmlns:p14="http://schemas.microsoft.com/office/powerpoint/2010/main" val="306609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TRAINING PLAN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This is usually generated from the end of year appraisal report of the Institution.</a:t>
            </a:r>
          </a:p>
          <a:p>
            <a:r>
              <a:rPr lang="en-US" dirty="0" smtClean="0"/>
              <a:t>It is a compilation of training needs of Officers to equip them with the requisite knowledge and skills to enable them perform effectively and efficiently.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553327"/>
            <a:ext cx="2362200" cy="150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022391" y="5303848"/>
            <a:ext cx="1596835" cy="1057561"/>
          </a:xfrm>
          <a:prstGeom prst="rect">
            <a:avLst/>
          </a:prstGeom>
          <a:noFill/>
          <a:ln>
            <a:noFill/>
          </a:ln>
        </p:spPr>
      </p:pic>
      <p:sp>
        <p:nvSpPr>
          <p:cNvPr id="6" name="Date Placeholder 5"/>
          <p:cNvSpPr>
            <a:spLocks noGrp="1"/>
          </p:cNvSpPr>
          <p:nvPr>
            <p:ph type="dt" sz="half" idx="10"/>
          </p:nvPr>
        </p:nvSpPr>
        <p:spPr/>
        <p:txBody>
          <a:bodyPr/>
          <a:lstStyle/>
          <a:p>
            <a:fld id="{77136FF1-381D-427C-9745-C20886DF21EB}"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5</a:t>
            </a:fld>
            <a:endParaRPr lang="en-US"/>
          </a:p>
        </p:txBody>
      </p:sp>
    </p:spTree>
    <p:extLst>
      <p:ext uri="{BB962C8B-B14F-4D97-AF65-F5344CB8AC3E}">
        <p14:creationId xmlns:p14="http://schemas.microsoft.com/office/powerpoint/2010/main" val="194488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676400"/>
            <a:ext cx="6777317" cy="4156229"/>
          </a:xfrm>
        </p:spPr>
        <p:txBody>
          <a:bodyPr>
            <a:normAutofit/>
          </a:bodyPr>
          <a:lstStyle/>
          <a:p>
            <a:pPr marL="68580" indent="0">
              <a:buNone/>
            </a:pPr>
            <a:r>
              <a:rPr lang="en-US" b="1" u="sng" dirty="0" smtClean="0"/>
              <a:t>Challenges identified</a:t>
            </a:r>
            <a:r>
              <a:rPr lang="en-US" dirty="0" smtClean="0"/>
              <a:t>:</a:t>
            </a:r>
          </a:p>
          <a:p>
            <a:pPr algn="just"/>
            <a:r>
              <a:rPr lang="en-US" dirty="0" smtClean="0"/>
              <a:t>Specific training needs identified in the individual appraisals not adhered to</a:t>
            </a:r>
          </a:p>
          <a:p>
            <a:pPr algn="just"/>
            <a:r>
              <a:rPr lang="en-US" dirty="0" smtClean="0"/>
              <a:t>Late or non submission of training plans by institutions. </a:t>
            </a:r>
          </a:p>
          <a:p>
            <a:r>
              <a:rPr lang="en-US" dirty="0" smtClean="0"/>
              <a:t>Non adherence to standard template</a:t>
            </a:r>
          </a:p>
          <a:p>
            <a:pPr marL="68580" indent="0" algn="just">
              <a:buNone/>
            </a:pPr>
            <a:r>
              <a:rPr lang="en-US" dirty="0" smtClean="0"/>
              <a:t>This results in non approval of certain services required by an Institution Eg. Study leave facilities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803605"/>
            <a:ext cx="1977101"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781800" y="5181600"/>
            <a:ext cx="1448534" cy="875009"/>
          </a:xfrm>
          <a:prstGeom prst="rect">
            <a:avLst/>
          </a:prstGeom>
          <a:noFill/>
          <a:ln>
            <a:noFill/>
          </a:ln>
        </p:spPr>
      </p:pic>
      <p:sp>
        <p:nvSpPr>
          <p:cNvPr id="2" name="Date Placeholder 1"/>
          <p:cNvSpPr>
            <a:spLocks noGrp="1"/>
          </p:cNvSpPr>
          <p:nvPr>
            <p:ph type="dt" sz="half" idx="10"/>
          </p:nvPr>
        </p:nvSpPr>
        <p:spPr/>
        <p:txBody>
          <a:bodyPr/>
          <a:lstStyle/>
          <a:p>
            <a:fld id="{C06C1696-F10C-45F3-AC58-DCD4A42179F9}" type="datetime1">
              <a:rPr lang="en-US" smtClean="0"/>
              <a:t>4/20/2021</a:t>
            </a:fld>
            <a:endParaRPr lang="en-US"/>
          </a:p>
        </p:txBody>
      </p:sp>
      <p:sp>
        <p:nvSpPr>
          <p:cNvPr id="6" name="Slide Number Placeholder 5"/>
          <p:cNvSpPr>
            <a:spLocks noGrp="1"/>
          </p:cNvSpPr>
          <p:nvPr>
            <p:ph type="sldNum" sz="quarter" idx="12"/>
          </p:nvPr>
        </p:nvSpPr>
        <p:spPr/>
        <p:txBody>
          <a:bodyPr/>
          <a:lstStyle/>
          <a:p>
            <a:fld id="{012A7309-D60D-4F8D-A2DC-481F8C1B5F97}" type="slidenum">
              <a:rPr lang="en-US" smtClean="0"/>
              <a:t>6</a:t>
            </a:fld>
            <a:endParaRPr lang="en-US"/>
          </a:p>
        </p:txBody>
      </p:sp>
    </p:spTree>
    <p:extLst>
      <p:ext uri="{BB962C8B-B14F-4D97-AF65-F5344CB8AC3E}">
        <p14:creationId xmlns:p14="http://schemas.microsoft.com/office/powerpoint/2010/main" val="45383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MID &amp; END OF YEAR TRAINING REPORT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This informs OHCS on the implementation of the Training plans (trainings undertaken).</a:t>
            </a:r>
          </a:p>
          <a:p>
            <a:pPr marL="68580" indent="0">
              <a:buNone/>
            </a:pPr>
            <a:r>
              <a:rPr lang="en-US" b="1" u="sng" dirty="0" smtClean="0"/>
              <a:t>Challenges identified</a:t>
            </a:r>
          </a:p>
          <a:p>
            <a:pPr algn="just"/>
            <a:r>
              <a:rPr lang="en-US" dirty="0" smtClean="0"/>
              <a:t>Inadequate information on the implementation. This does not give a better picture of the trainings undertaken to proffer analysis for decisions.</a:t>
            </a:r>
          </a:p>
          <a:p>
            <a:pPr algn="just"/>
            <a:r>
              <a:rPr lang="en-US" dirty="0" smtClean="0"/>
              <a:t>Late submission of reports. Usually submitted days or weeks after the deadline for submission.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9806" y="1219200"/>
            <a:ext cx="2229394" cy="142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162800" y="5456836"/>
            <a:ext cx="1319604" cy="1057561"/>
          </a:xfrm>
          <a:prstGeom prst="rect">
            <a:avLst/>
          </a:prstGeom>
          <a:noFill/>
          <a:ln>
            <a:noFill/>
          </a:ln>
        </p:spPr>
      </p:pic>
      <p:sp>
        <p:nvSpPr>
          <p:cNvPr id="6" name="Date Placeholder 5"/>
          <p:cNvSpPr>
            <a:spLocks noGrp="1"/>
          </p:cNvSpPr>
          <p:nvPr>
            <p:ph type="dt" sz="half" idx="10"/>
          </p:nvPr>
        </p:nvSpPr>
        <p:spPr/>
        <p:txBody>
          <a:bodyPr/>
          <a:lstStyle/>
          <a:p>
            <a:fld id="{62555915-8FFD-45B1-9156-A18A45F84A64}"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7</a:t>
            </a:fld>
            <a:endParaRPr lang="en-US"/>
          </a:p>
        </p:txBody>
      </p:sp>
    </p:spTree>
    <p:extLst>
      <p:ext uri="{BB962C8B-B14F-4D97-AF65-F5344CB8AC3E}">
        <p14:creationId xmlns:p14="http://schemas.microsoft.com/office/powerpoint/2010/main" val="3752017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STUDY LEAVE FACILITIES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68580" indent="0">
              <a:buNone/>
            </a:pPr>
            <a:r>
              <a:rPr lang="en-US" b="1" dirty="0" smtClean="0"/>
              <a:t>With pay</a:t>
            </a:r>
          </a:p>
          <a:p>
            <a:r>
              <a:rPr lang="en-US" dirty="0" smtClean="0"/>
              <a:t>This </a:t>
            </a:r>
            <a:r>
              <a:rPr lang="en-US" dirty="0"/>
              <a:t>facility is </a:t>
            </a:r>
            <a:r>
              <a:rPr lang="en-US" b="1" dirty="0"/>
              <a:t>intended for Officers in the professional class</a:t>
            </a:r>
            <a:r>
              <a:rPr lang="en-US" dirty="0"/>
              <a:t>. An Officer in the sub- professional class </a:t>
            </a:r>
            <a:r>
              <a:rPr lang="en-US" dirty="0" smtClean="0"/>
              <a:t>should be ungraded </a:t>
            </a:r>
            <a:r>
              <a:rPr lang="en-US" dirty="0"/>
              <a:t>to be able to assess the facility. </a:t>
            </a:r>
            <a:endParaRPr lang="en-US" dirty="0" smtClean="0"/>
          </a:p>
          <a:p>
            <a:r>
              <a:rPr lang="en-US" dirty="0" smtClean="0"/>
              <a:t>They </a:t>
            </a:r>
            <a:r>
              <a:rPr lang="en-US" dirty="0"/>
              <a:t>must have </a:t>
            </a:r>
            <a:r>
              <a:rPr lang="en-US" dirty="0" smtClean="0"/>
              <a:t>served </a:t>
            </a:r>
            <a:r>
              <a:rPr lang="en-US" dirty="0"/>
              <a:t>at least four years and received confirmation of their appointment to enjoy the facility.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21237"/>
            <a:ext cx="1676400" cy="145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022391" y="5303848"/>
            <a:ext cx="1596835" cy="1057561"/>
          </a:xfrm>
          <a:prstGeom prst="rect">
            <a:avLst/>
          </a:prstGeom>
          <a:noFill/>
          <a:ln>
            <a:noFill/>
          </a:ln>
        </p:spPr>
      </p:pic>
      <p:sp>
        <p:nvSpPr>
          <p:cNvPr id="6" name="Date Placeholder 5"/>
          <p:cNvSpPr>
            <a:spLocks noGrp="1"/>
          </p:cNvSpPr>
          <p:nvPr>
            <p:ph type="dt" sz="half" idx="10"/>
          </p:nvPr>
        </p:nvSpPr>
        <p:spPr/>
        <p:txBody>
          <a:bodyPr/>
          <a:lstStyle/>
          <a:p>
            <a:fld id="{B100D4A8-AEE5-47DD-BC45-46C97FD78209}" type="datetime1">
              <a:rPr lang="en-US" smtClean="0"/>
              <a:t>4/20/2021</a:t>
            </a:fld>
            <a:endParaRPr lang="en-US"/>
          </a:p>
        </p:txBody>
      </p:sp>
      <p:sp>
        <p:nvSpPr>
          <p:cNvPr id="7" name="Slide Number Placeholder 6"/>
          <p:cNvSpPr>
            <a:spLocks noGrp="1"/>
          </p:cNvSpPr>
          <p:nvPr>
            <p:ph type="sldNum" sz="quarter" idx="12"/>
          </p:nvPr>
        </p:nvSpPr>
        <p:spPr/>
        <p:txBody>
          <a:bodyPr/>
          <a:lstStyle/>
          <a:p>
            <a:fld id="{012A7309-D60D-4F8D-A2DC-481F8C1B5F97}" type="slidenum">
              <a:rPr lang="en-US" smtClean="0"/>
              <a:t>8</a:t>
            </a:fld>
            <a:endParaRPr lang="en-US"/>
          </a:p>
        </p:txBody>
      </p:sp>
    </p:spTree>
    <p:extLst>
      <p:ext uri="{BB962C8B-B14F-4D97-AF65-F5344CB8AC3E}">
        <p14:creationId xmlns:p14="http://schemas.microsoft.com/office/powerpoint/2010/main" val="2214175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334000"/>
          </a:xfrm>
        </p:spPr>
        <p:txBody>
          <a:bodyPr>
            <a:normAutofit/>
          </a:bodyPr>
          <a:lstStyle/>
          <a:p>
            <a:pPr algn="just"/>
            <a:endParaRPr lang="en-US" dirty="0" smtClean="0"/>
          </a:p>
          <a:p>
            <a:pPr algn="just"/>
            <a:endParaRPr lang="en-US" dirty="0"/>
          </a:p>
          <a:p>
            <a:pPr algn="just"/>
            <a:r>
              <a:rPr lang="en-US" dirty="0" smtClean="0"/>
              <a:t>The </a:t>
            </a:r>
            <a:r>
              <a:rPr lang="en-US" b="1" dirty="0"/>
              <a:t>Study Leave Policy Section </a:t>
            </a:r>
            <a:r>
              <a:rPr lang="en-US" b="1" i="1" dirty="0"/>
              <a:t>4:1</a:t>
            </a:r>
            <a:r>
              <a:rPr lang="en-US" dirty="0"/>
              <a:t> on the requirements for Study Leave with Pay on self-sponsorship; a </a:t>
            </a:r>
            <a:r>
              <a:rPr lang="en-US" dirty="0" err="1"/>
              <a:t>programme</a:t>
            </a:r>
            <a:r>
              <a:rPr lang="en-US" dirty="0"/>
              <a:t> of study should not be available for offer in the country.  However the condition may be waived if the course is a scholarship or donor funded</a:t>
            </a:r>
            <a:r>
              <a:rPr lang="en-US" dirty="0" smtClean="0"/>
              <a:t>.</a:t>
            </a:r>
          </a:p>
          <a:p>
            <a:pPr marL="68580" indent="0" algn="just">
              <a:buNone/>
            </a:pPr>
            <a:r>
              <a:rPr lang="en-US" b="1" u="sng" dirty="0" smtClean="0"/>
              <a:t>challenge</a:t>
            </a:r>
          </a:p>
          <a:p>
            <a:pPr algn="just"/>
            <a:r>
              <a:rPr lang="en-US" dirty="0" smtClean="0"/>
              <a:t>These are mostly not adhered to by most </a:t>
            </a:r>
            <a:r>
              <a:rPr lang="en-US" dirty="0" smtClean="0"/>
              <a:t>Institutions</a:t>
            </a:r>
          </a:p>
          <a:p>
            <a:pPr algn="just"/>
            <a:r>
              <a:rPr lang="en-US" dirty="0" smtClean="0"/>
              <a:t>We have over the period received request from sub professionals</a:t>
            </a:r>
            <a:r>
              <a:rPr lang="en-US" dirty="0" smtClean="0"/>
              <a:t>  </a:t>
            </a:r>
            <a:endParaRPr lang="en-US" dirty="0" smtClean="0"/>
          </a:p>
          <a:p>
            <a:pPr marL="68580" indent="0" algn="just">
              <a:buNone/>
            </a:pPr>
            <a:endParaRPr lang="en-US" dirty="0"/>
          </a:p>
          <a:p>
            <a:pPr marL="6858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589616"/>
            <a:ext cx="2421959" cy="13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scription: Description: Description: hata150b"/>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7096892" y="5343239"/>
            <a:ext cx="1596835" cy="1057561"/>
          </a:xfrm>
          <a:prstGeom prst="rect">
            <a:avLst/>
          </a:prstGeom>
          <a:noFill/>
          <a:ln>
            <a:noFill/>
          </a:ln>
        </p:spPr>
      </p:pic>
      <p:sp>
        <p:nvSpPr>
          <p:cNvPr id="2" name="Date Placeholder 1"/>
          <p:cNvSpPr>
            <a:spLocks noGrp="1"/>
          </p:cNvSpPr>
          <p:nvPr>
            <p:ph type="dt" sz="half" idx="10"/>
          </p:nvPr>
        </p:nvSpPr>
        <p:spPr/>
        <p:txBody>
          <a:bodyPr/>
          <a:lstStyle/>
          <a:p>
            <a:fld id="{6879CC11-9522-421F-B1F8-448ED4DCBCCB}" type="datetime1">
              <a:rPr lang="en-US" smtClean="0"/>
              <a:t>4/20/2021</a:t>
            </a:fld>
            <a:endParaRPr lang="en-US"/>
          </a:p>
        </p:txBody>
      </p:sp>
      <p:sp>
        <p:nvSpPr>
          <p:cNvPr id="6" name="Slide Number Placeholder 5"/>
          <p:cNvSpPr>
            <a:spLocks noGrp="1"/>
          </p:cNvSpPr>
          <p:nvPr>
            <p:ph type="sldNum" sz="quarter" idx="12"/>
          </p:nvPr>
        </p:nvSpPr>
        <p:spPr/>
        <p:txBody>
          <a:bodyPr/>
          <a:lstStyle/>
          <a:p>
            <a:fld id="{012A7309-D60D-4F8D-A2DC-481F8C1B5F97}" type="slidenum">
              <a:rPr lang="en-US" smtClean="0"/>
              <a:t>9</a:t>
            </a:fld>
            <a:endParaRPr lang="en-US"/>
          </a:p>
        </p:txBody>
      </p:sp>
    </p:spTree>
    <p:extLst>
      <p:ext uri="{BB962C8B-B14F-4D97-AF65-F5344CB8AC3E}">
        <p14:creationId xmlns:p14="http://schemas.microsoft.com/office/powerpoint/2010/main" val="188230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10238</TotalTime>
  <Words>1397</Words>
  <Application>Microsoft Office PowerPoint</Application>
  <PresentationFormat>On-screen Show (4:3)</PresentationFormat>
  <Paragraphs>205</Paragraphs>
  <Slides>26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Century Gothic</vt:lpstr>
      <vt:lpstr>Wingdings</vt:lpstr>
      <vt:lpstr>Wingdings 2</vt:lpstr>
      <vt:lpstr>Austin</vt:lpstr>
      <vt:lpstr>HUMAN RESOURCE DIRECTOR’S MEETING</vt:lpstr>
      <vt:lpstr>CONTENT</vt:lpstr>
      <vt:lpstr>INTRODUCTION</vt:lpstr>
      <vt:lpstr>OBJECTIVE  </vt:lpstr>
      <vt:lpstr>TRAINING PLAN </vt:lpstr>
      <vt:lpstr>PowerPoint Presentation</vt:lpstr>
      <vt:lpstr>MID &amp; END OF YEAR TRAINING REPORT</vt:lpstr>
      <vt:lpstr>STUDY LEAVE FACILITIES</vt:lpstr>
      <vt:lpstr>PowerPoint Presentation</vt:lpstr>
      <vt:lpstr>PowerPoint Presentation</vt:lpstr>
      <vt:lpstr>DOCUMENTS REQUIRED  FOR PROCESSING STUDY LEAVE</vt:lpstr>
      <vt:lpstr>PowerPoint Presentation</vt:lpstr>
      <vt:lpstr>Leave without pay</vt:lpstr>
      <vt:lpstr>Study leave without pay cont.</vt:lpstr>
      <vt:lpstr>   NOTIFICATION OF FURTHER STUDIES </vt:lpstr>
      <vt:lpstr>NOTIFICATION CONT. </vt:lpstr>
      <vt:lpstr>OTHERS </vt:lpstr>
      <vt:lpstr>CONDUCT OF SURVEYS</vt:lpstr>
      <vt:lpstr>Surveys rolled-out in 2021</vt:lpstr>
      <vt:lpstr>On-boarding Cohort study  </vt:lpstr>
      <vt:lpstr>On-boarding Cohort study Cont’d</vt:lpstr>
      <vt:lpstr>Second Round of Civil Service Response to Covid-19 Survey</vt:lpstr>
      <vt:lpstr>Impact of academic training on the performance of officers in the Civil</vt:lpstr>
      <vt:lpstr>Online/Virtual Promotions Feedback Survey </vt:lpstr>
      <vt:lpstr>Online/Virtual Promotions Feedback Survey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Ntsiako</dc:creator>
  <cp:lastModifiedBy>Hp</cp:lastModifiedBy>
  <cp:revision>52</cp:revision>
  <dcterms:created xsi:type="dcterms:W3CDTF">2021-04-01T09:42:18Z</dcterms:created>
  <dcterms:modified xsi:type="dcterms:W3CDTF">2021-04-21T08:57:02Z</dcterms:modified>
</cp:coreProperties>
</file>