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70" r:id="rId9"/>
    <p:sldId id="271" r:id="rId10"/>
    <p:sldId id="265" r:id="rId11"/>
    <p:sldId id="266" r:id="rId12"/>
    <p:sldId id="269" r:id="rId13"/>
    <p:sldId id="267" r:id="rId14"/>
    <p:sldId id="268" r:id="rId15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1A8B9E-D5DE-4B29-B8F8-7309856370A4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F3A4C-0D59-4A97-9762-CA8E1000F9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9325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8EEE-7554-4A60-BDB1-D18E74BFB926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4713-9F7D-452B-A52D-D61E8F19B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508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8EEE-7554-4A60-BDB1-D18E74BFB926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4713-9F7D-452B-A52D-D61E8F19B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506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8EEE-7554-4A60-BDB1-D18E74BFB926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4713-9F7D-452B-A52D-D61E8F19B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068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8EEE-7554-4A60-BDB1-D18E74BFB926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4713-9F7D-452B-A52D-D61E8F19B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46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8EEE-7554-4A60-BDB1-D18E74BFB926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4713-9F7D-452B-A52D-D61E8F19B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890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8EEE-7554-4A60-BDB1-D18E74BFB926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4713-9F7D-452B-A52D-D61E8F19B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973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8EEE-7554-4A60-BDB1-D18E74BFB926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4713-9F7D-452B-A52D-D61E8F19B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898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8EEE-7554-4A60-BDB1-D18E74BFB926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4713-9F7D-452B-A52D-D61E8F19B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351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8EEE-7554-4A60-BDB1-D18E74BFB926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4713-9F7D-452B-A52D-D61E8F19B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852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8EEE-7554-4A60-BDB1-D18E74BFB926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4713-9F7D-452B-A52D-D61E8F19B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312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8EEE-7554-4A60-BDB1-D18E74BFB926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4713-9F7D-452B-A52D-D61E8F19B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649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B8EEE-7554-4A60-BDB1-D18E74BFB926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74713-9F7D-452B-A52D-D61E8F19B5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159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Record Management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sz="3100" dirty="0" smtClean="0"/>
              <a:t>OHCS 2021 INDUCTION TRAINING</a:t>
            </a:r>
          </a:p>
          <a:p>
            <a:endParaRPr lang="en-GB" dirty="0"/>
          </a:p>
          <a:p>
            <a:r>
              <a:rPr lang="en-GB" b="1" i="1" dirty="0" smtClean="0"/>
              <a:t>Thelmar Mannye Ewosi </a:t>
            </a:r>
          </a:p>
          <a:p>
            <a:r>
              <a:rPr lang="en-GB" dirty="0" smtClean="0"/>
              <a:t>(Chief Records Officer)</a:t>
            </a:r>
          </a:p>
          <a:p>
            <a:r>
              <a:rPr lang="en-GB" dirty="0" smtClean="0"/>
              <a:t>Ag. Director - PRAAD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420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Benefits of Records Management </a:t>
            </a:r>
            <a:endParaRPr lang="en-GB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2A2300"/>
                </a:solidFill>
              </a:rPr>
              <a:t>Meeting your responsibility</a:t>
            </a:r>
          </a:p>
          <a:p>
            <a:pPr>
              <a:buNone/>
            </a:pPr>
            <a:endParaRPr lang="en-US" dirty="0">
              <a:solidFill>
                <a:srgbClr val="2A23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2A2300"/>
              </a:solidFill>
            </a:endParaRPr>
          </a:p>
          <a:p>
            <a:pPr>
              <a:buNone/>
            </a:pPr>
            <a:r>
              <a:rPr lang="en-US" u="sng" dirty="0" smtClean="0">
                <a:solidFill>
                  <a:srgbClr val="2A2300"/>
                </a:solidFill>
              </a:rPr>
              <a:t>For efficiency:</a:t>
            </a:r>
            <a:endParaRPr lang="en-US" dirty="0" smtClean="0">
              <a:solidFill>
                <a:srgbClr val="2A2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55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Benefits of Records </a:t>
            </a:r>
            <a:r>
              <a:rPr lang="en-GB" dirty="0" smtClean="0"/>
              <a:t>Management </a:t>
            </a:r>
            <a:endParaRPr lang="en-GB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 u="sng" dirty="0" smtClean="0">
              <a:solidFill>
                <a:srgbClr val="2A2300"/>
              </a:solidFill>
            </a:endParaRPr>
          </a:p>
          <a:p>
            <a:pPr>
              <a:buNone/>
            </a:pPr>
            <a:endParaRPr lang="en-US" u="sng" dirty="0">
              <a:solidFill>
                <a:srgbClr val="2A2300"/>
              </a:solidFill>
            </a:endParaRPr>
          </a:p>
          <a:p>
            <a:pPr>
              <a:buNone/>
            </a:pPr>
            <a:endParaRPr lang="en-US" u="sng" dirty="0" smtClean="0">
              <a:solidFill>
                <a:srgbClr val="2A2300"/>
              </a:solidFill>
            </a:endParaRPr>
          </a:p>
          <a:p>
            <a:pPr>
              <a:buNone/>
            </a:pPr>
            <a:r>
              <a:rPr lang="en-US" u="sng" dirty="0" smtClean="0">
                <a:solidFill>
                  <a:srgbClr val="2A2300"/>
                </a:solidFill>
              </a:rPr>
              <a:t>To protect government’s interests:</a:t>
            </a:r>
            <a:endParaRPr lang="en-US" dirty="0" smtClean="0">
              <a:solidFill>
                <a:srgbClr val="2A2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04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Benefits of Records </a:t>
            </a:r>
            <a:r>
              <a:rPr lang="en-GB" dirty="0" smtClean="0"/>
              <a:t>Management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>
              <a:buNone/>
            </a:pPr>
            <a:r>
              <a:rPr lang="en-US" u="sng" dirty="0">
                <a:solidFill>
                  <a:srgbClr val="2A2300"/>
                </a:solidFill>
              </a:rPr>
              <a:t>To protect the community’s </a:t>
            </a:r>
            <a:r>
              <a:rPr lang="en-US" u="sng" dirty="0" smtClean="0">
                <a:solidFill>
                  <a:srgbClr val="2A2300"/>
                </a:solidFill>
              </a:rPr>
              <a:t>interest </a:t>
            </a:r>
            <a:endParaRPr lang="en-US" u="sng" dirty="0">
              <a:solidFill>
                <a:srgbClr val="2A2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84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Institution responsibly for Records Management in Ghana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THE PUBLIC RECORDS AND ARCHIVES ADMINISTRATION DEPARTMENT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L.I. 1628  (established)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ACT 535 (1997) (an act to provide for the proper administration    and management of public records, the preservation of national archive and for related purposes)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085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Conclusion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2A2300"/>
                </a:solidFill>
              </a:rPr>
              <a:t>I hope you </a:t>
            </a:r>
            <a:r>
              <a:rPr lang="en-US" dirty="0" smtClean="0">
                <a:solidFill>
                  <a:srgbClr val="2A2300"/>
                </a:solidFill>
              </a:rPr>
              <a:t>have gained </a:t>
            </a:r>
            <a:r>
              <a:rPr lang="en-US" dirty="0">
                <a:solidFill>
                  <a:srgbClr val="2A2300"/>
                </a:solidFill>
              </a:rPr>
              <a:t>enough </a:t>
            </a:r>
            <a:r>
              <a:rPr lang="en-US" dirty="0" smtClean="0">
                <a:solidFill>
                  <a:srgbClr val="2A2300"/>
                </a:solidFill>
              </a:rPr>
              <a:t>understanding to </a:t>
            </a:r>
            <a:r>
              <a:rPr lang="en-US" dirty="0">
                <a:solidFill>
                  <a:srgbClr val="2A2300"/>
                </a:solidFill>
              </a:rPr>
              <a:t>begin to do something for the proper and </a:t>
            </a:r>
            <a:r>
              <a:rPr lang="en-US" dirty="0" smtClean="0">
                <a:solidFill>
                  <a:srgbClr val="2A2300"/>
                </a:solidFill>
              </a:rPr>
              <a:t>effective Records Management </a:t>
            </a:r>
            <a:r>
              <a:rPr lang="en-US" dirty="0">
                <a:solidFill>
                  <a:srgbClr val="2A2300"/>
                </a:solidFill>
              </a:rPr>
              <a:t>in the  </a:t>
            </a:r>
            <a:r>
              <a:rPr lang="en-US" dirty="0" smtClean="0">
                <a:solidFill>
                  <a:srgbClr val="2A2300"/>
                </a:solidFill>
              </a:rPr>
              <a:t>Civil Service and / or wherever you may find yourself.  </a:t>
            </a:r>
            <a:r>
              <a:rPr lang="en-US" dirty="0">
                <a:solidFill>
                  <a:srgbClr val="2A2300"/>
                </a:solidFill>
              </a:rPr>
              <a:t>This is the collective responsibility of all </a:t>
            </a:r>
            <a:r>
              <a:rPr lang="en-US">
                <a:solidFill>
                  <a:srgbClr val="2A2300"/>
                </a:solidFill>
              </a:rPr>
              <a:t>of </a:t>
            </a:r>
            <a:r>
              <a:rPr lang="en-US" smtClean="0">
                <a:solidFill>
                  <a:srgbClr val="2A2300"/>
                </a:solidFill>
              </a:rPr>
              <a:t>us; </a:t>
            </a:r>
            <a:r>
              <a:rPr lang="en-US" dirty="0">
                <a:solidFill>
                  <a:srgbClr val="2A2300"/>
                </a:solidFill>
              </a:rPr>
              <a:t>as enshrined in PRAAD ACT 535 of 1997.</a:t>
            </a:r>
            <a:endParaRPr lang="en-GB" dirty="0">
              <a:solidFill>
                <a:srgbClr val="2A2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1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As new Recruits into the Civil Service, this programme is to introduce you to “Records Management”.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91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Areas of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4034" y="1785926"/>
            <a:ext cx="8229600" cy="4411662"/>
          </a:xfrm>
        </p:spPr>
        <p:txBody>
          <a:bodyPr/>
          <a:lstStyle/>
          <a:p>
            <a:r>
              <a:rPr lang="en-US" dirty="0" smtClean="0"/>
              <a:t>What is a Record?</a:t>
            </a:r>
          </a:p>
          <a:p>
            <a:r>
              <a:rPr lang="en-US" dirty="0" smtClean="0"/>
              <a:t>Why Records Management?</a:t>
            </a:r>
          </a:p>
          <a:p>
            <a:r>
              <a:rPr lang="en-US" dirty="0" smtClean="0"/>
              <a:t>Benefits of </a:t>
            </a:r>
            <a:r>
              <a:rPr lang="en-US" dirty="0"/>
              <a:t>R</a:t>
            </a:r>
            <a:r>
              <a:rPr lang="en-US" dirty="0" smtClean="0"/>
              <a:t>ecord Records Management</a:t>
            </a:r>
          </a:p>
          <a:p>
            <a:r>
              <a:rPr lang="en-US" dirty="0" smtClean="0"/>
              <a:t>The Records office</a:t>
            </a:r>
          </a:p>
          <a:p>
            <a:r>
              <a:rPr lang="en-US" dirty="0" smtClean="0"/>
              <a:t>Action / Schedule Officers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33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Objective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 b="1" dirty="0">
                <a:solidFill>
                  <a:srgbClr val="2A2300"/>
                </a:solidFill>
              </a:rPr>
              <a:t>It is hoped that at the end of this </a:t>
            </a:r>
            <a:r>
              <a:rPr lang="en-GB" b="1" dirty="0" smtClean="0">
                <a:solidFill>
                  <a:srgbClr val="2A2300"/>
                </a:solidFill>
              </a:rPr>
              <a:t>presentation</a:t>
            </a:r>
          </a:p>
          <a:p>
            <a:pPr>
              <a:buFont typeface="Wingdings" pitchFamily="2" charset="2"/>
              <a:buNone/>
            </a:pPr>
            <a:endParaRPr lang="en-GB" b="1" dirty="0" smtClean="0">
              <a:solidFill>
                <a:srgbClr val="2A2300"/>
              </a:solidFill>
            </a:endParaRPr>
          </a:p>
          <a:p>
            <a:pPr>
              <a:buFont typeface="Wingdings" pitchFamily="2" charset="2"/>
              <a:buNone/>
            </a:pPr>
            <a:endParaRPr lang="en-GB" b="1" dirty="0">
              <a:solidFill>
                <a:srgbClr val="2A2300"/>
              </a:solidFill>
            </a:endParaRPr>
          </a:p>
          <a:p>
            <a:r>
              <a:rPr lang="en-US" dirty="0" smtClean="0">
                <a:solidFill>
                  <a:srgbClr val="2A2300"/>
                </a:solidFill>
              </a:rPr>
              <a:t>You will have an understanding of what Records Management is about.</a:t>
            </a:r>
          </a:p>
        </p:txBody>
      </p:sp>
    </p:spTree>
    <p:extLst>
      <p:ext uri="{BB962C8B-B14F-4D97-AF65-F5344CB8AC3E}">
        <p14:creationId xmlns:p14="http://schemas.microsoft.com/office/powerpoint/2010/main" val="412432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is a record</a:t>
            </a:r>
            <a:r>
              <a:rPr lang="en-AU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b="1" i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AU" b="1" i="1" dirty="0"/>
          </a:p>
          <a:p>
            <a:r>
              <a:rPr lang="en-AU" b="1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 </a:t>
            </a:r>
            <a:r>
              <a:rPr lang="en-AU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created, received, and maintained as evidence and information by an organisation or person, in pursuance of legal obligations or in the transaction of business</a:t>
            </a:r>
            <a:r>
              <a:rPr lang="en-AU" b="1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8984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Record?</a:t>
            </a:r>
            <a:endParaRPr lang="en-GB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None/>
            </a:pPr>
            <a:endParaRPr lang="en-GB" dirty="0">
              <a:solidFill>
                <a:srgbClr val="2A2300"/>
              </a:solidFill>
            </a:endParaRPr>
          </a:p>
          <a:p>
            <a:pPr algn="just">
              <a:buFontTx/>
              <a:buNone/>
            </a:pPr>
            <a:r>
              <a:rPr lang="en-GB" dirty="0" smtClean="0">
                <a:solidFill>
                  <a:srgbClr val="2A2300"/>
                </a:solidFill>
              </a:rPr>
              <a:t>“</a:t>
            </a:r>
            <a:r>
              <a:rPr lang="en-GB" dirty="0">
                <a:solidFill>
                  <a:srgbClr val="2A2300"/>
                </a:solidFill>
              </a:rPr>
              <a:t>recorded information </a:t>
            </a:r>
            <a:r>
              <a:rPr lang="en-GB" b="1" dirty="0">
                <a:solidFill>
                  <a:srgbClr val="2A2300"/>
                </a:solidFill>
              </a:rPr>
              <a:t>regardless of form or medium</a:t>
            </a:r>
            <a:r>
              <a:rPr lang="en-GB" dirty="0">
                <a:solidFill>
                  <a:srgbClr val="2A2300"/>
                </a:solidFill>
              </a:rPr>
              <a:t> created, received and maintained by any institution or individual in the pursuance of …legal obligations or in the transaction of ….business</a:t>
            </a:r>
            <a:r>
              <a:rPr lang="en-GB" dirty="0" smtClean="0">
                <a:solidFill>
                  <a:srgbClr val="2A2300"/>
                </a:solidFill>
              </a:rPr>
              <a:t>”</a:t>
            </a:r>
          </a:p>
          <a:p>
            <a:pPr algn="just">
              <a:buFontTx/>
              <a:buNone/>
            </a:pPr>
            <a:r>
              <a:rPr lang="en-GB" dirty="0">
                <a:solidFill>
                  <a:srgbClr val="2A2300"/>
                </a:solidFill>
              </a:rPr>
              <a:t> </a:t>
            </a:r>
            <a:r>
              <a:rPr lang="en-GB" dirty="0" smtClean="0">
                <a:solidFill>
                  <a:srgbClr val="2A2300"/>
                </a:solidFill>
              </a:rPr>
              <a:t>                  (Act 535)</a:t>
            </a:r>
            <a:endParaRPr lang="en-GB" dirty="0">
              <a:solidFill>
                <a:srgbClr val="2A23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89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Records 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Creation Records</a:t>
            </a:r>
            <a:endParaRPr lang="en-GB" dirty="0" smtClean="0"/>
          </a:p>
          <a:p>
            <a:r>
              <a:rPr lang="en-GB" dirty="0" smtClean="0"/>
              <a:t>Controlling Records</a:t>
            </a:r>
          </a:p>
          <a:p>
            <a:r>
              <a:rPr lang="en-GB" dirty="0" smtClean="0"/>
              <a:t>Using Records</a:t>
            </a:r>
          </a:p>
          <a:p>
            <a:r>
              <a:rPr lang="en-GB" dirty="0" smtClean="0"/>
              <a:t>Disposing of Records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7291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Records Office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It is the nerve centre of an organisation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901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Action / Schedule Officers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They are those who use Records a lot </a:t>
            </a:r>
          </a:p>
          <a:p>
            <a:endParaRPr lang="en-GB" dirty="0"/>
          </a:p>
          <a:p>
            <a:r>
              <a:rPr lang="en-GB" dirty="0" smtClean="0"/>
              <a:t>Have responsibility towards Records Offices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1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334</Words>
  <Application>Microsoft Office PowerPoint</Application>
  <PresentationFormat>Widescreen</PresentationFormat>
  <Paragraphs>70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Theme</vt:lpstr>
      <vt:lpstr>Record Management</vt:lpstr>
      <vt:lpstr>INTRODUCTION</vt:lpstr>
      <vt:lpstr>Areas of presentation</vt:lpstr>
      <vt:lpstr>Objective </vt:lpstr>
      <vt:lpstr>What is a record? </vt:lpstr>
      <vt:lpstr>What is Record?</vt:lpstr>
      <vt:lpstr>Why Records Management</vt:lpstr>
      <vt:lpstr>The Records Office</vt:lpstr>
      <vt:lpstr>Action / Schedule Officers</vt:lpstr>
      <vt:lpstr>Benefits of Records Management </vt:lpstr>
      <vt:lpstr>Benefits of Records Management </vt:lpstr>
      <vt:lpstr>Benefits of Records Management  </vt:lpstr>
      <vt:lpstr>Institution responsibly for Records Management in Ghana</vt:lpstr>
      <vt:lpstr>Conclusion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Management</dc:title>
  <dc:creator>PRAAD DIRECTOR</dc:creator>
  <cp:lastModifiedBy>Bertha Owusu</cp:lastModifiedBy>
  <cp:revision>30</cp:revision>
  <cp:lastPrinted>2021-03-15T13:13:23Z</cp:lastPrinted>
  <dcterms:created xsi:type="dcterms:W3CDTF">2021-03-13T05:29:15Z</dcterms:created>
  <dcterms:modified xsi:type="dcterms:W3CDTF">2021-03-15T14:03:05Z</dcterms:modified>
</cp:coreProperties>
</file>