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sldIdLst>
    <p:sldId id="256" r:id="rId2"/>
    <p:sldId id="280" r:id="rId3"/>
    <p:sldId id="257" r:id="rId4"/>
    <p:sldId id="258" r:id="rId5"/>
    <p:sldId id="281" r:id="rId6"/>
    <p:sldId id="259" r:id="rId7"/>
    <p:sldId id="283" r:id="rId8"/>
    <p:sldId id="284" r:id="rId9"/>
    <p:sldId id="266" r:id="rId10"/>
    <p:sldId id="267" r:id="rId11"/>
    <p:sldId id="268" r:id="rId12"/>
    <p:sldId id="269" r:id="rId13"/>
    <p:sldId id="270" r:id="rId14"/>
    <p:sldId id="271" r:id="rId15"/>
    <p:sldId id="272" r:id="rId16"/>
    <p:sldId id="275" r:id="rId17"/>
    <p:sldId id="277" r:id="rId18"/>
    <p:sldId id="279" r:id="rId19"/>
    <p:sldId id="264" r:id="rId20"/>
    <p:sldId id="285" r:id="rId21"/>
    <p:sldId id="265"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5332" autoAdjust="0"/>
  </p:normalViewPr>
  <p:slideViewPr>
    <p:cSldViewPr snapToGrid="0">
      <p:cViewPr varScale="1">
        <p:scale>
          <a:sx n="84" d="100"/>
          <a:sy n="84" d="100"/>
        </p:scale>
        <p:origin x="499" y="110"/>
      </p:cViewPr>
      <p:guideLst/>
    </p:cSldViewPr>
  </p:slideViewPr>
  <p:outlineViewPr>
    <p:cViewPr>
      <p:scale>
        <a:sx n="33" d="100"/>
        <a:sy n="33" d="100"/>
      </p:scale>
      <p:origin x="0" y="-4046"/>
    </p:cViewPr>
  </p:outlineViewPr>
  <p:notesTextViewPr>
    <p:cViewPr>
      <p:scale>
        <a:sx n="1" d="1"/>
        <a:sy n="1" d="1"/>
      </p:scale>
      <p:origin x="0" y="0"/>
    </p:cViewPr>
  </p:notesTextViewPr>
  <p:sorterViewPr>
    <p:cViewPr>
      <p:scale>
        <a:sx n="100" d="100"/>
        <a:sy n="100" d="100"/>
      </p:scale>
      <p:origin x="0" y="-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BF9B7-9BA0-4EFA-B98A-854E6B14B5A8}"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7DCF2-9E20-444C-BC39-429DB15E366C}" type="slidenum">
              <a:rPr lang="en-US" smtClean="0"/>
              <a:t>‹#›</a:t>
            </a:fld>
            <a:endParaRPr lang="en-US"/>
          </a:p>
        </p:txBody>
      </p:sp>
    </p:spTree>
    <p:extLst>
      <p:ext uri="{BB962C8B-B14F-4D97-AF65-F5344CB8AC3E}">
        <p14:creationId xmlns:p14="http://schemas.microsoft.com/office/powerpoint/2010/main" val="2858344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a:t>
            </a:fld>
            <a:endParaRPr lang="en-US"/>
          </a:p>
        </p:txBody>
      </p:sp>
    </p:spTree>
    <p:extLst>
      <p:ext uri="{BB962C8B-B14F-4D97-AF65-F5344CB8AC3E}">
        <p14:creationId xmlns:p14="http://schemas.microsoft.com/office/powerpoint/2010/main" val="1371219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11</a:t>
            </a:fld>
            <a:endParaRPr lang="en-US"/>
          </a:p>
        </p:txBody>
      </p:sp>
    </p:spTree>
    <p:extLst>
      <p:ext uri="{BB962C8B-B14F-4D97-AF65-F5344CB8AC3E}">
        <p14:creationId xmlns:p14="http://schemas.microsoft.com/office/powerpoint/2010/main" val="11970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b="0" i="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12</a:t>
            </a:fld>
            <a:endParaRPr lang="en-US"/>
          </a:p>
        </p:txBody>
      </p:sp>
    </p:spTree>
    <p:extLst>
      <p:ext uri="{BB962C8B-B14F-4D97-AF65-F5344CB8AC3E}">
        <p14:creationId xmlns:p14="http://schemas.microsoft.com/office/powerpoint/2010/main" val="318172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13</a:t>
            </a:fld>
            <a:endParaRPr lang="en-US"/>
          </a:p>
        </p:txBody>
      </p:sp>
    </p:spTree>
    <p:extLst>
      <p:ext uri="{BB962C8B-B14F-4D97-AF65-F5344CB8AC3E}">
        <p14:creationId xmlns:p14="http://schemas.microsoft.com/office/powerpoint/2010/main" val="210199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47DCF2-9E20-444C-BC39-429DB15E366C}" type="slidenum">
              <a:rPr lang="en-US" smtClean="0"/>
              <a:t>14</a:t>
            </a:fld>
            <a:endParaRPr lang="en-US"/>
          </a:p>
        </p:txBody>
      </p:sp>
    </p:spTree>
    <p:extLst>
      <p:ext uri="{BB962C8B-B14F-4D97-AF65-F5344CB8AC3E}">
        <p14:creationId xmlns:p14="http://schemas.microsoft.com/office/powerpoint/2010/main" val="360718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15</a:t>
            </a:fld>
            <a:endParaRPr lang="en-US"/>
          </a:p>
        </p:txBody>
      </p:sp>
    </p:spTree>
    <p:extLst>
      <p:ext uri="{BB962C8B-B14F-4D97-AF65-F5344CB8AC3E}">
        <p14:creationId xmlns:p14="http://schemas.microsoft.com/office/powerpoint/2010/main" val="90114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47DCF2-9E20-444C-BC39-429DB15E366C}" type="slidenum">
              <a:rPr lang="en-US" smtClean="0"/>
              <a:t>16</a:t>
            </a:fld>
            <a:endParaRPr lang="en-US"/>
          </a:p>
        </p:txBody>
      </p:sp>
    </p:spTree>
    <p:extLst>
      <p:ext uri="{BB962C8B-B14F-4D97-AF65-F5344CB8AC3E}">
        <p14:creationId xmlns:p14="http://schemas.microsoft.com/office/powerpoint/2010/main" val="20007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171450" indent="-171450">
              <a:buFont typeface="Arial" panose="020B0604020202020204" pitchFamily="34" charset="0"/>
              <a:buChar char="•"/>
            </a:pPr>
            <a:endParaRPr lang="en-GB" dirty="0" smtClean="0"/>
          </a:p>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17</a:t>
            </a:fld>
            <a:endParaRPr lang="en-US"/>
          </a:p>
        </p:txBody>
      </p:sp>
    </p:spTree>
    <p:extLst>
      <p:ext uri="{BB962C8B-B14F-4D97-AF65-F5344CB8AC3E}">
        <p14:creationId xmlns:p14="http://schemas.microsoft.com/office/powerpoint/2010/main" val="226368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endParaRPr lang="en-US" sz="1200" dirty="0" smtClean="0">
              <a:solidFill>
                <a:schemeClr val="tx1"/>
              </a:solidFill>
              <a:latin typeface="Times New Roman" panose="02020603050405020304" pitchFamily="18" charset="0"/>
              <a:cs typeface="Times New Roman" panose="02020603050405020304" pitchFamily="18" charset="0"/>
            </a:endParaRPr>
          </a:p>
          <a:p>
            <a:pPr marL="45720" indent="0">
              <a:buNone/>
            </a:pPr>
            <a:endParaRPr lang="en-US" sz="1200" b="1" dirty="0" smtClean="0">
              <a:solidFill>
                <a:schemeClr val="tx1"/>
              </a:solidFill>
              <a:latin typeface="Times New Roman" panose="02020603050405020304" pitchFamily="18" charset="0"/>
              <a:cs typeface="Times New Roman" panose="02020603050405020304" pitchFamily="18" charset="0"/>
            </a:endParaRPr>
          </a:p>
          <a:p>
            <a:pPr marL="45720" indent="0">
              <a:buNone/>
            </a:pPr>
            <a:endParaRPr lang="en-US" sz="1200" b="1"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18</a:t>
            </a:fld>
            <a:endParaRPr lang="en-US"/>
          </a:p>
        </p:txBody>
      </p:sp>
    </p:spTree>
    <p:extLst>
      <p:ext uri="{BB962C8B-B14F-4D97-AF65-F5344CB8AC3E}">
        <p14:creationId xmlns:p14="http://schemas.microsoft.com/office/powerpoint/2010/main" val="1924539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19</a:t>
            </a:fld>
            <a:endParaRPr lang="en-US"/>
          </a:p>
        </p:txBody>
      </p:sp>
    </p:spTree>
    <p:extLst>
      <p:ext uri="{BB962C8B-B14F-4D97-AF65-F5344CB8AC3E}">
        <p14:creationId xmlns:p14="http://schemas.microsoft.com/office/powerpoint/2010/main" val="3254059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20</a:t>
            </a:fld>
            <a:endParaRPr lang="en-US"/>
          </a:p>
        </p:txBody>
      </p:sp>
    </p:spTree>
    <p:extLst>
      <p:ext uri="{BB962C8B-B14F-4D97-AF65-F5344CB8AC3E}">
        <p14:creationId xmlns:p14="http://schemas.microsoft.com/office/powerpoint/2010/main" val="395574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28600" indent="-228600">
              <a:buAutoNum type="alphaL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2</a:t>
            </a:fld>
            <a:endParaRPr lang="en-US"/>
          </a:p>
        </p:txBody>
      </p:sp>
    </p:spTree>
    <p:extLst>
      <p:ext uri="{BB962C8B-B14F-4D97-AF65-F5344CB8AC3E}">
        <p14:creationId xmlns:p14="http://schemas.microsoft.com/office/powerpoint/2010/main" val="340660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21</a:t>
            </a:fld>
            <a:endParaRPr lang="en-US"/>
          </a:p>
        </p:txBody>
      </p:sp>
    </p:spTree>
    <p:extLst>
      <p:ext uri="{BB962C8B-B14F-4D97-AF65-F5344CB8AC3E}">
        <p14:creationId xmlns:p14="http://schemas.microsoft.com/office/powerpoint/2010/main" val="221804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22</a:t>
            </a:fld>
            <a:endParaRPr lang="en-US"/>
          </a:p>
        </p:txBody>
      </p:sp>
    </p:spTree>
    <p:extLst>
      <p:ext uri="{BB962C8B-B14F-4D97-AF65-F5344CB8AC3E}">
        <p14:creationId xmlns:p14="http://schemas.microsoft.com/office/powerpoint/2010/main" val="401557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3</a:t>
            </a:fld>
            <a:endParaRPr lang="en-US"/>
          </a:p>
        </p:txBody>
      </p:sp>
    </p:spTree>
    <p:extLst>
      <p:ext uri="{BB962C8B-B14F-4D97-AF65-F5344CB8AC3E}">
        <p14:creationId xmlns:p14="http://schemas.microsoft.com/office/powerpoint/2010/main" val="72820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4</a:t>
            </a:fld>
            <a:endParaRPr lang="en-US"/>
          </a:p>
        </p:txBody>
      </p:sp>
    </p:spTree>
    <p:extLst>
      <p:ext uri="{BB962C8B-B14F-4D97-AF65-F5344CB8AC3E}">
        <p14:creationId xmlns:p14="http://schemas.microsoft.com/office/powerpoint/2010/main" val="422625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5</a:t>
            </a:fld>
            <a:endParaRPr lang="en-US"/>
          </a:p>
        </p:txBody>
      </p:sp>
    </p:spTree>
    <p:extLst>
      <p:ext uri="{BB962C8B-B14F-4D97-AF65-F5344CB8AC3E}">
        <p14:creationId xmlns:p14="http://schemas.microsoft.com/office/powerpoint/2010/main" val="123745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eriod" startAt="4"/>
            </a:pPr>
            <a:endParaRPr lang="en-US" baseline="0" dirty="0" smtClean="0"/>
          </a:p>
          <a:p>
            <a:pPr marL="0"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6</a:t>
            </a:fld>
            <a:endParaRPr lang="en-US"/>
          </a:p>
        </p:txBody>
      </p:sp>
    </p:spTree>
    <p:extLst>
      <p:ext uri="{BB962C8B-B14F-4D97-AF65-F5344CB8AC3E}">
        <p14:creationId xmlns:p14="http://schemas.microsoft.com/office/powerpoint/2010/main" val="399307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still pictures of the activities  I participated in</a:t>
            </a:r>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7</a:t>
            </a:fld>
            <a:endParaRPr lang="en-US"/>
          </a:p>
        </p:txBody>
      </p:sp>
    </p:spTree>
    <p:extLst>
      <p:ext uri="{BB962C8B-B14F-4D97-AF65-F5344CB8AC3E}">
        <p14:creationId xmlns:p14="http://schemas.microsoft.com/office/powerpoint/2010/main" val="278715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47DCF2-9E20-444C-BC39-429DB15E366C}" type="slidenum">
              <a:rPr lang="en-US" smtClean="0"/>
              <a:t>9</a:t>
            </a:fld>
            <a:endParaRPr lang="en-US"/>
          </a:p>
        </p:txBody>
      </p:sp>
    </p:spTree>
    <p:extLst>
      <p:ext uri="{BB962C8B-B14F-4D97-AF65-F5344CB8AC3E}">
        <p14:creationId xmlns:p14="http://schemas.microsoft.com/office/powerpoint/2010/main" val="413690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DA47DCF2-9E20-444C-BC39-429DB15E366C}" type="slidenum">
              <a:rPr lang="en-US" smtClean="0"/>
              <a:t>10</a:t>
            </a:fld>
            <a:endParaRPr lang="en-US"/>
          </a:p>
        </p:txBody>
      </p:sp>
    </p:spTree>
    <p:extLst>
      <p:ext uri="{BB962C8B-B14F-4D97-AF65-F5344CB8AC3E}">
        <p14:creationId xmlns:p14="http://schemas.microsoft.com/office/powerpoint/2010/main" val="47668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3DCC3A6-D879-47EC-9343-8C0C7BAE60D1}" type="datetime1">
              <a:rPr lang="en-US" smtClean="0"/>
              <a:t>11/23/2021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6A62BA5-4A51-42F9-8B5A-77C284C6A0D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6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64867-58C8-4976-B3D1-C719E582D864}"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386901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2A43C9-1D7E-44A2-AFB8-927DAD2F7451}"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192576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435B6E-DF22-4A73-8038-1C41037B7ECC}"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245444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965DB-8381-4F9F-8D14-E7B26B86A5BA}"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62BA5-4A51-42F9-8B5A-77C284C6A0D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34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7B87B0-81C3-40BE-AD96-8AD8C7E5DD11}" type="datetime1">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116781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03EA3D-571B-45C2-809E-755584E1A8D3}" type="datetime1">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336252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89C9D0-BC67-4DCF-A5B7-D122D45F7FD2}" type="datetime1">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245885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3000F-A7BD-4C8A-93C2-0726EB0C9681}" type="datetime1">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221666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61C1F9-C33A-4209-A446-E2A652A3A4EC}" type="datetime1">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82604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069CE85-D70D-4861-AE7E-206EF8B0526E}" type="datetime1">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62BA5-4A51-42F9-8B5A-77C284C6A0D8}" type="slidenum">
              <a:rPr lang="en-US" smtClean="0"/>
              <a:t>‹#›</a:t>
            </a:fld>
            <a:endParaRPr lang="en-US"/>
          </a:p>
        </p:txBody>
      </p:sp>
    </p:spTree>
    <p:extLst>
      <p:ext uri="{BB962C8B-B14F-4D97-AF65-F5344CB8AC3E}">
        <p14:creationId xmlns:p14="http://schemas.microsoft.com/office/powerpoint/2010/main" val="402191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374C78A-784E-4EAA-A13D-7351700B868A}" type="datetime1">
              <a:rPr lang="en-US" smtClean="0"/>
              <a:t>11/23/2021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6A62BA5-4A51-42F9-8B5A-77C284C6A0D8}" type="slidenum">
              <a:rPr lang="en-US" smtClean="0"/>
              <a:t>‹#›</a:t>
            </a:fld>
            <a:endParaRPr lang="en-US"/>
          </a:p>
        </p:txBody>
      </p:sp>
    </p:spTree>
    <p:extLst>
      <p:ext uri="{BB962C8B-B14F-4D97-AF65-F5344CB8AC3E}">
        <p14:creationId xmlns:p14="http://schemas.microsoft.com/office/powerpoint/2010/main" val="3242673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017" y="242516"/>
            <a:ext cx="10918374" cy="584775"/>
          </a:xfrm>
          <a:prstGeom prst="rect">
            <a:avLst/>
          </a:prstGeom>
        </p:spPr>
        <p:txBody>
          <a:bodyPr wrap="none">
            <a:spAutoFit/>
          </a:bodyPr>
          <a:lstStyle/>
          <a:p>
            <a:r>
              <a:rPr lang="en-US" sz="3200" dirty="0">
                <a:solidFill>
                  <a:schemeClr val="bg1"/>
                </a:solidFill>
                <a:latin typeface="Times New Roman" panose="02020603050405020304" pitchFamily="18" charset="0"/>
                <a:cs typeface="Times New Roman" panose="02020603050405020304" pitchFamily="18" charset="0"/>
              </a:rPr>
              <a:t>MINISTRY OF COMMUNICATIONS AND DIGITALISATION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604" y="827291"/>
            <a:ext cx="5044416" cy="2811259"/>
          </a:xfrm>
          <a:prstGeom prst="rect">
            <a:avLst/>
          </a:prstGeom>
        </p:spPr>
      </p:pic>
      <p:sp>
        <p:nvSpPr>
          <p:cNvPr id="6" name="Rectangle 5"/>
          <p:cNvSpPr/>
          <p:nvPr/>
        </p:nvSpPr>
        <p:spPr>
          <a:xfrm>
            <a:off x="247651" y="3733800"/>
            <a:ext cx="11696700" cy="290512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PRESENTATION </a:t>
            </a:r>
            <a:r>
              <a:rPr lang="en-US" sz="2400" b="1" dirty="0">
                <a:latin typeface="Times New Roman" panose="02020603050405020304" pitchFamily="18" charset="0"/>
                <a:cs typeface="Times New Roman" panose="02020603050405020304" pitchFamily="18" charset="0"/>
              </a:rPr>
              <a:t>ON </a:t>
            </a:r>
            <a:r>
              <a:rPr lang="en-US" sz="2400" b="1" dirty="0" smtClean="0">
                <a:latin typeface="Times New Roman" panose="02020603050405020304" pitchFamily="18" charset="0"/>
                <a:cs typeface="Times New Roman" panose="02020603050405020304" pitchFamily="18" charset="0"/>
              </a:rPr>
              <a:t>STUDY OF MASTERS DEGREE IN PUBLIC ADMINISTRATION  (GLOBAL </a:t>
            </a:r>
            <a:r>
              <a:rPr lang="en-US" sz="2400" b="1" dirty="0">
                <a:latin typeface="Times New Roman" panose="02020603050405020304" pitchFamily="18" charset="0"/>
                <a:cs typeface="Times New Roman" panose="02020603050405020304" pitchFamily="18" charset="0"/>
              </a:rPr>
              <a:t>e-POLICY AND </a:t>
            </a:r>
            <a:r>
              <a:rPr lang="en-US" sz="2400" b="1" dirty="0" smtClean="0">
                <a:latin typeface="Times New Roman" panose="02020603050405020304" pitchFamily="18" charset="0"/>
                <a:cs typeface="Times New Roman" panose="02020603050405020304" pitchFamily="18" charset="0"/>
              </a:rPr>
              <a:t>e-GOVERNMENT) </a:t>
            </a:r>
            <a:endParaRPr lang="en-US" sz="2400" b="1" dirty="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GRADUATE SCHOOL OF GOVERNANCE, SUNGKYUNKWAN </a:t>
            </a:r>
            <a:r>
              <a:rPr lang="en-US" sz="2400" b="1" dirty="0">
                <a:latin typeface="Times New Roman" panose="02020603050405020304" pitchFamily="18" charset="0"/>
                <a:cs typeface="Times New Roman" panose="02020603050405020304" pitchFamily="18" charset="0"/>
              </a:rPr>
              <a:t>UNIVERSITY</a:t>
            </a:r>
          </a:p>
          <a:p>
            <a:pPr algn="r"/>
            <a:r>
              <a:rPr lang="en-US" dirty="0" smtClean="0">
                <a:latin typeface="Times New Roman" panose="02020603050405020304" pitchFamily="18" charset="0"/>
                <a:cs typeface="Times New Roman" panose="02020603050405020304" pitchFamily="18" charset="0"/>
              </a:rPr>
              <a:t>	PRESENTED </a:t>
            </a:r>
            <a:r>
              <a:rPr lang="en-US" dirty="0">
                <a:latin typeface="Times New Roman" panose="02020603050405020304" pitchFamily="18" charset="0"/>
                <a:cs typeface="Times New Roman" panose="02020603050405020304" pitchFamily="18" charset="0"/>
              </a:rPr>
              <a:t>BY</a:t>
            </a:r>
            <a:endParaRPr lang="en-US" dirty="0" smtClean="0">
              <a:latin typeface="Times New Roman" panose="02020603050405020304" pitchFamily="18" charset="0"/>
              <a:cs typeface="Times New Roman" panose="02020603050405020304" pitchFamily="18" charset="0"/>
            </a:endParaRPr>
          </a:p>
          <a:p>
            <a:pPr algn="r"/>
            <a:r>
              <a:rPr lang="en-US" dirty="0" smtClean="0">
                <a:latin typeface="Times New Roman" panose="02020603050405020304" pitchFamily="18" charset="0"/>
                <a:cs typeface="Times New Roman" panose="02020603050405020304" pitchFamily="18" charset="0"/>
              </a:rPr>
              <a:t> 		GLORIA ADJASAH (AD1)</a:t>
            </a:r>
            <a:endParaRPr lang="en-US" dirty="0">
              <a:latin typeface="Times New Roman" panose="02020603050405020304" pitchFamily="18" charset="0"/>
              <a:cs typeface="Times New Roman" panose="02020603050405020304" pitchFamily="18" charset="0"/>
            </a:endParaRPr>
          </a:p>
          <a:p>
            <a:pPr algn="r"/>
            <a:r>
              <a:rPr lang="en-US" dirty="0" smtClean="0">
                <a:latin typeface="Times New Roman" panose="02020603050405020304" pitchFamily="18" charset="0"/>
                <a:cs typeface="Times New Roman" panose="02020603050405020304" pitchFamily="18" charset="0"/>
              </a:rPr>
              <a:t>				23</a:t>
            </a:r>
            <a:r>
              <a:rPr lang="en-US" baseline="30000" dirty="0" smtClean="0">
                <a:latin typeface="Times New Roman" panose="02020603050405020304" pitchFamily="18" charset="0"/>
                <a:cs typeface="Times New Roman" panose="02020603050405020304" pitchFamily="18" charset="0"/>
              </a:rPr>
              <a:t>RD</a:t>
            </a:r>
            <a:r>
              <a:rPr lang="en-US" dirty="0" smtClean="0">
                <a:latin typeface="Times New Roman" panose="02020603050405020304" pitchFamily="18" charset="0"/>
                <a:cs typeface="Times New Roman" panose="02020603050405020304" pitchFamily="18" charset="0"/>
              </a:rPr>
              <a:t> NOVEMBER, </a:t>
            </a:r>
            <a:r>
              <a:rPr lang="en-US" dirty="0">
                <a:latin typeface="Times New Roman" panose="02020603050405020304" pitchFamily="18" charset="0"/>
                <a:cs typeface="Times New Roman" panose="02020603050405020304" pitchFamily="18" charset="0"/>
              </a:rPr>
              <a:t>2021</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329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219322" y="648023"/>
            <a:ext cx="6191378" cy="13183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marL="285744" indent="-285744">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e-Ghana Project World Bank Supported</a:t>
            </a:r>
          </a:p>
          <a:p>
            <a:pPr marL="285744" indent="-285744">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Huawei- Technology Partner</a:t>
            </a:r>
          </a:p>
          <a:p>
            <a:pPr marL="285744" indent="-285744">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Ministry of Communication</a:t>
            </a:r>
            <a:endParaRPr lang="en-GB" sz="24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349916" y="2119171"/>
            <a:ext cx="2390775" cy="269966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E-Immigration </a:t>
            </a:r>
          </a:p>
          <a:p>
            <a:pPr algn="ctr"/>
            <a:r>
              <a:rPr lang="en-US" sz="2400" b="1" dirty="0">
                <a:solidFill>
                  <a:schemeClr val="bg1"/>
                </a:solidFill>
                <a:latin typeface="Times New Roman" panose="02020603050405020304" pitchFamily="18" charset="0"/>
                <a:cs typeface="Times New Roman" panose="02020603050405020304" pitchFamily="18" charset="0"/>
              </a:rPr>
              <a:t>(E-Gates) Automated Border Control System </a:t>
            </a:r>
          </a:p>
        </p:txBody>
      </p:sp>
      <p:sp>
        <p:nvSpPr>
          <p:cNvPr id="11" name="Rounded Rectangle 10"/>
          <p:cNvSpPr/>
          <p:nvPr/>
        </p:nvSpPr>
        <p:spPr>
          <a:xfrm>
            <a:off x="2828797" y="1981289"/>
            <a:ext cx="9106027" cy="28375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285744" indent="-285744">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electronic gates -electronic visa and border control solution powered by biometrics</a:t>
            </a:r>
          </a:p>
          <a:p>
            <a:pPr marL="285744" indent="-285744">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automated passport inspection and tracking border crossing events, online portal service for visa applications</a:t>
            </a:r>
          </a:p>
          <a:p>
            <a:pPr marL="285744" indent="-285744">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improve intelligence sharing</a:t>
            </a:r>
          </a:p>
          <a:p>
            <a:pPr marL="285744" indent="-285744">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improve delivery of services to citizens and other nationals</a:t>
            </a:r>
          </a:p>
          <a:p>
            <a:pPr marL="285744" indent="-285744">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improving the internal processes of the Ghana Immigration Service</a:t>
            </a:r>
            <a:endParaRPr lang="en-GB" sz="2400" dirty="0">
              <a:latin typeface="Times New Roman" panose="02020603050405020304" pitchFamily="18" charset="0"/>
              <a:cs typeface="Times New Roman" panose="02020603050405020304" pitchFamily="18" charset="0"/>
            </a:endParaRPr>
          </a:p>
          <a:p>
            <a:pPr marL="285744" indent="-285744">
              <a:buFont typeface="Arial" panose="020B0604020202020204" pitchFamily="34" charset="0"/>
              <a:buChar char="•"/>
            </a:pP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7176" y="4956721"/>
            <a:ext cx="11563350" cy="16192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44" indent="-285744">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Study </a:t>
            </a:r>
            <a:r>
              <a:rPr lang="en-US" sz="2400" dirty="0" smtClean="0">
                <a:latin typeface="Times New Roman" panose="02020603050405020304" pitchFamily="18" charset="0"/>
                <a:ea typeface="Times New Roman" panose="02020603050405020304" pitchFamily="18" charset="0"/>
              </a:rPr>
              <a:t>sought </a:t>
            </a:r>
            <a:r>
              <a:rPr lang="en-US" sz="2400" dirty="0">
                <a:latin typeface="Times New Roman" panose="02020603050405020304" pitchFamily="18" charset="0"/>
                <a:ea typeface="Times New Roman" panose="02020603050405020304" pitchFamily="18" charset="0"/>
              </a:rPr>
              <a:t>to assess the factors that contribute to airport users’ satisfaction in the usage of this e-immigration system at the Kotoka International Airport in Accra, Ghana</a:t>
            </a:r>
          </a:p>
          <a:p>
            <a:pPr marL="285744" indent="-285744">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Understanding what drives user satisfaction and enlighten the implementation agencies on possible changes to the system that will increase the level of usage and user satisfaction. </a:t>
            </a:r>
            <a:endParaRPr lang="en-GB" sz="2400" dirty="0"/>
          </a:p>
        </p:txBody>
      </p:sp>
      <p:sp>
        <p:nvSpPr>
          <p:cNvPr id="4" name="Rectangle 3"/>
          <p:cNvSpPr/>
          <p:nvPr/>
        </p:nvSpPr>
        <p:spPr>
          <a:xfrm>
            <a:off x="2740691" y="109847"/>
            <a:ext cx="5977855" cy="523220"/>
          </a:xfrm>
          <a:prstGeom prst="rect">
            <a:avLst/>
          </a:prstGeom>
        </p:spPr>
        <p:txBody>
          <a:bodyPr wrap="none">
            <a:spAutoFit/>
          </a:bodyPr>
          <a:lstStyle/>
          <a:p>
            <a:r>
              <a:rPr lang="en-GB" sz="2800" b="1" dirty="0">
                <a:solidFill>
                  <a:schemeClr val="tx1">
                    <a:lumMod val="95000"/>
                    <a:lumOff val="5000"/>
                  </a:schemeClr>
                </a:solidFill>
                <a:latin typeface="Times New Roman" panose="02020603050405020304" pitchFamily="18" charset="0"/>
                <a:cs typeface="Times New Roman" panose="02020603050405020304" pitchFamily="18" charset="0"/>
              </a:rPr>
              <a:t>Background &amp; </a:t>
            </a:r>
            <a:r>
              <a:rPr lang="en-GB" sz="2800" b="1" dirty="0" smtClean="0">
                <a:solidFill>
                  <a:schemeClr val="tx1">
                    <a:lumMod val="95000"/>
                    <a:lumOff val="5000"/>
                  </a:schemeClr>
                </a:solidFill>
                <a:latin typeface="Times New Roman" panose="02020603050405020304" pitchFamily="18" charset="0"/>
                <a:cs typeface="Times New Roman" panose="02020603050405020304" pitchFamily="18" charset="0"/>
              </a:rPr>
              <a:t>Objective of the Study</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57176" y="561737"/>
            <a:ext cx="2305050" cy="141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imes New Roman" panose="02020603050405020304" pitchFamily="18" charset="0"/>
                <a:cs typeface="Times New Roman" panose="02020603050405020304" pitchFamily="18" charset="0"/>
              </a:rPr>
              <a:t>Ghana E-Government Strategy 2006</a:t>
            </a:r>
          </a:p>
        </p:txBody>
      </p:sp>
      <p:sp>
        <p:nvSpPr>
          <p:cNvPr id="2" name="Slide Number Placeholder 1"/>
          <p:cNvSpPr>
            <a:spLocks noGrp="1"/>
          </p:cNvSpPr>
          <p:nvPr>
            <p:ph type="sldNum" sz="quarter" idx="12"/>
          </p:nvPr>
        </p:nvSpPr>
        <p:spPr/>
        <p:txBody>
          <a:bodyPr/>
          <a:lstStyle/>
          <a:p>
            <a:fld id="{A6A62BA5-4A51-42F9-8B5A-77C284C6A0D8}" type="slidenum">
              <a:rPr lang="en-US" smtClean="0"/>
              <a:t>10</a:t>
            </a:fld>
            <a:endParaRPr lang="en-US"/>
          </a:p>
        </p:txBody>
      </p:sp>
    </p:spTree>
    <p:extLst>
      <p:ext uri="{BB962C8B-B14F-4D97-AF65-F5344CB8AC3E}">
        <p14:creationId xmlns:p14="http://schemas.microsoft.com/office/powerpoint/2010/main" val="3941501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785" y="824329"/>
            <a:ext cx="11811000" cy="3785652"/>
          </a:xfrm>
          <a:prstGeom prst="rect">
            <a:avLst/>
          </a:prstGeom>
        </p:spPr>
        <p:txBody>
          <a:bodyPr wrap="square">
            <a:spAutoFit/>
          </a:bodyPr>
          <a:lstStyle/>
          <a:p>
            <a:pPr marL="285750" indent="-285750" algn="just">
              <a:buFont typeface="+mj-lt"/>
              <a:buAutoNum type="arabicPeriod"/>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How does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Information Technology Factors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of Ease of Use, Usefulness and Service Quality affect the level of usage satisfaction of Ghana Immigration Service, E-gate System?</a:t>
            </a:r>
          </a:p>
          <a:p>
            <a:pPr marL="285750" indent="-285750" algn="just">
              <a:buFont typeface="+mj-lt"/>
              <a:buAutoNum type="arabicPeriod"/>
            </a:pPr>
            <a:endParaRPr lang="en-GB"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mj-lt"/>
              <a:buAutoNum type="arabicPeriod"/>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How does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User’s Behavioral Factors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of Capacity Culture (Knowledge) and user attitude towards E-gates influence or affect the level of usage satisfaction of the E-gate system among citizen end users?</a:t>
            </a:r>
          </a:p>
          <a:p>
            <a:pPr marL="285750" indent="-285750" algn="just">
              <a:buFont typeface="+mj-lt"/>
              <a:buAutoNum type="arabicPeriod"/>
            </a:pPr>
            <a:endParaRPr lang="en-GB"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mj-lt"/>
              <a:buAutoNum type="arabicPeriod"/>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How does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Institutional and Environmental Factors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of Administrative/Operational Support and Infrastructural Capabilities affect the usage satisfaction of the e-gate system by airport end users in Ghana?</a:t>
            </a:r>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85158" y="301109"/>
            <a:ext cx="3198248" cy="523220"/>
          </a:xfrm>
          <a:prstGeom prst="rect">
            <a:avLst/>
          </a:prstGeom>
        </p:spPr>
        <p:txBody>
          <a:bodyPr wrap="none">
            <a:spAutoFit/>
          </a:bodyPr>
          <a:lstStyle/>
          <a:p>
            <a:r>
              <a:rPr lang="en-GB" sz="2800" b="1" dirty="0">
                <a:solidFill>
                  <a:schemeClr val="tx1">
                    <a:lumMod val="95000"/>
                    <a:lumOff val="5000"/>
                  </a:schemeClr>
                </a:solidFill>
                <a:latin typeface="Times New Roman" panose="02020603050405020304" pitchFamily="18" charset="0"/>
                <a:cs typeface="Times New Roman" panose="02020603050405020304" pitchFamily="18" charset="0"/>
              </a:rPr>
              <a:t>Research Questions</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6A62BA5-4A51-42F9-8B5A-77C284C6A0D8}" type="slidenum">
              <a:rPr lang="en-US" b="1" smtClean="0"/>
              <a:t>11</a:t>
            </a:fld>
            <a:endParaRPr lang="en-US" b="1"/>
          </a:p>
        </p:txBody>
      </p:sp>
    </p:spTree>
    <p:extLst>
      <p:ext uri="{BB962C8B-B14F-4D97-AF65-F5344CB8AC3E}">
        <p14:creationId xmlns:p14="http://schemas.microsoft.com/office/powerpoint/2010/main" val="2468450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847989" y="2098989"/>
            <a:ext cx="1990235" cy="4667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600">
                <a:latin typeface="Times New Roman" panose="02020603050405020304" pitchFamily="18" charset="0"/>
                <a:ea typeface="Times New Roman" panose="02020603050405020304" pitchFamily="18" charset="0"/>
                <a:cs typeface="Times New Roman" panose="02020603050405020304" pitchFamily="18" charset="0"/>
              </a:rPr>
              <a:t>Usefulness</a:t>
            </a:r>
            <a:endParaRPr lang="en-US" altLang="en-US" sz="1600">
              <a:latin typeface="Arial" panose="020B0604020202020204" pitchFamily="34" charset="0"/>
            </a:endParaRPr>
          </a:p>
        </p:txBody>
      </p:sp>
      <p:sp>
        <p:nvSpPr>
          <p:cNvPr id="7" name="Text Box 9"/>
          <p:cNvSpPr txBox="1">
            <a:spLocks noChangeArrowheads="1"/>
          </p:cNvSpPr>
          <p:nvPr/>
        </p:nvSpPr>
        <p:spPr bwMode="auto">
          <a:xfrm>
            <a:off x="1847984" y="2747662"/>
            <a:ext cx="2006600" cy="437535"/>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600">
                <a:latin typeface="Times New Roman" panose="02020603050405020304" pitchFamily="18" charset="0"/>
                <a:ea typeface="Times New Roman" panose="02020603050405020304" pitchFamily="18" charset="0"/>
                <a:cs typeface="Times New Roman" panose="02020603050405020304" pitchFamily="18" charset="0"/>
              </a:rPr>
              <a:t>Ease of Use</a:t>
            </a:r>
            <a:endParaRPr lang="en-US" altLang="en-US" sz="1600">
              <a:ea typeface="Times New Roman" panose="02020603050405020304" pitchFamily="18" charset="0"/>
            </a:endParaRPr>
          </a:p>
          <a:p>
            <a:pPr eaLnBrk="0" fontAlgn="base" hangingPunct="0">
              <a:spcBef>
                <a:spcPct val="0"/>
              </a:spcBef>
              <a:spcAft>
                <a:spcPct val="0"/>
              </a:spcAft>
            </a:pPr>
            <a:endParaRPr lang="en-US" altLang="en-US" sz="1600">
              <a:latin typeface="Arial" panose="020B0604020202020204" pitchFamily="34" charset="0"/>
            </a:endParaRPr>
          </a:p>
        </p:txBody>
      </p:sp>
      <p:sp>
        <p:nvSpPr>
          <p:cNvPr id="8" name="Flowchart: Connector 5"/>
          <p:cNvSpPr>
            <a:spLocks noChangeArrowheads="1"/>
          </p:cNvSpPr>
          <p:nvPr/>
        </p:nvSpPr>
        <p:spPr bwMode="auto">
          <a:xfrm>
            <a:off x="4725586" y="2612748"/>
            <a:ext cx="2057400" cy="1860693"/>
          </a:xfrm>
          <a:prstGeom prst="flowChartConnector">
            <a:avLst/>
          </a:prstGeom>
          <a:solidFill>
            <a:srgbClr val="FFFFFF"/>
          </a:solidFill>
          <a:ln w="2857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600" b="1" dirty="0">
                <a:solidFill>
                  <a:srgbClr val="000000"/>
                </a:solidFill>
                <a:latin typeface="Arial" panose="020B0604020202020204" pitchFamily="34" charset="0"/>
                <a:ea typeface="Times New Roman" panose="02020603050405020304" pitchFamily="18" charset="0"/>
              </a:rPr>
              <a:t>Airport User Satisfaction of ABC (E-Gates) System</a:t>
            </a:r>
            <a:endParaRPr lang="en-US" altLang="en-US" sz="1600" dirty="0">
              <a:latin typeface="Arial" panose="020B0604020202020204" pitchFamily="34" charset="0"/>
            </a:endParaRPr>
          </a:p>
        </p:txBody>
      </p:sp>
      <p:sp>
        <p:nvSpPr>
          <p:cNvPr id="9" name="Text Box 10"/>
          <p:cNvSpPr txBox="1">
            <a:spLocks noChangeArrowheads="1"/>
          </p:cNvSpPr>
          <p:nvPr/>
        </p:nvSpPr>
        <p:spPr bwMode="auto">
          <a:xfrm>
            <a:off x="8063586" y="2065977"/>
            <a:ext cx="2159132" cy="56749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600">
                <a:latin typeface="Times New Roman" panose="02020603050405020304" pitchFamily="18" charset="0"/>
                <a:ea typeface="Times New Roman" panose="02020603050405020304" pitchFamily="18" charset="0"/>
                <a:cs typeface="Times New Roman" panose="02020603050405020304" pitchFamily="18" charset="0"/>
              </a:rPr>
              <a:t>Capacity Culture</a:t>
            </a:r>
            <a:endParaRPr lang="en-US" altLang="en-US" sz="1600">
              <a:latin typeface="Arial" panose="020B0604020202020204" pitchFamily="34" charset="0"/>
            </a:endParaRPr>
          </a:p>
        </p:txBody>
      </p:sp>
      <p:sp>
        <p:nvSpPr>
          <p:cNvPr id="10" name="Text Box 12"/>
          <p:cNvSpPr txBox="1">
            <a:spLocks noChangeArrowheads="1"/>
          </p:cNvSpPr>
          <p:nvPr/>
        </p:nvSpPr>
        <p:spPr bwMode="auto">
          <a:xfrm>
            <a:off x="3239761" y="5008115"/>
            <a:ext cx="2449167" cy="792348"/>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Administrative/Operational Support</a:t>
            </a:r>
            <a:endParaRPr lang="en-US" altLang="en-US" sz="1600" dirty="0">
              <a:latin typeface="Arial" panose="020B0604020202020204" pitchFamily="34" charset="0"/>
            </a:endParaRPr>
          </a:p>
        </p:txBody>
      </p:sp>
      <p:sp>
        <p:nvSpPr>
          <p:cNvPr id="11" name="Text Box 15"/>
          <p:cNvSpPr txBox="1">
            <a:spLocks noChangeArrowheads="1"/>
          </p:cNvSpPr>
          <p:nvPr/>
        </p:nvSpPr>
        <p:spPr bwMode="auto">
          <a:xfrm>
            <a:off x="8078541" y="2975526"/>
            <a:ext cx="2144176" cy="83455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Attitude towards ABC (E-Gates) System</a:t>
            </a:r>
            <a:endParaRPr lang="en-US" altLang="en-US" sz="1600" dirty="0">
              <a:latin typeface="Arial" panose="020B0604020202020204" pitchFamily="34" charset="0"/>
            </a:endParaRPr>
          </a:p>
        </p:txBody>
      </p:sp>
      <p:cxnSp>
        <p:nvCxnSpPr>
          <p:cNvPr id="12" name="Straight Arrow Connector 11"/>
          <p:cNvCxnSpPr/>
          <p:nvPr/>
        </p:nvCxnSpPr>
        <p:spPr>
          <a:xfrm>
            <a:off x="3853180" y="2911800"/>
            <a:ext cx="935349" cy="2725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Text Box 14"/>
          <p:cNvSpPr txBox="1">
            <a:spLocks noChangeArrowheads="1"/>
          </p:cNvSpPr>
          <p:nvPr/>
        </p:nvSpPr>
        <p:spPr bwMode="auto">
          <a:xfrm>
            <a:off x="1850809" y="3261391"/>
            <a:ext cx="1987417" cy="552103"/>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600">
                <a:latin typeface="Times New Roman" panose="02020603050405020304" pitchFamily="18" charset="0"/>
                <a:ea typeface="Times New Roman" panose="02020603050405020304" pitchFamily="18" charset="0"/>
                <a:cs typeface="Times New Roman" panose="02020603050405020304" pitchFamily="18" charset="0"/>
              </a:rPr>
              <a:t>Service Quality</a:t>
            </a:r>
            <a:endParaRPr lang="en-US" altLang="en-US" sz="1600">
              <a:latin typeface="Arial" panose="020B0604020202020204" pitchFamily="34" charset="0"/>
            </a:endParaRPr>
          </a:p>
        </p:txBody>
      </p:sp>
      <p:sp>
        <p:nvSpPr>
          <p:cNvPr id="14" name="Text Box 13"/>
          <p:cNvSpPr txBox="1">
            <a:spLocks noChangeArrowheads="1"/>
          </p:cNvSpPr>
          <p:nvPr/>
        </p:nvSpPr>
        <p:spPr bwMode="auto">
          <a:xfrm>
            <a:off x="6685345" y="5010345"/>
            <a:ext cx="2347043" cy="755843"/>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Airport Infrastructure Capabilities</a:t>
            </a:r>
            <a:endParaRPr lang="en-US" altLang="en-US" sz="1600" dirty="0">
              <a:latin typeface="Arial" panose="020B0604020202020204" pitchFamily="34" charset="0"/>
            </a:endParaRPr>
          </a:p>
        </p:txBody>
      </p:sp>
      <p:cxnSp>
        <p:nvCxnSpPr>
          <p:cNvPr id="15" name="Straight Arrow Connector 14"/>
          <p:cNvCxnSpPr>
            <a:stCxn id="9" idx="1"/>
          </p:cNvCxnSpPr>
          <p:nvPr/>
        </p:nvCxnSpPr>
        <p:spPr>
          <a:xfrm flipH="1">
            <a:off x="6698074" y="2349728"/>
            <a:ext cx="1365517" cy="74811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73867" y="3546794"/>
            <a:ext cx="897256" cy="857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1"/>
          </p:cNvCxnSpPr>
          <p:nvPr/>
        </p:nvCxnSpPr>
        <p:spPr>
          <a:xfrm>
            <a:off x="3860620" y="2273618"/>
            <a:ext cx="1212843" cy="5645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1"/>
          </p:cNvCxnSpPr>
          <p:nvPr/>
        </p:nvCxnSpPr>
        <p:spPr>
          <a:xfrm flipH="1">
            <a:off x="6829563" y="3392801"/>
            <a:ext cx="1248983" cy="2397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3"/>
          </p:cNvCxnSpPr>
          <p:nvPr/>
        </p:nvCxnSpPr>
        <p:spPr>
          <a:xfrm flipV="1">
            <a:off x="4145061" y="4153919"/>
            <a:ext cx="928403" cy="8156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5"/>
          </p:cNvCxnSpPr>
          <p:nvPr/>
        </p:nvCxnSpPr>
        <p:spPr>
          <a:xfrm flipH="1" flipV="1">
            <a:off x="6528261" y="4153918"/>
            <a:ext cx="1016564" cy="77904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1" name="Text Box 28"/>
          <p:cNvSpPr txBox="1">
            <a:spLocks noChangeArrowheads="1"/>
          </p:cNvSpPr>
          <p:nvPr/>
        </p:nvSpPr>
        <p:spPr bwMode="auto">
          <a:xfrm>
            <a:off x="4092869" y="2038677"/>
            <a:ext cx="371475" cy="257175"/>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GB" altLang="en-US" sz="1200" dirty="0">
                <a:latin typeface="Calibri" panose="020F0502020204030204" pitchFamily="34" charset="0"/>
                <a:ea typeface="Times New Roman" panose="02020603050405020304" pitchFamily="18" charset="0"/>
                <a:cs typeface="Times New Roman" panose="02020603050405020304" pitchFamily="18" charset="0"/>
              </a:rPr>
              <a:t>H1</a:t>
            </a:r>
            <a:endParaRPr lang="en-GB" altLang="en-US" dirty="0">
              <a:latin typeface="Arial" panose="020B0604020202020204" pitchFamily="34" charset="0"/>
            </a:endParaRPr>
          </a:p>
        </p:txBody>
      </p:sp>
      <p:sp>
        <p:nvSpPr>
          <p:cNvPr id="22" name="Text Box 29"/>
          <p:cNvSpPr txBox="1">
            <a:spLocks noChangeArrowheads="1"/>
          </p:cNvSpPr>
          <p:nvPr/>
        </p:nvSpPr>
        <p:spPr bwMode="auto">
          <a:xfrm>
            <a:off x="4093248" y="2737170"/>
            <a:ext cx="371475" cy="257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GB" altLang="en-US" sz="1200" dirty="0">
                <a:latin typeface="Calibri" panose="020F0502020204030204" pitchFamily="34" charset="0"/>
                <a:ea typeface="Times New Roman" panose="02020603050405020304" pitchFamily="18" charset="0"/>
                <a:cs typeface="Times New Roman" panose="02020603050405020304" pitchFamily="18" charset="0"/>
              </a:rPr>
              <a:t>H2</a:t>
            </a:r>
            <a:endParaRPr lang="en-GB" altLang="en-US" dirty="0">
              <a:latin typeface="Arial" panose="020B0604020202020204" pitchFamily="34" charset="0"/>
            </a:endParaRPr>
          </a:p>
        </p:txBody>
      </p:sp>
      <p:sp>
        <p:nvSpPr>
          <p:cNvPr id="23" name="Text Box 30"/>
          <p:cNvSpPr txBox="1">
            <a:spLocks noChangeArrowheads="1"/>
          </p:cNvSpPr>
          <p:nvPr/>
        </p:nvSpPr>
        <p:spPr bwMode="auto">
          <a:xfrm>
            <a:off x="7153817" y="2332355"/>
            <a:ext cx="371475" cy="257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GB" altLang="en-US" sz="1200" dirty="0">
                <a:latin typeface="Calibri" panose="020F0502020204030204" pitchFamily="34" charset="0"/>
                <a:ea typeface="Times New Roman" panose="02020603050405020304" pitchFamily="18" charset="0"/>
                <a:cs typeface="Times New Roman" panose="02020603050405020304" pitchFamily="18" charset="0"/>
              </a:rPr>
              <a:t>H3</a:t>
            </a:r>
            <a:endParaRPr lang="en-GB" altLang="en-US" dirty="0">
              <a:latin typeface="Arial" panose="020B0604020202020204" pitchFamily="34" charset="0"/>
            </a:endParaRPr>
          </a:p>
        </p:txBody>
      </p:sp>
      <p:sp>
        <p:nvSpPr>
          <p:cNvPr id="24" name="Text Box 31"/>
          <p:cNvSpPr txBox="1">
            <a:spLocks noChangeArrowheads="1"/>
          </p:cNvSpPr>
          <p:nvPr/>
        </p:nvSpPr>
        <p:spPr bwMode="auto">
          <a:xfrm>
            <a:off x="7173355" y="3165943"/>
            <a:ext cx="371475" cy="257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GB" altLang="en-US" sz="1200" dirty="0">
                <a:latin typeface="Calibri" panose="020F0502020204030204" pitchFamily="34" charset="0"/>
                <a:ea typeface="Times New Roman" panose="02020603050405020304" pitchFamily="18" charset="0"/>
                <a:cs typeface="Times New Roman" panose="02020603050405020304" pitchFamily="18" charset="0"/>
              </a:rPr>
              <a:t>H4</a:t>
            </a:r>
            <a:endParaRPr lang="en-GB" altLang="en-US" dirty="0">
              <a:latin typeface="Arial" panose="020B0604020202020204" pitchFamily="34" charset="0"/>
            </a:endParaRPr>
          </a:p>
        </p:txBody>
      </p:sp>
      <p:sp>
        <p:nvSpPr>
          <p:cNvPr id="25" name="Text Box 33"/>
          <p:cNvSpPr txBox="1">
            <a:spLocks noChangeArrowheads="1"/>
          </p:cNvSpPr>
          <p:nvPr/>
        </p:nvSpPr>
        <p:spPr bwMode="auto">
          <a:xfrm>
            <a:off x="4092869" y="4426413"/>
            <a:ext cx="371475" cy="257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GB" altLang="en-US" sz="1200" dirty="0">
                <a:latin typeface="Calibri" panose="020F0502020204030204" pitchFamily="34" charset="0"/>
                <a:ea typeface="Times New Roman" panose="02020603050405020304" pitchFamily="18" charset="0"/>
                <a:cs typeface="Times New Roman" panose="02020603050405020304" pitchFamily="18" charset="0"/>
              </a:rPr>
              <a:t>H5</a:t>
            </a:r>
            <a:endParaRPr lang="en-GB" altLang="en-US" dirty="0">
              <a:latin typeface="Arial" panose="020B0604020202020204" pitchFamily="34" charset="0"/>
            </a:endParaRPr>
          </a:p>
        </p:txBody>
      </p:sp>
      <p:sp>
        <p:nvSpPr>
          <p:cNvPr id="26" name="Text Box 34"/>
          <p:cNvSpPr txBox="1">
            <a:spLocks noChangeArrowheads="1"/>
          </p:cNvSpPr>
          <p:nvPr/>
        </p:nvSpPr>
        <p:spPr bwMode="auto">
          <a:xfrm>
            <a:off x="7173355" y="4227738"/>
            <a:ext cx="371475" cy="257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GB" altLang="en-US" sz="1200" dirty="0">
                <a:latin typeface="Calibri" panose="020F0502020204030204" pitchFamily="34" charset="0"/>
                <a:ea typeface="Times New Roman" panose="02020603050405020304" pitchFamily="18" charset="0"/>
                <a:cs typeface="Times New Roman" panose="02020603050405020304" pitchFamily="18" charset="0"/>
              </a:rPr>
              <a:t>H6</a:t>
            </a:r>
            <a:endParaRPr lang="en-GB" altLang="en-US" dirty="0">
              <a:latin typeface="Arial" panose="020B0604020202020204" pitchFamily="34" charset="0"/>
            </a:endParaRPr>
          </a:p>
        </p:txBody>
      </p:sp>
      <p:sp>
        <p:nvSpPr>
          <p:cNvPr id="27" name="Text Box 35"/>
          <p:cNvSpPr txBox="1">
            <a:spLocks noChangeArrowheads="1"/>
          </p:cNvSpPr>
          <p:nvPr/>
        </p:nvSpPr>
        <p:spPr bwMode="auto">
          <a:xfrm>
            <a:off x="4092869" y="3219441"/>
            <a:ext cx="371475" cy="257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GB" altLang="en-US" sz="1200" dirty="0">
                <a:latin typeface="Calibri" panose="020F0502020204030204" pitchFamily="34" charset="0"/>
                <a:ea typeface="Times New Roman" panose="02020603050405020304" pitchFamily="18" charset="0"/>
                <a:cs typeface="Times New Roman" panose="02020603050405020304" pitchFamily="18" charset="0"/>
              </a:rPr>
              <a:t>H7</a:t>
            </a:r>
            <a:endParaRPr lang="en-GB" altLang="en-US" dirty="0">
              <a:latin typeface="Arial" panose="020B0604020202020204" pitchFamily="34" charset="0"/>
            </a:endParaRPr>
          </a:p>
        </p:txBody>
      </p:sp>
      <p:sp>
        <p:nvSpPr>
          <p:cNvPr id="28" name="Text Box 46"/>
          <p:cNvSpPr txBox="1">
            <a:spLocks noChangeArrowheads="1"/>
          </p:cNvSpPr>
          <p:nvPr/>
        </p:nvSpPr>
        <p:spPr bwMode="auto">
          <a:xfrm>
            <a:off x="1409415" y="1476935"/>
            <a:ext cx="3549459" cy="371475"/>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400" b="1" dirty="0">
                <a:latin typeface="Arial" panose="020B0604020202020204" pitchFamily="34" charset="0"/>
                <a:ea typeface="Times New Roman" panose="02020603050405020304" pitchFamily="18" charset="0"/>
                <a:cs typeface="Arial" panose="020B0604020202020204" pitchFamily="34" charset="0"/>
              </a:rPr>
              <a:t>Information Technology Factors- </a:t>
            </a:r>
            <a:r>
              <a:rPr lang="en-US" altLang="en-US" sz="1400" b="1" dirty="0">
                <a:solidFill>
                  <a:srgbClr val="0070C0"/>
                </a:solidFill>
                <a:latin typeface="Arial" panose="020B0604020202020204" pitchFamily="34" charset="0"/>
                <a:ea typeface="Times New Roman" panose="02020603050405020304" pitchFamily="18" charset="0"/>
                <a:cs typeface="Arial" panose="020B0604020202020204" pitchFamily="34" charset="0"/>
              </a:rPr>
              <a:t>TAM</a:t>
            </a:r>
            <a:endParaRPr lang="en-US" alt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endParaRPr lang="en-US" altLang="en-US" dirty="0">
              <a:latin typeface="Arial" panose="020B0604020202020204" pitchFamily="34" charset="0"/>
            </a:endParaRPr>
          </a:p>
        </p:txBody>
      </p:sp>
      <p:sp>
        <p:nvSpPr>
          <p:cNvPr id="29" name="Text Box 47"/>
          <p:cNvSpPr txBox="1">
            <a:spLocks noChangeArrowheads="1"/>
          </p:cNvSpPr>
          <p:nvPr/>
        </p:nvSpPr>
        <p:spPr bwMode="auto">
          <a:xfrm>
            <a:off x="7153482" y="1564077"/>
            <a:ext cx="3787481" cy="371475"/>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400" b="1" dirty="0">
                <a:latin typeface="Arial" panose="020B0604020202020204" pitchFamily="34" charset="0"/>
                <a:ea typeface="Times New Roman" panose="02020603050405020304" pitchFamily="18" charset="0"/>
              </a:rPr>
              <a:t>User’s Behaviour Factors- </a:t>
            </a:r>
            <a:r>
              <a:rPr lang="en-US" altLang="en-US" sz="1400" b="1" dirty="0">
                <a:solidFill>
                  <a:srgbClr val="0070C0"/>
                </a:solidFill>
                <a:latin typeface="Arial" panose="020B0604020202020204" pitchFamily="34" charset="0"/>
                <a:ea typeface="Times New Roman" panose="02020603050405020304" pitchFamily="18" charset="0"/>
              </a:rPr>
              <a:t>TRA</a:t>
            </a:r>
            <a:endParaRPr lang="en-US" altLang="en-US" sz="1400" dirty="0">
              <a:solidFill>
                <a:srgbClr val="0070C0"/>
              </a:solidFill>
              <a:latin typeface="Arial" panose="020B0604020202020204" pitchFamily="34" charset="0"/>
              <a:ea typeface="Times New Roman" panose="02020603050405020304" pitchFamily="18" charset="0"/>
            </a:endParaRPr>
          </a:p>
          <a:p>
            <a:pPr eaLnBrk="0" fontAlgn="base" hangingPunct="0">
              <a:spcBef>
                <a:spcPct val="0"/>
              </a:spcBef>
              <a:spcAft>
                <a:spcPct val="0"/>
              </a:spcAft>
            </a:pPr>
            <a:endParaRPr lang="en-US" altLang="en-US" dirty="0">
              <a:latin typeface="Arial" panose="020B0604020202020204" pitchFamily="34" charset="0"/>
            </a:endParaRPr>
          </a:p>
        </p:txBody>
      </p:sp>
      <p:grpSp>
        <p:nvGrpSpPr>
          <p:cNvPr id="62" name="Group 61"/>
          <p:cNvGrpSpPr/>
          <p:nvPr/>
        </p:nvGrpSpPr>
        <p:grpSpPr>
          <a:xfrm>
            <a:off x="3384813" y="5818942"/>
            <a:ext cx="5738299" cy="364319"/>
            <a:chOff x="2349634" y="5863512"/>
            <a:chExt cx="5738298" cy="364319"/>
          </a:xfrm>
        </p:grpSpPr>
        <p:sp>
          <p:nvSpPr>
            <p:cNvPr id="30" name="Text Box 48"/>
            <p:cNvSpPr txBox="1">
              <a:spLocks noChangeArrowheads="1"/>
            </p:cNvSpPr>
            <p:nvPr/>
          </p:nvSpPr>
          <p:spPr bwMode="auto">
            <a:xfrm>
              <a:off x="2349634" y="5863512"/>
              <a:ext cx="2176565" cy="364319"/>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Institutional Factors  and</a:t>
              </a:r>
              <a:endParaRPr lang="en-US" altLang="en-US" sz="1400" dirty="0">
                <a:latin typeface="Arial" panose="020B0604020202020204" pitchFamily="34" charset="0"/>
              </a:endParaRPr>
            </a:p>
          </p:txBody>
        </p:sp>
        <p:sp>
          <p:nvSpPr>
            <p:cNvPr id="31" name="Text Box 49"/>
            <p:cNvSpPr txBox="1">
              <a:spLocks noChangeArrowheads="1"/>
            </p:cNvSpPr>
            <p:nvPr/>
          </p:nvSpPr>
          <p:spPr bwMode="auto">
            <a:xfrm>
              <a:off x="4381634" y="5869684"/>
              <a:ext cx="3706298" cy="254646"/>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Environmental Factors- </a:t>
              </a:r>
              <a:r>
                <a:rPr lang="en-US" altLang="en-US" sz="1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Institutional Theory</a:t>
              </a:r>
              <a:endParaRPr lang="en-US" altLang="en-US" sz="1400" dirty="0">
                <a:solidFill>
                  <a:srgbClr val="0070C0"/>
                </a:solidFill>
                <a:ea typeface="Times New Roman" panose="02020603050405020304" pitchFamily="18" charset="0"/>
              </a:endParaRPr>
            </a:p>
            <a:p>
              <a:pPr eaLnBrk="0" fontAlgn="base" hangingPunct="0">
                <a:spcBef>
                  <a:spcPct val="0"/>
                </a:spcBef>
                <a:spcAft>
                  <a:spcPct val="0"/>
                </a:spcAft>
              </a:pPr>
              <a:endParaRPr lang="en-US" altLang="en-US" dirty="0">
                <a:latin typeface="Arial" panose="020B0604020202020204" pitchFamily="34" charset="0"/>
              </a:endParaRPr>
            </a:p>
          </p:txBody>
        </p:sp>
      </p:grpSp>
      <p:sp>
        <p:nvSpPr>
          <p:cNvPr id="34" name="Rectangle 49"/>
          <p:cNvSpPr>
            <a:spLocks noChangeArrowheads="1"/>
          </p:cNvSpPr>
          <p:nvPr/>
        </p:nvSpPr>
        <p:spPr bwMode="auto">
          <a:xfrm>
            <a:off x="2618204" y="5912763"/>
            <a:ext cx="686399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altLang="en-US" sz="800" dirty="0">
                <a:latin typeface="Arial" panose="020B0604020202020204" pitchFamily="34" charset="0"/>
              </a:rPr>
              <a:t/>
            </a:r>
            <a:br>
              <a:rPr lang="en-GB" altLang="en-US" sz="800" dirty="0">
                <a:latin typeface="Arial" panose="020B0604020202020204" pitchFamily="34" charset="0"/>
              </a:rPr>
            </a:br>
            <a:endParaRPr lang="en-GB" altLang="en-US" sz="1200" dirty="0">
              <a:latin typeface="Arial" panose="020B0604020202020204" pitchFamily="34" charset="0"/>
              <a:ea typeface="Times New Roman" panose="02020603050405020304" pitchFamily="18" charset="0"/>
            </a:endParaRPr>
          </a:p>
          <a:p>
            <a:pPr algn="ctr" eaLnBrk="0" fontAlgn="base" hangingPunct="0">
              <a:spcBef>
                <a:spcPct val="0"/>
              </a:spcBef>
              <a:spcAft>
                <a:spcPct val="0"/>
              </a:spcAft>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Control Variables: Age, Level of Education, Gender, Previous Experience with ABC System </a:t>
            </a:r>
            <a:endParaRPr lang="en-GB" altLang="en-US" sz="1400" dirty="0"/>
          </a:p>
          <a:p>
            <a:pPr algn="ctr" eaLnBrk="0" fontAlgn="base" hangingPunct="0">
              <a:spcBef>
                <a:spcPct val="0"/>
              </a:spcBef>
              <a:spcAft>
                <a:spcPct val="0"/>
              </a:spcAft>
            </a:pPr>
            <a:endParaRPr lang="en-GB" altLang="en-US" dirty="0">
              <a:latin typeface="Arial" panose="020B0604020202020204" pitchFamily="34" charset="0"/>
            </a:endParaRPr>
          </a:p>
        </p:txBody>
      </p:sp>
      <p:sp>
        <p:nvSpPr>
          <p:cNvPr id="5" name="Rectangle 4"/>
          <p:cNvSpPr/>
          <p:nvPr/>
        </p:nvSpPr>
        <p:spPr>
          <a:xfrm>
            <a:off x="715122" y="309293"/>
            <a:ext cx="4272323" cy="461665"/>
          </a:xfrm>
          <a:prstGeom prst="rect">
            <a:avLst/>
          </a:prstGeom>
        </p:spPr>
        <p:txBody>
          <a:bodyPr wrap="none">
            <a:spAutoFit/>
          </a:bodyP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Conceptual Model of the Study</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6A62BA5-4A51-42F9-8B5A-77C284C6A0D8}" type="slidenum">
              <a:rPr lang="en-US" smtClean="0"/>
              <a:t>12</a:t>
            </a:fld>
            <a:endParaRPr lang="en-US"/>
          </a:p>
        </p:txBody>
      </p:sp>
    </p:spTree>
    <p:extLst>
      <p:ext uri="{BB962C8B-B14F-4D97-AF65-F5344CB8AC3E}">
        <p14:creationId xmlns:p14="http://schemas.microsoft.com/office/powerpoint/2010/main" val="4094341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bg1"/>
                </a:solidFill>
              </a:rPr>
              <a:t>Hypotheses</a:t>
            </a:r>
          </a:p>
        </p:txBody>
      </p:sp>
      <p:graphicFrame>
        <p:nvGraphicFramePr>
          <p:cNvPr id="6" name="Table 5"/>
          <p:cNvGraphicFramePr>
            <a:graphicFrameLocks noGrp="1"/>
          </p:cNvGraphicFramePr>
          <p:nvPr>
            <p:extLst>
              <p:ext uri="{D42A27DB-BD31-4B8C-83A1-F6EECF244321}">
                <p14:modId xmlns:p14="http://schemas.microsoft.com/office/powerpoint/2010/main" val="405596625"/>
              </p:ext>
            </p:extLst>
          </p:nvPr>
        </p:nvGraphicFramePr>
        <p:xfrm>
          <a:off x="219075" y="279399"/>
          <a:ext cx="11896725" cy="5424772"/>
        </p:xfrm>
        <a:graphic>
          <a:graphicData uri="http://schemas.openxmlformats.org/drawingml/2006/table">
            <a:tbl>
              <a:tblPr firstRow="1" firstCol="1" bandRow="1">
                <a:tableStyleId>{5C22544A-7EE6-4342-B048-85BDC9FD1C3A}</a:tableStyleId>
              </a:tblPr>
              <a:tblGrid>
                <a:gridCol w="791185">
                  <a:extLst>
                    <a:ext uri="{9D8B030D-6E8A-4147-A177-3AD203B41FA5}">
                      <a16:colId xmlns:a16="http://schemas.microsoft.com/office/drawing/2014/main" val="20000"/>
                    </a:ext>
                  </a:extLst>
                </a:gridCol>
                <a:gridCol w="11105540">
                  <a:extLst>
                    <a:ext uri="{9D8B030D-6E8A-4147-A177-3AD203B41FA5}">
                      <a16:colId xmlns:a16="http://schemas.microsoft.com/office/drawing/2014/main" val="20001"/>
                    </a:ext>
                  </a:extLst>
                </a:gridCol>
              </a:tblGrid>
              <a:tr h="562152">
                <a:tc gridSpan="2">
                  <a:txBody>
                    <a:bodyPr/>
                    <a:lstStyle/>
                    <a:p>
                      <a:pPr algn="ctr">
                        <a:lnSpc>
                          <a:spcPct val="100000"/>
                        </a:lnSpc>
                        <a:spcAft>
                          <a:spcPts val="0"/>
                        </a:spcAft>
                        <a:tabLst>
                          <a:tab pos="1876425" algn="l"/>
                        </a:tabLst>
                      </a:pPr>
                      <a:r>
                        <a:rPr lang="en-GB" sz="3200" b="1" dirty="0" smtClean="0">
                          <a:solidFill>
                            <a:schemeClr val="bg1"/>
                          </a:solidFill>
                          <a:latin typeface="Times New Roman" panose="02020603050405020304" pitchFamily="18" charset="0"/>
                          <a:cs typeface="Times New Roman" panose="02020603050405020304" pitchFamily="18" charset="0"/>
                        </a:rPr>
                        <a:t>Hypothesis</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0"/>
                  </a:ext>
                </a:extLst>
              </a:tr>
              <a:tr h="562152">
                <a:tc>
                  <a:txBody>
                    <a:bodyPr/>
                    <a:lstStyle/>
                    <a:p>
                      <a:pPr algn="ctr">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H1</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Perceived usefulness has positive effects on user satisfaction of ABC system</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62152">
                <a:tc>
                  <a:txBody>
                    <a:bodyPr/>
                    <a:lstStyle/>
                    <a:p>
                      <a:pPr algn="ctr">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H2</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Perceived ease of use has positive influence on user satisfaction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2152">
                <a:tc>
                  <a:txBody>
                    <a:bodyPr/>
                    <a:lstStyle/>
                    <a:p>
                      <a:pPr algn="ctr">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H3</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Capacity Culture/knowledge (Self-efficacy) will affect SSTs user satisfaction positively</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2152">
                <a:tc>
                  <a:txBody>
                    <a:bodyPr/>
                    <a:lstStyle/>
                    <a:p>
                      <a:pPr algn="ctr">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H4</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User attitude is positively related to user satisfaction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62152">
                <a:tc>
                  <a:txBody>
                    <a:bodyPr/>
                    <a:lstStyle/>
                    <a:p>
                      <a:pPr algn="ctr">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H5</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Administrative support positively related to user satisfaction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2152">
                <a:tc>
                  <a:txBody>
                    <a:bodyPr/>
                    <a:lstStyle/>
                    <a:p>
                      <a:pPr algn="ctr">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H6</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Airport infrastructure capacity is positively related to user satisfaction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198420">
                <a:tc>
                  <a:txBody>
                    <a:bodyPr/>
                    <a:lstStyle/>
                    <a:p>
                      <a:pPr algn="ctr">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H7</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tabLst>
                          <a:tab pos="1876425" algn="l"/>
                        </a:tabLst>
                      </a:pPr>
                      <a:r>
                        <a:rPr lang="en-US" sz="2800" dirty="0">
                          <a:effectLst/>
                          <a:latin typeface="Times New Roman" panose="02020603050405020304" pitchFamily="18" charset="0"/>
                          <a:cs typeface="Times New Roman" panose="02020603050405020304" pitchFamily="18" charset="0"/>
                        </a:rPr>
                        <a:t>ABC (e-gate) system’s perceived service quality will have a positive effect on customer overall satisfaction.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A6A62BA5-4A51-42F9-8B5A-77C284C6A0D8}" type="slidenum">
              <a:rPr lang="en-US" smtClean="0"/>
              <a:t>13</a:t>
            </a:fld>
            <a:endParaRPr lang="en-US"/>
          </a:p>
        </p:txBody>
      </p:sp>
    </p:spTree>
    <p:extLst>
      <p:ext uri="{BB962C8B-B14F-4D97-AF65-F5344CB8AC3E}">
        <p14:creationId xmlns:p14="http://schemas.microsoft.com/office/powerpoint/2010/main" val="2876611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1"/>
                </a:solidFill>
              </a:rPr>
              <a:t>Methodology</a:t>
            </a:r>
            <a:endParaRPr lang="en-GB" b="1" dirty="0">
              <a:solidFill>
                <a:schemeClr val="bg1"/>
              </a:solidFill>
            </a:endParaRPr>
          </a:p>
        </p:txBody>
      </p:sp>
      <p:sp>
        <p:nvSpPr>
          <p:cNvPr id="5" name="Rectangle 4"/>
          <p:cNvSpPr/>
          <p:nvPr/>
        </p:nvSpPr>
        <p:spPr>
          <a:xfrm>
            <a:off x="361950" y="851812"/>
            <a:ext cx="11696699" cy="6186309"/>
          </a:xfrm>
          <a:prstGeom prst="rect">
            <a:avLst/>
          </a:prstGeom>
        </p:spPr>
        <p:txBody>
          <a:bodyPr wrap="square">
            <a:spAutoFit/>
          </a:bodyPr>
          <a:lstStyle/>
          <a:p>
            <a:pPr marL="285744" indent="-285744">
              <a:buFont typeface="Arial" panose="020B0604020202020204" pitchFamily="34" charset="0"/>
              <a:buChar char="•"/>
            </a:pP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Mixed research approach was used to collect the data for this </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study</a:t>
            </a:r>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marL="285744" indent="-285744">
              <a:buFont typeface="Arial" panose="020B0604020202020204" pitchFamily="34" charset="0"/>
              <a:buChar char="•"/>
            </a:pP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The study targeted 250 passengers out of those who use </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KIA. </a:t>
            </a:r>
          </a:p>
          <a:p>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marL="285744" indent="-285744">
              <a:buFont typeface="Arial" panose="020B0604020202020204" pitchFamily="34" charset="0"/>
              <a:buChar char="•"/>
            </a:pP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Primary data </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was collected </a:t>
            </a: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using a survey and face to face interview using an interview guide. Questions were framed using a 7 point Likert Scale ranging  from  1  (low level)  to  7  (high level)  to measure how variables affect user satisfaction of the E-Gates system at the Kotoka International Airport. </a:t>
            </a:r>
            <a:endPar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endParaRPr>
          </a:p>
          <a:p>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marL="285744" indent="-285744">
              <a:buFont typeface="Arial" panose="020B0604020202020204" pitchFamily="34" charset="0"/>
              <a:buChar char="•"/>
            </a:pP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Interview questions (qualitative) centered on operational challenges faced by operators and managers of the E-Gates System at KIA.</a:t>
            </a:r>
          </a:p>
          <a:p>
            <a:endParaRPr lang="en-GB" sz="2200" dirty="0" smtClean="0">
              <a:solidFill>
                <a:schemeClr val="tx1">
                  <a:lumMod val="95000"/>
                  <a:lumOff val="5000"/>
                </a:schemeClr>
              </a:solidFill>
              <a:latin typeface="Times New Roman" panose="02020603050405020304" pitchFamily="18" charset="0"/>
              <a:ea typeface="Times New Roman" panose="02020603050405020304" pitchFamily="18" charset="0"/>
            </a:endParaRPr>
          </a:p>
          <a:p>
            <a:pPr marL="285744" indent="-285744">
              <a:buFont typeface="Arial" panose="020B0604020202020204" pitchFamily="34" charset="0"/>
              <a:buChar char="•"/>
            </a:pP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Secondary data(quantitative) </a:t>
            </a: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on measurements of operating metrics for the system. - number of people using the system per day, month and year and number of down times of the system in a day, month and year</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a:t>
            </a:r>
          </a:p>
          <a:p>
            <a:endParaRPr lang="en-GB"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marL="285744" indent="-285744">
              <a:buFont typeface="Arial" panose="020B0604020202020204" pitchFamily="34" charset="0"/>
              <a:buChar char="•"/>
            </a:pP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Data collected was analyzed using </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Descriptive </a:t>
            </a: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D</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emographic Analysis(DDA), </a:t>
            </a: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C</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onfirmatory </a:t>
            </a: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F</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actor </a:t>
            </a: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A</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nalysis </a:t>
            </a: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(CFA) and fit statistics and correlations analysis to find out relationships among the variables. Regression Analysis was used to test the model, and empirical findings </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rPr>
              <a:t>explained</a:t>
            </a:r>
            <a:r>
              <a:rPr lang="en-US" sz="2200" dirty="0">
                <a:solidFill>
                  <a:schemeClr val="tx1">
                    <a:lumMod val="95000"/>
                    <a:lumOff val="5000"/>
                  </a:schemeClr>
                </a:solidFill>
                <a:latin typeface="Times New Roman" panose="02020603050405020304" pitchFamily="18" charset="0"/>
                <a:ea typeface="Times New Roman" panose="02020603050405020304" pitchFamily="18" charset="0"/>
              </a:rPr>
              <a:t>. </a:t>
            </a:r>
            <a:endParaRPr lang="en-GB" sz="2200" dirty="0">
              <a:solidFill>
                <a:schemeClr val="tx1">
                  <a:lumMod val="95000"/>
                  <a:lumOff val="5000"/>
                </a:schemeClr>
              </a:solidFill>
            </a:endParaRPr>
          </a:p>
        </p:txBody>
      </p:sp>
      <p:sp>
        <p:nvSpPr>
          <p:cNvPr id="3" name="Rectangle 2"/>
          <p:cNvSpPr/>
          <p:nvPr/>
        </p:nvSpPr>
        <p:spPr>
          <a:xfrm>
            <a:off x="845734" y="228937"/>
            <a:ext cx="2486578" cy="584775"/>
          </a:xfrm>
          <a:prstGeom prst="rect">
            <a:avLst/>
          </a:prstGeom>
        </p:spPr>
        <p:txBody>
          <a:bodyPr wrap="none">
            <a:spAutoFit/>
          </a:bodyPr>
          <a:lstStyle/>
          <a:p>
            <a: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t>Methodology</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6A62BA5-4A51-42F9-8B5A-77C284C6A0D8}" type="slidenum">
              <a:rPr lang="en-US" smtClean="0"/>
              <a:t>14</a:t>
            </a:fld>
            <a:endParaRPr lang="en-US"/>
          </a:p>
        </p:txBody>
      </p:sp>
    </p:spTree>
    <p:extLst>
      <p:ext uri="{BB962C8B-B14F-4D97-AF65-F5344CB8AC3E}">
        <p14:creationId xmlns:p14="http://schemas.microsoft.com/office/powerpoint/2010/main" val="1040491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1"/>
                </a:solidFill>
              </a:rPr>
              <a:t>Results</a:t>
            </a:r>
            <a:endParaRPr lang="en-GB" b="1" dirty="0">
              <a:solidFill>
                <a:schemeClr val="bg1"/>
              </a:solidFill>
            </a:endParaRPr>
          </a:p>
        </p:txBody>
      </p:sp>
      <p:sp>
        <p:nvSpPr>
          <p:cNvPr id="5" name="Rectangle 4"/>
          <p:cNvSpPr/>
          <p:nvPr/>
        </p:nvSpPr>
        <p:spPr>
          <a:xfrm>
            <a:off x="219075" y="609600"/>
            <a:ext cx="11972925" cy="5632311"/>
          </a:xfrm>
          <a:prstGeom prst="rect">
            <a:avLst/>
          </a:prstGeom>
        </p:spPr>
        <p:txBody>
          <a:bodyPr wrap="square">
            <a:spAutoFit/>
          </a:bodyPr>
          <a:lstStyle/>
          <a:p>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Results of the survey</a:t>
            </a: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Ease of use, usefulness, Administrative Operations, infrastructural capacity and service quality were all significantly related with user satisfaction with the e-Gate system. This shows that the technological factors and environmental and institutional factors explain user satisfaction.</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Operational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Challenges with KIA E-Gates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System (result of the interview)</a:t>
            </a:r>
            <a:endParaRPr lang="en-GB"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Readability of electronic passports: </a:t>
            </a:r>
            <a:r>
              <a:rPr lang="en-US" sz="2400" dirty="0">
                <a:latin typeface="Times New Roman" panose="02020603050405020304" pitchFamily="18" charset="0"/>
                <a:cs typeface="Times New Roman" panose="02020603050405020304" pitchFamily="18" charset="0"/>
              </a:rPr>
              <a:t>Typical causes of false rejections include people not looking at the camera or poor quality photos stored in electronic passports. </a:t>
            </a:r>
            <a:endParaRPr lang="en-GB"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Tailgating:</a:t>
            </a:r>
            <a:r>
              <a:rPr lang="en-US" sz="2400" dirty="0">
                <a:latin typeface="Times New Roman" panose="02020603050405020304" pitchFamily="18" charset="0"/>
                <a:cs typeface="Times New Roman" panose="02020603050405020304" pitchFamily="18" charset="0"/>
              </a:rPr>
              <a:t> Two persons try to go through an e-Gate at the same time, which solicits the help of immigrations officers to stop them and the reason for the behaviour clarified and the travelers processed accordingly.</a:t>
            </a:r>
            <a:endParaRPr lang="en-GB"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e-Passport is wrongly placed  into the reader</a:t>
            </a:r>
            <a:r>
              <a:rPr lang="en-US" sz="2400" dirty="0">
                <a:latin typeface="Times New Roman" panose="02020603050405020304" pitchFamily="18" charset="0"/>
                <a:cs typeface="Times New Roman" panose="02020603050405020304" pitchFamily="18" charset="0"/>
              </a:rPr>
              <a:t>: travelers sometime  place their  Passports into the reader in the wrong way, and they have to be assisted by  through hand-to -hand  guidance  by  the  assisting  personnel.</a:t>
            </a:r>
            <a:endParaRPr lang="en-GB"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26303" y="86380"/>
            <a:ext cx="2845547" cy="523220"/>
          </a:xfrm>
          <a:prstGeom prst="rect">
            <a:avLst/>
          </a:prstGeom>
        </p:spPr>
        <p:txBody>
          <a:bodyPr wrap="square">
            <a:spAutoFit/>
          </a:bodyPr>
          <a:lstStyle/>
          <a:p>
            <a:r>
              <a:rPr lang="en-GB" sz="2800" b="1" dirty="0">
                <a:solidFill>
                  <a:schemeClr val="tx1">
                    <a:lumMod val="95000"/>
                    <a:lumOff val="5000"/>
                  </a:schemeClr>
                </a:solidFill>
                <a:latin typeface="Times New Roman" panose="02020603050405020304" pitchFamily="18" charset="0"/>
                <a:cs typeface="Times New Roman" panose="02020603050405020304" pitchFamily="18" charset="0"/>
              </a:rPr>
              <a:t>Results</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6A62BA5-4A51-42F9-8B5A-77C284C6A0D8}" type="slidenum">
              <a:rPr lang="en-US" smtClean="0"/>
              <a:t>15</a:t>
            </a:fld>
            <a:endParaRPr lang="en-US"/>
          </a:p>
        </p:txBody>
      </p:sp>
    </p:spTree>
    <p:extLst>
      <p:ext uri="{BB962C8B-B14F-4D97-AF65-F5344CB8AC3E}">
        <p14:creationId xmlns:p14="http://schemas.microsoft.com/office/powerpoint/2010/main" val="2389646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2579" y="3244334"/>
            <a:ext cx="2046842" cy="369332"/>
          </a:xfrm>
          <a:prstGeom prst="rect">
            <a:avLst/>
          </a:prstGeom>
        </p:spPr>
        <p:txBody>
          <a:bodyPr wrap="none">
            <a:spAutoFit/>
          </a:bodyPr>
          <a:lstStyle/>
          <a:p>
            <a:r>
              <a:rPr lang="en-GB" b="1" dirty="0">
                <a:solidFill>
                  <a:schemeClr val="bg1"/>
                </a:solidFill>
              </a:rPr>
              <a:t>Policy Implications</a:t>
            </a:r>
            <a:endParaRPr lang="en-US" dirty="0"/>
          </a:p>
        </p:txBody>
      </p:sp>
      <p:sp>
        <p:nvSpPr>
          <p:cNvPr id="7" name="Rectangle 6"/>
          <p:cNvSpPr/>
          <p:nvPr/>
        </p:nvSpPr>
        <p:spPr>
          <a:xfrm>
            <a:off x="133625" y="746641"/>
            <a:ext cx="11744325" cy="4360168"/>
          </a:xfrm>
          <a:prstGeom prst="rect">
            <a:avLst/>
          </a:prstGeom>
        </p:spPr>
        <p:txBody>
          <a:bodyPr wrap="square">
            <a:spAutoFit/>
          </a:bodyPr>
          <a:lstStyle/>
          <a:p>
            <a:pPr marL="342891" indent="-342891" algn="just">
              <a:lnSpc>
                <a:spcPct val="150000"/>
              </a:lnSpc>
              <a:spcAft>
                <a:spcPts val="800"/>
              </a:spcAft>
              <a:buFont typeface="+mj-lt"/>
              <a:buAutoNum type="arabicPeriod"/>
            </a:pPr>
            <a:r>
              <a:rPr lang="en-US" sz="22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Provide clear instructions or built-in simulations</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(e.g., a step-by-step demonstration of how it works on digital displays and posters will equip users with necessary skills and abilities, in flight demonstrations, </a:t>
            </a:r>
            <a:r>
              <a:rPr lang="en-GB" sz="22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 page in in-flight magazines, Audio announcements</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891" indent="-342891" algn="just">
              <a:lnSpc>
                <a:spcPct val="150000"/>
              </a:lnSpc>
              <a:spcAft>
                <a:spcPts val="800"/>
              </a:spcAft>
              <a:buFont typeface="+mj-lt"/>
              <a:buAutoNum type="arabicPeriod"/>
            </a:pPr>
            <a:r>
              <a:rPr lang="en-GB" sz="22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Launch promotional and Educational campaigns </a:t>
            </a:r>
            <a:r>
              <a:rPr lang="en-GB" sz="22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that will serve as incentives to encourage passengers to experience the system. </a:t>
            </a:r>
          </a:p>
          <a:p>
            <a:pPr marL="342891" indent="-342891" algn="just">
              <a:lnSpc>
                <a:spcPct val="150000"/>
              </a:lnSpc>
              <a:spcAft>
                <a:spcPts val="800"/>
              </a:spcAft>
              <a:buFont typeface="+mj-lt"/>
              <a:buAutoNum type="arabicPeriod"/>
            </a:pPr>
            <a:r>
              <a:rPr lang="en-US" sz="22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Increase administrative/operational support for users</a:t>
            </a:r>
            <a:r>
              <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use of ‘‘greeters’’ and assistants at service points (gates) to assist customers in migrating to E-gate system and assisting them to go through. </a:t>
            </a:r>
            <a:r>
              <a:rPr lang="en-GB" sz="22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Continuous training </a:t>
            </a:r>
            <a:r>
              <a:rPr lang="en-GB" sz="22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of operator personnel (GIS Officers)</a:t>
            </a:r>
            <a:endParaRPr lang="en-US" sz="22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24379" y="301109"/>
            <a:ext cx="6293646" cy="523220"/>
          </a:xfrm>
          <a:prstGeom prst="rect">
            <a:avLst/>
          </a:prstGeom>
        </p:spPr>
        <p:txBody>
          <a:bodyPr wrap="none">
            <a:spAutoFit/>
          </a:bodyPr>
          <a:lstStyle/>
          <a:p>
            <a:r>
              <a:rPr lang="en-GB" sz="2800" b="1" dirty="0">
                <a:solidFill>
                  <a:schemeClr val="tx1">
                    <a:lumMod val="95000"/>
                    <a:lumOff val="5000"/>
                  </a:schemeClr>
                </a:solidFill>
                <a:latin typeface="Times New Roman" panose="02020603050405020304" pitchFamily="18" charset="0"/>
                <a:cs typeface="Times New Roman" panose="02020603050405020304" pitchFamily="18" charset="0"/>
              </a:rPr>
              <a:t>Policy </a:t>
            </a:r>
            <a:r>
              <a:rPr lang="en-GB" sz="2800" b="1" dirty="0" smtClean="0">
                <a:solidFill>
                  <a:schemeClr val="tx1">
                    <a:lumMod val="95000"/>
                    <a:lumOff val="5000"/>
                  </a:schemeClr>
                </a:solidFill>
                <a:latin typeface="Times New Roman" panose="02020603050405020304" pitchFamily="18" charset="0"/>
                <a:cs typeface="Times New Roman" panose="02020603050405020304" pitchFamily="18" charset="0"/>
              </a:rPr>
              <a:t>Implications of the study results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6A62BA5-4A51-42F9-8B5A-77C284C6A0D8}" type="slidenum">
              <a:rPr lang="en-US" smtClean="0"/>
              <a:t>16</a:t>
            </a:fld>
            <a:endParaRPr lang="en-US"/>
          </a:p>
        </p:txBody>
      </p:sp>
    </p:spTree>
    <p:extLst>
      <p:ext uri="{BB962C8B-B14F-4D97-AF65-F5344CB8AC3E}">
        <p14:creationId xmlns:p14="http://schemas.microsoft.com/office/powerpoint/2010/main" val="5225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1120" y="263009"/>
            <a:ext cx="4719562" cy="584775"/>
          </a:xfrm>
          <a:prstGeom prst="rect">
            <a:avLst/>
          </a:prstGeom>
        </p:spPr>
        <p:txBody>
          <a:bodyPr wrap="none">
            <a:spAutoFit/>
          </a:bodyPr>
          <a:lstStyle/>
          <a:p>
            <a:r>
              <a:rPr lang="en-GB" sz="3200" b="1" dirty="0" smtClean="0">
                <a:latin typeface="Times New Roman" panose="02020603050405020304" pitchFamily="18" charset="0"/>
                <a:cs typeface="Times New Roman" panose="02020603050405020304" pitchFamily="18" charset="0"/>
              </a:rPr>
              <a:t>Limitations of the studies </a:t>
            </a:r>
            <a:endParaRPr lang="en-GB"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365395" y="3413233"/>
            <a:ext cx="2892010"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Further Research</a:t>
            </a:r>
            <a:endParaRPr lang="en-US" sz="2800" dirty="0"/>
          </a:p>
        </p:txBody>
      </p:sp>
      <p:sp>
        <p:nvSpPr>
          <p:cNvPr id="12" name="Rectangle 11"/>
          <p:cNvSpPr/>
          <p:nvPr/>
        </p:nvSpPr>
        <p:spPr>
          <a:xfrm>
            <a:off x="248055" y="3905724"/>
            <a:ext cx="11629619" cy="2241960"/>
          </a:xfrm>
          <a:prstGeom prst="rect">
            <a:avLst/>
          </a:prstGeom>
        </p:spPr>
        <p:txBody>
          <a:bodyPr wrap="square">
            <a:spAutoFit/>
          </a:bodyPr>
          <a:lstStyle/>
          <a:p>
            <a:pPr algn="just">
              <a:lnSpc>
                <a:spcPct val="150000"/>
              </a:lnSpc>
              <a:spcAft>
                <a:spcPts val="800"/>
              </a:spcAft>
            </a:pPr>
            <a:r>
              <a:rPr lang="en-US" sz="24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Assess </a:t>
            </a:r>
            <a:r>
              <a:rPr lang="en-US"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the system vulnerabilities (its strength and weaknesses), to derive a set of performance metrics and to conduct a cost-effectiveness analysis. Furthermore, human factors and ergonomics of the systems should be studied well and their effect on efficiency and convenience.</a:t>
            </a:r>
            <a:endParaRPr lang="en-GB"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248055" y="847784"/>
            <a:ext cx="11629619" cy="2344553"/>
          </a:xfrm>
          <a:prstGeom prst="rect">
            <a:avLst/>
          </a:prstGeom>
        </p:spPr>
        <p:txBody>
          <a:bodyPr wrap="square">
            <a:spAutoFit/>
          </a:bodyPr>
          <a:lstStyle/>
          <a:p>
            <a:pPr marL="285744" indent="-285744" algn="just">
              <a:lnSpc>
                <a:spcPct val="150000"/>
              </a:lnSpc>
              <a:spcAft>
                <a:spcPts val="800"/>
              </a:spcAft>
              <a:buFont typeface="Arial" panose="020B0604020202020204" pitchFamily="34" charset="0"/>
              <a:buChar char="•"/>
            </a:pPr>
            <a:r>
              <a:rPr lang="en-US"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 cross cultural validation using a larger sample is required to further validate the findings</a:t>
            </a:r>
          </a:p>
          <a:p>
            <a:pPr marL="285744" indent="-285744" algn="just">
              <a:lnSpc>
                <a:spcPct val="150000"/>
              </a:lnSpc>
              <a:spcAft>
                <a:spcPts val="800"/>
              </a:spcAft>
              <a:buFont typeface="Arial" panose="020B0604020202020204" pitchFamily="34" charset="0"/>
              <a:buChar char="•"/>
            </a:pPr>
            <a:r>
              <a:rPr lang="en-US" sz="24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Longitudinal </a:t>
            </a:r>
            <a:r>
              <a:rPr lang="en-US"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evidence may enhance understanding of causality of the variables and their inter-relationships, which is more important in user satisfaction of e-gates systems at airports</a:t>
            </a:r>
            <a:r>
              <a:rPr lang="en-US" sz="24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6A62BA5-4A51-42F9-8B5A-77C284C6A0D8}" type="slidenum">
              <a:rPr lang="en-US" smtClean="0"/>
              <a:t>17</a:t>
            </a:fld>
            <a:endParaRPr lang="en-US"/>
          </a:p>
        </p:txBody>
      </p:sp>
    </p:spTree>
    <p:extLst>
      <p:ext uri="{BB962C8B-B14F-4D97-AF65-F5344CB8AC3E}">
        <p14:creationId xmlns:p14="http://schemas.microsoft.com/office/powerpoint/2010/main" val="1669825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bal MPA Program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76226"/>
            <a:ext cx="11706225" cy="63817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6A62BA5-4A51-42F9-8B5A-77C284C6A0D8}" type="slidenum">
              <a:rPr lang="en-US" smtClean="0"/>
              <a:t>18</a:t>
            </a:fld>
            <a:endParaRPr lang="en-US"/>
          </a:p>
        </p:txBody>
      </p:sp>
    </p:spTree>
    <p:extLst>
      <p:ext uri="{BB962C8B-B14F-4D97-AF65-F5344CB8AC3E}">
        <p14:creationId xmlns:p14="http://schemas.microsoft.com/office/powerpoint/2010/main" val="3952526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61951" y="1325565"/>
            <a:ext cx="10358646" cy="4038600"/>
          </a:xfrm>
        </p:spPr>
        <p:txBody>
          <a:bodyPr>
            <a:normAutofit/>
          </a:bodyPr>
          <a:lstStyle/>
          <a:p>
            <a:pPr marL="342900" indent="-342900">
              <a:buFont typeface="Wingdings" panose="05000000000000000000" pitchFamily="2" charset="2"/>
              <a:buChar char="q"/>
            </a:pPr>
            <a:r>
              <a:rPr lang="en-US" dirty="0" smtClean="0">
                <a:solidFill>
                  <a:schemeClr val="tx1"/>
                </a:solidFill>
              </a:rPr>
              <a:t> </a:t>
            </a:r>
            <a:r>
              <a:rPr lang="en-US" dirty="0" smtClean="0">
                <a:solidFill>
                  <a:schemeClr val="tx1"/>
                </a:solidFill>
                <a:latin typeface="Times New Roman" panose="02020603050405020304" pitchFamily="18" charset="0"/>
                <a:cs typeface="Times New Roman" panose="02020603050405020304" pitchFamily="18" charset="0"/>
              </a:rPr>
              <a:t>I have been involved in the development of two polices. </a:t>
            </a:r>
          </a:p>
          <a:p>
            <a:pPr marL="342900" indent="-342900">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The Digital Terrestrial Television Policy and.</a:t>
            </a:r>
          </a:p>
          <a:p>
            <a:pPr marL="342900" indent="-342900"/>
            <a:r>
              <a:rPr lang="en-US" b="1" dirty="0" smtClean="0">
                <a:solidFill>
                  <a:schemeClr val="tx1"/>
                </a:solidFill>
                <a:latin typeface="Times New Roman" panose="02020603050405020304" pitchFamily="18" charset="0"/>
                <a:cs typeface="Times New Roman" panose="02020603050405020304" pitchFamily="18" charset="0"/>
              </a:rPr>
              <a:t>Ghana Digital Economy Policy (GDEP)</a:t>
            </a: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endParaRPr>
          </a:p>
        </p:txBody>
      </p:sp>
      <p:sp>
        <p:nvSpPr>
          <p:cNvPr id="9" name="Title 1"/>
          <p:cNvSpPr>
            <a:spLocks noGrp="1"/>
          </p:cNvSpPr>
          <p:nvPr>
            <p:ph type="title"/>
          </p:nvPr>
        </p:nvSpPr>
        <p:spPr>
          <a:xfrm>
            <a:off x="361950" y="333375"/>
            <a:ext cx="10788650" cy="992190"/>
          </a:xfrm>
        </p:spPr>
        <p:txBody>
          <a:bodyPr>
            <a:normAutofit/>
          </a:bodyPr>
          <a:lstStyle/>
          <a:p>
            <a:r>
              <a:rPr lang="en-US" sz="3200" b="1" dirty="0" smtClean="0">
                <a:solidFill>
                  <a:schemeClr val="tx1"/>
                </a:solidFill>
                <a:latin typeface="Times New Roman" panose="02020603050405020304" pitchFamily="18" charset="0"/>
                <a:cs typeface="Times New Roman" panose="02020603050405020304" pitchFamily="18" charset="0"/>
              </a:rPr>
              <a:t>Relevance of the course to my work</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6A62BA5-4A51-42F9-8B5A-77C284C6A0D8}" type="slidenum">
              <a:rPr lang="en-US" smtClean="0"/>
              <a:t>19</a:t>
            </a:fld>
            <a:endParaRPr lang="en-US"/>
          </a:p>
        </p:txBody>
      </p:sp>
    </p:spTree>
    <p:extLst>
      <p:ext uri="{BB962C8B-B14F-4D97-AF65-F5344CB8AC3E}">
        <p14:creationId xmlns:p14="http://schemas.microsoft.com/office/powerpoint/2010/main" val="1870635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371475"/>
            <a:ext cx="3571875" cy="561975"/>
          </a:xfrm>
        </p:spPr>
        <p:txBody>
          <a:bodyPr>
            <a:normAutofit fontScale="90000"/>
          </a:bodyPr>
          <a:lstStyle/>
          <a:p>
            <a:r>
              <a:rPr lang="en-US" dirty="0" smtClean="0"/>
              <a:t>Introduction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0" y="933450"/>
            <a:ext cx="6791325" cy="5562600"/>
          </a:xfrm>
          <a:prstGeom prst="rect">
            <a:avLst/>
          </a:prstGeom>
        </p:spPr>
      </p:pic>
      <p:sp>
        <p:nvSpPr>
          <p:cNvPr id="7" name="TextBox 6"/>
          <p:cNvSpPr txBox="1"/>
          <p:nvPr/>
        </p:nvSpPr>
        <p:spPr>
          <a:xfrm>
            <a:off x="781050" y="1371600"/>
            <a:ext cx="2343150" cy="369332"/>
          </a:xfrm>
          <a:prstGeom prst="rect">
            <a:avLst/>
          </a:prstGeom>
          <a:noFill/>
        </p:spPr>
        <p:txBody>
          <a:bodyPr wrap="square" rtlCol="0">
            <a:spAutoFit/>
          </a:bodyPr>
          <a:lstStyle/>
          <a:p>
            <a:endParaRPr lang="en-US"/>
          </a:p>
        </p:txBody>
      </p:sp>
      <p:sp>
        <p:nvSpPr>
          <p:cNvPr id="3" name="TextBox 2"/>
          <p:cNvSpPr txBox="1"/>
          <p:nvPr/>
        </p:nvSpPr>
        <p:spPr>
          <a:xfrm>
            <a:off x="390525" y="952500"/>
            <a:ext cx="4552950" cy="5324535"/>
          </a:xfrm>
          <a:prstGeom prst="rect">
            <a:avLst/>
          </a:prstGeom>
          <a:noFill/>
        </p:spPr>
        <p:txBody>
          <a:bodyPr wrap="square" rtlCol="0">
            <a:spAutoFit/>
          </a:bodyPr>
          <a:lstStyle/>
          <a:p>
            <a:pPr marL="285750" indent="-285750" algn="just">
              <a:buFont typeface="Wingdings" panose="05000000000000000000" pitchFamily="2" charset="2"/>
              <a:buChar char="q"/>
            </a:pPr>
            <a:r>
              <a:rPr lang="en-US" sz="2000" dirty="0" err="1" smtClean="0">
                <a:latin typeface="Times New Roman" panose="02020603050405020304" pitchFamily="18" charset="0"/>
                <a:cs typeface="Times New Roman" panose="02020603050405020304" pitchFamily="18" charset="0"/>
              </a:rPr>
              <a:t>Sungkyunkwan</a:t>
            </a:r>
            <a:r>
              <a:rPr lang="en-US" sz="2000" dirty="0" smtClean="0">
                <a:latin typeface="Times New Roman" panose="02020603050405020304" pitchFamily="18" charset="0"/>
                <a:cs typeface="Times New Roman" panose="02020603050405020304" pitchFamily="18" charset="0"/>
              </a:rPr>
              <a:t> university literally means an institution for building a society of perfected human beings.</a:t>
            </a:r>
          </a:p>
          <a:p>
            <a:pPr marL="285750" indent="-285750"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W</a:t>
            </a:r>
            <a:r>
              <a:rPr lang="en-US" sz="2000" dirty="0" smtClean="0">
                <a:latin typeface="Times New Roman" panose="02020603050405020304" pitchFamily="18" charset="0"/>
                <a:cs typeface="Times New Roman" panose="02020603050405020304" pitchFamily="18" charset="0"/>
              </a:rPr>
              <a:t>as established in 1398 (formerly a royal academy)</a:t>
            </a:r>
          </a:p>
          <a:p>
            <a:pPr algn="just"/>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It’s a private comprehensive research university. It has </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wo </a:t>
            </a:r>
            <a:r>
              <a:rPr lang="en-US" sz="2000" dirty="0">
                <a:latin typeface="Times New Roman" panose="02020603050405020304" pitchFamily="18" charset="0"/>
                <a:cs typeface="Times New Roman" panose="02020603050405020304" pitchFamily="18" charset="0"/>
              </a:rPr>
              <a:t>campuses</a:t>
            </a: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Humanities and Social Sciences in </a:t>
            </a:r>
            <a:r>
              <a:rPr lang="en-US" sz="2000" dirty="0" smtClean="0">
                <a:latin typeface="Times New Roman" panose="02020603050405020304" pitchFamily="18" charset="0"/>
                <a:cs typeface="Times New Roman" panose="02020603050405020304" pitchFamily="18" charset="0"/>
              </a:rPr>
              <a:t>Seoul</a:t>
            </a: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Natural Sciences campus in </a:t>
            </a:r>
            <a:r>
              <a:rPr lang="en-US" sz="2000" dirty="0" smtClean="0">
                <a:latin typeface="Times New Roman" panose="02020603050405020304" pitchFamily="18" charset="0"/>
                <a:cs typeface="Times New Roman" panose="02020603050405020304" pitchFamily="18" charset="0"/>
              </a:rPr>
              <a:t>Suwon</a:t>
            </a:r>
            <a:endParaRPr lang="en-US" sz="2000" dirty="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SKKU’s motto, Su </a:t>
            </a:r>
            <a:r>
              <a:rPr lang="en-US" sz="2000" dirty="0" err="1" smtClean="0">
                <a:latin typeface="Times New Roman" panose="02020603050405020304" pitchFamily="18" charset="0"/>
                <a:cs typeface="Times New Roman" panose="02020603050405020304" pitchFamily="18" charset="0"/>
              </a:rPr>
              <a:t>Gi</a:t>
            </a:r>
            <a:r>
              <a:rPr lang="en-US" sz="2000" dirty="0" smtClean="0">
                <a:latin typeface="Times New Roman" panose="02020603050405020304" pitchFamily="18" charset="0"/>
                <a:cs typeface="Times New Roman" panose="02020603050405020304" pitchFamily="18" charset="0"/>
              </a:rPr>
              <a:t>-Chi-In, which means Benevolence, Righteousness, Propriety, Wisdom</a:t>
            </a:r>
          </a:p>
          <a:p>
            <a:pPr marL="285750" indent="-285750"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6A62BA5-4A51-42F9-8B5A-77C284C6A0D8}" type="slidenum">
              <a:rPr lang="en-US" smtClean="0"/>
              <a:t>2</a:t>
            </a:fld>
            <a:endParaRPr lang="en-US"/>
          </a:p>
        </p:txBody>
      </p:sp>
    </p:spTree>
    <p:extLst>
      <p:ext uri="{BB962C8B-B14F-4D97-AF65-F5344CB8AC3E}">
        <p14:creationId xmlns:p14="http://schemas.microsoft.com/office/powerpoint/2010/main" val="465338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C</a:t>
            </a:r>
            <a:r>
              <a:rPr lang="en-US" b="1" dirty="0" smtClean="0">
                <a:solidFill>
                  <a:schemeClr val="tx1"/>
                </a:solidFill>
                <a:latin typeface="Times New Roman" panose="02020603050405020304" pitchFamily="18" charset="0"/>
                <a:cs typeface="Times New Roman" panose="02020603050405020304" pitchFamily="18" charset="0"/>
              </a:rPr>
              <a:t>onclusions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buNone/>
            </a:pP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smtClean="0">
                <a:solidFill>
                  <a:schemeClr val="tx1"/>
                </a:solidFill>
                <a:latin typeface="Times New Roman" panose="02020603050405020304" pitchFamily="18" charset="0"/>
                <a:cs typeface="Times New Roman" panose="02020603050405020304" pitchFamily="18" charset="0"/>
              </a:rPr>
              <a:t>The bilateral relation between Ghana and South </a:t>
            </a:r>
            <a:r>
              <a:rPr lang="en-US" dirty="0">
                <a:solidFill>
                  <a:schemeClr val="tx1"/>
                </a:solidFill>
                <a:latin typeface="Times New Roman" panose="02020603050405020304" pitchFamily="18" charset="0"/>
                <a:cs typeface="Times New Roman" panose="02020603050405020304" pitchFamily="18" charset="0"/>
              </a:rPr>
              <a:t>K</a:t>
            </a:r>
            <a:r>
              <a:rPr lang="en-US" dirty="0" smtClean="0">
                <a:solidFill>
                  <a:schemeClr val="tx1"/>
                </a:solidFill>
                <a:latin typeface="Times New Roman" panose="02020603050405020304" pitchFamily="18" charset="0"/>
                <a:cs typeface="Times New Roman" panose="02020603050405020304" pitchFamily="18" charset="0"/>
              </a:rPr>
              <a:t>orea should be maintained to enable officers in the service benefit from the academic programme from </a:t>
            </a:r>
            <a:r>
              <a:rPr lang="en-US" dirty="0">
                <a:solidFill>
                  <a:schemeClr val="tx1"/>
                </a:solidFill>
                <a:latin typeface="Times New Roman" panose="02020603050405020304" pitchFamily="18" charset="0"/>
                <a:cs typeface="Times New Roman" panose="02020603050405020304" pitchFamily="18" charset="0"/>
              </a:rPr>
              <a:t>S</a:t>
            </a:r>
            <a:r>
              <a:rPr lang="en-US" dirty="0" smtClean="0">
                <a:solidFill>
                  <a:schemeClr val="tx1"/>
                </a:solidFill>
                <a:latin typeface="Times New Roman" panose="02020603050405020304" pitchFamily="18" charset="0"/>
                <a:cs typeface="Times New Roman" panose="02020603050405020304" pitchFamily="18" charset="0"/>
              </a:rPr>
              <a:t>outh </a:t>
            </a:r>
            <a:r>
              <a:rPr lang="en-US" dirty="0">
                <a:solidFill>
                  <a:schemeClr val="tx1"/>
                </a:solidFill>
                <a:latin typeface="Times New Roman" panose="02020603050405020304" pitchFamily="18" charset="0"/>
                <a:cs typeface="Times New Roman" panose="02020603050405020304" pitchFamily="18" charset="0"/>
              </a:rPr>
              <a:t>K</a:t>
            </a:r>
            <a:r>
              <a:rPr lang="en-US" dirty="0" smtClean="0">
                <a:solidFill>
                  <a:schemeClr val="tx1"/>
                </a:solidFill>
                <a:latin typeface="Times New Roman" panose="02020603050405020304" pitchFamily="18" charset="0"/>
                <a:cs typeface="Times New Roman" panose="02020603050405020304" pitchFamily="18" charset="0"/>
              </a:rPr>
              <a:t>orea which provides opportunity for officers to learn from best practices and other approaches to policy development and implementation.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6A62BA5-4A51-42F9-8B5A-77C284C6A0D8}" type="slidenum">
              <a:rPr lang="en-US" smtClean="0"/>
              <a:t>20</a:t>
            </a:fld>
            <a:endParaRPr lang="en-US"/>
          </a:p>
        </p:txBody>
      </p:sp>
    </p:spTree>
    <p:extLst>
      <p:ext uri="{BB962C8B-B14F-4D97-AF65-F5344CB8AC3E}">
        <p14:creationId xmlns:p14="http://schemas.microsoft.com/office/powerpoint/2010/main" val="3682263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1314" y="420258"/>
            <a:ext cx="9619300"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Recommendations for policy direction to OHCS</a:t>
            </a:r>
          </a:p>
        </p:txBody>
      </p:sp>
      <p:sp>
        <p:nvSpPr>
          <p:cNvPr id="10" name="TextBox 9"/>
          <p:cNvSpPr txBox="1"/>
          <p:nvPr/>
        </p:nvSpPr>
        <p:spPr>
          <a:xfrm>
            <a:off x="411314" y="1099840"/>
            <a:ext cx="11485411" cy="1754326"/>
          </a:xfrm>
          <a:prstGeom prst="rect">
            <a:avLst/>
          </a:prstGeom>
          <a:noFill/>
        </p:spPr>
        <p:txBody>
          <a:bodyPr wrap="square" rtlCol="0">
            <a:spAutoFit/>
          </a:bodyPr>
          <a:lstStyle/>
          <a:p>
            <a:pPr algn="just">
              <a:lnSpc>
                <a:spcPct val="150000"/>
              </a:lnSpc>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 recommend that OHCS should develop an electronic platform where information will be made public to officers.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e.g. Scheme of  Service training for officers etc.</a:t>
            </a:r>
          </a:p>
          <a:p>
            <a:pPr algn="just"/>
            <a:endParaRPr 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6A62BA5-4A51-42F9-8B5A-77C284C6A0D8}" type="slidenum">
              <a:rPr lang="en-US" smtClean="0"/>
              <a:t>21</a:t>
            </a:fld>
            <a:endParaRPr lang="en-US"/>
          </a:p>
        </p:txBody>
      </p:sp>
    </p:spTree>
    <p:extLst>
      <p:ext uri="{BB962C8B-B14F-4D97-AF65-F5344CB8AC3E}">
        <p14:creationId xmlns:p14="http://schemas.microsoft.com/office/powerpoint/2010/main" val="492395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437" y="238125"/>
            <a:ext cx="8929688" cy="6391275"/>
          </a:xfrm>
          <a:prstGeom prst="rect">
            <a:avLst/>
          </a:prstGeom>
        </p:spPr>
      </p:pic>
      <p:sp>
        <p:nvSpPr>
          <p:cNvPr id="6" name="Content Placeholder 2"/>
          <p:cNvSpPr>
            <a:spLocks noGrp="1"/>
          </p:cNvSpPr>
          <p:nvPr>
            <p:ph idx="1"/>
          </p:nvPr>
        </p:nvSpPr>
        <p:spPr>
          <a:xfrm>
            <a:off x="3474243" y="533400"/>
            <a:ext cx="5172075" cy="681037"/>
          </a:xfrm>
        </p:spPr>
        <p:txBody>
          <a:bodyPr>
            <a:normAutofit/>
          </a:bodyPr>
          <a:lstStyle/>
          <a:p>
            <a:pPr marL="0" indent="0" algn="ctr">
              <a:buNone/>
            </a:pPr>
            <a:r>
              <a:rPr lang="en-US" sz="3600" b="1" dirty="0" smtClean="0">
                <a:solidFill>
                  <a:schemeClr val="tx1"/>
                </a:solidFill>
                <a:latin typeface="Lucida Handwriting" panose="03010101010101010101" pitchFamily="66" charset="0"/>
                <a:cs typeface="Times New Roman" panose="02020603050405020304" pitchFamily="18" charset="0"/>
              </a:rPr>
              <a:t>KAMSAHAMNIDA</a:t>
            </a:r>
          </a:p>
        </p:txBody>
      </p:sp>
      <p:sp>
        <p:nvSpPr>
          <p:cNvPr id="2" name="AutoShape 2" descr="A variety of Korean greeting express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6A62BA5-4A51-42F9-8B5A-77C284C6A0D8}" type="slidenum">
              <a:rPr lang="en-US" smtClean="0"/>
              <a:t>22</a:t>
            </a:fld>
            <a:endParaRPr lang="en-US"/>
          </a:p>
        </p:txBody>
      </p:sp>
    </p:spTree>
    <p:extLst>
      <p:ext uri="{BB962C8B-B14F-4D97-AF65-F5344CB8AC3E}">
        <p14:creationId xmlns:p14="http://schemas.microsoft.com/office/powerpoint/2010/main" val="139550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47650" y="930274"/>
            <a:ext cx="11630796" cy="5603876"/>
          </a:xfrm>
        </p:spPr>
        <p:txBody>
          <a:bodyPr>
            <a:normAutofit/>
          </a:bodyPr>
          <a:lstStyle/>
          <a:p>
            <a:pPr marL="0" indent="0">
              <a:buNone/>
            </a:pPr>
            <a:r>
              <a:rPr lang="en-US" sz="2400" b="1" dirty="0" smtClean="0">
                <a:solidFill>
                  <a:schemeClr val="tx1"/>
                </a:solidFill>
                <a:latin typeface="Times New Roman" panose="02020603050405020304" pitchFamily="18" charset="0"/>
                <a:cs typeface="Times New Roman" panose="02020603050405020304" pitchFamily="18" charset="0"/>
              </a:rPr>
              <a:t>Pogramme Title</a:t>
            </a:r>
            <a:r>
              <a:rPr lang="en-US" sz="2400" dirty="0" smtClean="0">
                <a:solidFill>
                  <a:schemeClr val="tx1"/>
                </a:solidFill>
                <a:latin typeface="Times New Roman" panose="02020603050405020304" pitchFamily="18" charset="0"/>
                <a:cs typeface="Times New Roman" panose="02020603050405020304" pitchFamily="18" charset="0"/>
              </a:rPr>
              <a:t>: Master’s Programme in Global e-Policy and e-Government</a:t>
            </a:r>
          </a:p>
          <a:p>
            <a:pPr marL="0" indent="0">
              <a:buNone/>
            </a:pPr>
            <a:endParaRPr lang="en-US" sz="1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b="1" dirty="0" smtClean="0">
                <a:solidFill>
                  <a:schemeClr val="tx1"/>
                </a:solidFill>
                <a:latin typeface="Times New Roman" panose="02020603050405020304" pitchFamily="18" charset="0"/>
                <a:cs typeface="Times New Roman" panose="02020603050405020304" pitchFamily="18" charset="0"/>
              </a:rPr>
              <a:t>Duration: </a:t>
            </a:r>
            <a:r>
              <a:rPr lang="en-US" sz="2400" dirty="0" smtClean="0">
                <a:solidFill>
                  <a:schemeClr val="tx1"/>
                </a:solidFill>
                <a:latin typeface="Times New Roman" panose="02020603050405020304" pitchFamily="18" charset="0"/>
                <a:cs typeface="Times New Roman" panose="02020603050405020304" pitchFamily="18" charset="0"/>
              </a:rPr>
              <a:t>31</a:t>
            </a:r>
            <a:r>
              <a:rPr lang="en-US" sz="2400" baseline="30000" dirty="0" smtClean="0">
                <a:solidFill>
                  <a:schemeClr val="tx1"/>
                </a:solidFill>
                <a:latin typeface="Times New Roman" panose="02020603050405020304" pitchFamily="18" charset="0"/>
                <a:cs typeface="Times New Roman" panose="02020603050405020304" pitchFamily="18" charset="0"/>
              </a:rPr>
              <a:t>st</a:t>
            </a:r>
            <a:r>
              <a:rPr lang="en-US" sz="2400" dirty="0" smtClean="0">
                <a:solidFill>
                  <a:schemeClr val="tx1"/>
                </a:solidFill>
                <a:latin typeface="Times New Roman" panose="02020603050405020304" pitchFamily="18" charset="0"/>
                <a:cs typeface="Times New Roman" panose="02020603050405020304" pitchFamily="18" charset="0"/>
              </a:rPr>
              <a:t> July 2016- 23</a:t>
            </a:r>
            <a:r>
              <a:rPr lang="en-US" sz="2400" baseline="30000" dirty="0" smtClean="0">
                <a:solidFill>
                  <a:schemeClr val="tx1"/>
                </a:solidFill>
                <a:latin typeface="Times New Roman" panose="02020603050405020304" pitchFamily="18" charset="0"/>
                <a:cs typeface="Times New Roman" panose="02020603050405020304" pitchFamily="18" charset="0"/>
              </a:rPr>
              <a:t>rd</a:t>
            </a:r>
            <a:r>
              <a:rPr lang="en-US" sz="2400" dirty="0" smtClean="0">
                <a:solidFill>
                  <a:schemeClr val="tx1"/>
                </a:solidFill>
                <a:latin typeface="Times New Roman" panose="02020603050405020304" pitchFamily="18" charset="0"/>
                <a:cs typeface="Times New Roman" panose="02020603050405020304" pitchFamily="18" charset="0"/>
              </a:rPr>
              <a:t> June 2017 (11 Months)</a:t>
            </a:r>
          </a:p>
          <a:p>
            <a:pPr marL="0" indent="0">
              <a:buNone/>
            </a:pPr>
            <a:endParaRPr lang="en-US" sz="100" dirty="0" smtClean="0">
              <a:solidFill>
                <a:schemeClr val="tx1"/>
              </a:solidFill>
              <a:latin typeface="Times New Roman" panose="02020603050405020304" pitchFamily="18" charset="0"/>
              <a:cs typeface="Times New Roman" panose="02020603050405020304" pitchFamily="18" charset="0"/>
            </a:endParaRPr>
          </a:p>
          <a:p>
            <a:pPr marL="45720" indent="0">
              <a:buNone/>
            </a:pPr>
            <a:r>
              <a:rPr lang="en-US" b="1" dirty="0" smtClean="0">
                <a:solidFill>
                  <a:schemeClr val="tx1"/>
                </a:solidFill>
                <a:latin typeface="Times New Roman" panose="02020603050405020304" pitchFamily="18" charset="0"/>
                <a:cs typeface="Times New Roman" panose="02020603050405020304" pitchFamily="18" charset="0"/>
              </a:rPr>
              <a:t>Objective of the program</a:t>
            </a:r>
            <a:endParaRPr lang="en-US" dirty="0" smtClean="0">
              <a:solidFill>
                <a:schemeClr val="tx1"/>
              </a:solidFill>
              <a:latin typeface="Times New Roman" panose="02020603050405020304" pitchFamily="18" charset="0"/>
              <a:cs typeface="Times New Roman" panose="02020603050405020304" pitchFamily="18" charset="0"/>
            </a:endParaRPr>
          </a:p>
          <a:p>
            <a:pPr marL="45720" indent="0">
              <a:buNone/>
            </a:pP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program has the following </a:t>
            </a:r>
            <a:r>
              <a:rPr lang="en-US" dirty="0" smtClean="0">
                <a:solidFill>
                  <a:schemeClr val="tx1"/>
                </a:solidFill>
                <a:latin typeface="Times New Roman" panose="02020603050405020304" pitchFamily="18" charset="0"/>
                <a:cs typeface="Times New Roman" panose="02020603050405020304" pitchFamily="18" charset="0"/>
              </a:rPr>
              <a:t>objectives.</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To equip a broad range of analytical competency to devise concrete solutions to unique and complex problems facing cities, rural, and </a:t>
            </a:r>
            <a:r>
              <a:rPr lang="en-US" dirty="0" smtClean="0">
                <a:solidFill>
                  <a:schemeClr val="tx1"/>
                </a:solidFill>
                <a:latin typeface="Times New Roman" panose="02020603050405020304" pitchFamily="18" charset="0"/>
                <a:cs typeface="Times New Roman" panose="02020603050405020304" pitchFamily="18" charset="0"/>
              </a:rPr>
              <a:t>urban </a:t>
            </a:r>
            <a:r>
              <a:rPr lang="en-US" dirty="0">
                <a:solidFill>
                  <a:schemeClr val="tx1"/>
                </a:solidFill>
                <a:latin typeface="Times New Roman" panose="02020603050405020304" pitchFamily="18" charset="0"/>
                <a:cs typeface="Times New Roman" panose="02020603050405020304" pitchFamily="18" charset="0"/>
              </a:rPr>
              <a:t>centers in a </a:t>
            </a:r>
            <a:r>
              <a:rPr lang="en-US" dirty="0" smtClean="0">
                <a:solidFill>
                  <a:schemeClr val="tx1"/>
                </a:solidFill>
                <a:latin typeface="Times New Roman" panose="02020603050405020304" pitchFamily="18" charset="0"/>
                <a:cs typeface="Times New Roman" panose="02020603050405020304" pitchFamily="18" charset="0"/>
              </a:rPr>
              <a:t>globalized world.</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To </a:t>
            </a:r>
            <a:r>
              <a:rPr lang="en-US" sz="2000" dirty="0">
                <a:solidFill>
                  <a:schemeClr val="tx1"/>
                </a:solidFill>
                <a:latin typeface="Times New Roman" panose="02020603050405020304" pitchFamily="18" charset="0"/>
                <a:cs typeface="Times New Roman" panose="02020603050405020304" pitchFamily="18" charset="0"/>
              </a:rPr>
              <a:t>share the Korean successful local governance experience and knowledge with other developing countries, which would enhance their ability to further their expertise in the areas of economic development and quality of life at the local level.</a:t>
            </a:r>
          </a:p>
          <a:p>
            <a:r>
              <a:rPr lang="en-US" sz="2000" dirty="0">
                <a:solidFill>
                  <a:schemeClr val="tx1"/>
                </a:solidFill>
                <a:latin typeface="Times New Roman" panose="02020603050405020304" pitchFamily="18" charset="0"/>
                <a:cs typeface="Times New Roman" panose="02020603050405020304" pitchFamily="18" charset="0"/>
              </a:rPr>
              <a:t>To conduct academic research to enhance the understanding on local government administration/management as well as capabilities of public administration and public policy</a:t>
            </a: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400"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7651" y="320159"/>
            <a:ext cx="3575292" cy="461665"/>
          </a:xfrm>
          <a:prstGeom prst="rect">
            <a:avLst/>
          </a:prstGeom>
        </p:spPr>
        <p:txBody>
          <a:bodyPr wrap="square">
            <a:spAutoFit/>
          </a:bodyPr>
          <a:lstStyle/>
          <a:p>
            <a:pPr marL="342900" indent="-342900">
              <a:buFont typeface="Wingdings" panose="05000000000000000000" pitchFamily="2" charset="2"/>
              <a:buChar char="v"/>
            </a:pPr>
            <a:r>
              <a:rPr lang="en-US" sz="2400" b="1" dirty="0">
                <a:latin typeface="Times New Roman" panose="02020603050405020304" pitchFamily="18" charset="0"/>
                <a:ea typeface="Tahoma" panose="020B0604030504040204" pitchFamily="34" charset="0"/>
                <a:cs typeface="Times New Roman" panose="02020603050405020304" pitchFamily="18" charset="0"/>
              </a:rPr>
              <a:t>Programme Overview</a:t>
            </a:r>
          </a:p>
        </p:txBody>
      </p:sp>
      <p:sp>
        <p:nvSpPr>
          <p:cNvPr id="2" name="Slide Number Placeholder 1"/>
          <p:cNvSpPr>
            <a:spLocks noGrp="1"/>
          </p:cNvSpPr>
          <p:nvPr>
            <p:ph type="sldNum" sz="quarter" idx="12"/>
          </p:nvPr>
        </p:nvSpPr>
        <p:spPr/>
        <p:txBody>
          <a:bodyPr/>
          <a:lstStyle/>
          <a:p>
            <a:fld id="{A6A62BA5-4A51-42F9-8B5A-77C284C6A0D8}" type="slidenum">
              <a:rPr lang="en-US" smtClean="0"/>
              <a:t>3</a:t>
            </a:fld>
            <a:endParaRPr lang="en-US"/>
          </a:p>
        </p:txBody>
      </p:sp>
    </p:spTree>
    <p:extLst>
      <p:ext uri="{BB962C8B-B14F-4D97-AF65-F5344CB8AC3E}">
        <p14:creationId xmlns:p14="http://schemas.microsoft.com/office/powerpoint/2010/main" val="2186303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686574"/>
            <a:ext cx="11572875" cy="5560422"/>
          </a:xfrm>
        </p:spPr>
        <p:txBody>
          <a:bodyPr>
            <a:normAutofit/>
          </a:bodyPr>
          <a:lstStyle/>
          <a:p>
            <a:pPr marL="45720" indent="0">
              <a:buNone/>
            </a:pPr>
            <a:endParaRPr lang="en-US" sz="2400" dirty="0"/>
          </a:p>
          <a:p>
            <a:pPr algn="just">
              <a:lnSpc>
                <a:spcPct val="100000"/>
              </a:lnSpc>
              <a:buFont typeface="Wingdings" panose="05000000000000000000" pitchFamily="2" charset="2"/>
              <a:buChar char="v"/>
            </a:pP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No. of Participants :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18</a:t>
            </a:r>
          </a:p>
          <a:p>
            <a:pPr marL="0" indent="0" algn="just">
              <a:lnSpc>
                <a:spcPct val="100000"/>
              </a:lnSpc>
              <a:buNone/>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(Cambodia, Cameroon, Cote d’Ivoire, Ecuador, Egypt, Ethiopia, Fiji, Ghana, </a:t>
            </a:r>
          </a:p>
          <a:p>
            <a:pPr marL="0" indent="0" algn="just">
              <a:lnSpc>
                <a:spcPct val="100000"/>
              </a:lnSpc>
              <a:buNone/>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Indonesia, Mongolia, Mozambique, Pakistan, Senegal, Sri Lanka, Tanzania, Tunisia, </a:t>
            </a:r>
          </a:p>
          <a:p>
            <a:pPr marL="0" indent="0" algn="just">
              <a:lnSpc>
                <a:spcPct val="100000"/>
              </a:lnSpc>
              <a:buNone/>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Uganda and Uzbekistan)</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916067" y="224909"/>
            <a:ext cx="4231479" cy="461665"/>
          </a:xfrm>
          <a:prstGeom prst="rect">
            <a:avLst/>
          </a:prstGeom>
        </p:spPr>
        <p:txBody>
          <a:bodyPr wrap="none">
            <a:spAutoFit/>
          </a:bodyPr>
          <a:lstStyle/>
          <a:p>
            <a:pPr marL="342900" indent="-342900">
              <a:buFont typeface="Wingdings" panose="05000000000000000000" pitchFamily="2" charset="2"/>
              <a:buChar char="v"/>
            </a:pP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Programme Overview cont.,</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6A62BA5-4A51-42F9-8B5A-77C284C6A0D8}" type="slidenum">
              <a:rPr lang="en-US" smtClean="0"/>
              <a:t>4</a:t>
            </a:fld>
            <a:endParaRPr lang="en-US"/>
          </a:p>
        </p:txBody>
      </p:sp>
    </p:spTree>
    <p:extLst>
      <p:ext uri="{BB962C8B-B14F-4D97-AF65-F5344CB8AC3E}">
        <p14:creationId xmlns:p14="http://schemas.microsoft.com/office/powerpoint/2010/main" val="2841632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361950"/>
            <a:ext cx="10666094" cy="1181100"/>
          </a:xfrm>
        </p:spPr>
        <p:txBody>
          <a:bodyPr>
            <a:normAutofit/>
          </a:bodyPr>
          <a:lstStyle/>
          <a:p>
            <a:pPr marL="342900" indent="-342900">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Personal objectives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2426" y="1543050"/>
            <a:ext cx="10663446" cy="4552950"/>
          </a:xfrm>
        </p:spPr>
        <p:txBody>
          <a:bodyPr>
            <a:normAutofit/>
          </a:bodyPr>
          <a:lstStyle/>
          <a:p>
            <a:pPr marL="342900" indent="-342900">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To broaden </a:t>
            </a:r>
            <a:r>
              <a:rPr lang="en-US" sz="2400" dirty="0">
                <a:solidFill>
                  <a:schemeClr val="tx1"/>
                </a:solidFill>
                <a:latin typeface="Times New Roman" panose="02020603050405020304" pitchFamily="18" charset="0"/>
                <a:cs typeface="Times New Roman" panose="02020603050405020304" pitchFamily="18" charset="0"/>
              </a:rPr>
              <a:t>m</a:t>
            </a:r>
            <a:r>
              <a:rPr lang="en-US" sz="2400" dirty="0" smtClean="0">
                <a:solidFill>
                  <a:schemeClr val="tx1"/>
                </a:solidFill>
                <a:latin typeface="Times New Roman" panose="02020603050405020304" pitchFamily="18" charset="0"/>
                <a:cs typeface="Times New Roman" panose="02020603050405020304" pitchFamily="18" charset="0"/>
              </a:rPr>
              <a:t>y </a:t>
            </a:r>
            <a:r>
              <a:rPr lang="en-US" sz="2400" dirty="0">
                <a:solidFill>
                  <a:schemeClr val="tx1"/>
                </a:solidFill>
                <a:latin typeface="Times New Roman" panose="02020603050405020304" pitchFamily="18" charset="0"/>
                <a:cs typeface="Times New Roman" panose="02020603050405020304" pitchFamily="18" charset="0"/>
              </a:rPr>
              <a:t>u</a:t>
            </a:r>
            <a:r>
              <a:rPr lang="en-US" sz="2400" dirty="0" smtClean="0">
                <a:solidFill>
                  <a:schemeClr val="tx1"/>
                </a:solidFill>
                <a:latin typeface="Times New Roman" panose="02020603050405020304" pitchFamily="18" charset="0"/>
                <a:cs typeface="Times New Roman" panose="02020603050405020304" pitchFamily="18" charset="0"/>
              </a:rPr>
              <a:t>nderstanding </a:t>
            </a:r>
            <a:r>
              <a:rPr lang="en-US" sz="2400" dirty="0">
                <a:solidFill>
                  <a:schemeClr val="tx1"/>
                </a:solidFill>
                <a:latin typeface="Times New Roman" panose="02020603050405020304" pitchFamily="18" charset="0"/>
                <a:cs typeface="Times New Roman" panose="02020603050405020304" pitchFamily="18" charset="0"/>
              </a:rPr>
              <a:t>o</a:t>
            </a:r>
            <a:r>
              <a:rPr lang="en-US" sz="2400" dirty="0" smtClean="0">
                <a:solidFill>
                  <a:schemeClr val="tx1"/>
                </a:solidFill>
                <a:latin typeface="Times New Roman" panose="02020603050405020304" pitchFamily="18" charset="0"/>
                <a:cs typeface="Times New Roman" panose="02020603050405020304" pitchFamily="18" charset="0"/>
              </a:rPr>
              <a:t>f policy Planning and Implementation</a:t>
            </a:r>
          </a:p>
          <a:p>
            <a:pPr marL="0" indent="0">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r>
              <a:rPr lang="en-US" sz="2400" dirty="0" smtClean="0">
                <a:solidFill>
                  <a:schemeClr val="tx1"/>
                </a:solidFill>
                <a:latin typeface="Times New Roman" panose="02020603050405020304" pitchFamily="18" charset="0"/>
                <a:cs typeface="Times New Roman" panose="02020603050405020304" pitchFamily="18" charset="0"/>
              </a:rPr>
              <a:t>To </a:t>
            </a:r>
            <a:r>
              <a:rPr lang="en-US" sz="2400" dirty="0">
                <a:solidFill>
                  <a:schemeClr val="tx1"/>
                </a:solidFill>
                <a:latin typeface="Times New Roman" panose="02020603050405020304" pitchFamily="18" charset="0"/>
                <a:cs typeface="Times New Roman" panose="02020603050405020304" pitchFamily="18" charset="0"/>
              </a:rPr>
              <a:t>Enhance </a:t>
            </a:r>
            <a:r>
              <a:rPr lang="en-US" sz="2400" dirty="0" smtClean="0">
                <a:solidFill>
                  <a:schemeClr val="tx1"/>
                </a:solidFill>
                <a:latin typeface="Times New Roman" panose="02020603050405020304" pitchFamily="18" charset="0"/>
                <a:cs typeface="Times New Roman" panose="02020603050405020304" pitchFamily="18" charset="0"/>
              </a:rPr>
              <a:t>my </a:t>
            </a:r>
            <a:r>
              <a:rPr lang="en-US" sz="2400" dirty="0">
                <a:solidFill>
                  <a:schemeClr val="tx1"/>
                </a:solidFill>
                <a:latin typeface="Times New Roman" panose="02020603050405020304" pitchFamily="18" charset="0"/>
                <a:cs typeface="Times New Roman" panose="02020603050405020304" pitchFamily="18" charset="0"/>
              </a:rPr>
              <a:t>Administrative and Research Skills </a:t>
            </a:r>
          </a:p>
          <a:p>
            <a:pPr marL="0" indent="0">
              <a:buNone/>
            </a:pPr>
            <a:endParaRPr lang="en-US" sz="2400" dirty="0" smtClean="0">
              <a:latin typeface="Times New Roman" panose="02020603050405020304" pitchFamily="18" charset="0"/>
              <a:cs typeface="Times New Roman" panose="02020603050405020304" pitchFamily="18" charset="0"/>
            </a:endParaRPr>
          </a:p>
          <a:p>
            <a:pPr marL="342900" indent="-342900"/>
            <a:r>
              <a:rPr lang="en-US" sz="2400" dirty="0" smtClean="0">
                <a:solidFill>
                  <a:schemeClr val="tx1"/>
                </a:solidFill>
                <a:latin typeface="Times New Roman" panose="02020603050405020304" pitchFamily="18" charset="0"/>
                <a:cs typeface="Times New Roman" panose="02020603050405020304" pitchFamily="18" charset="0"/>
              </a:rPr>
              <a:t>To Learn </a:t>
            </a:r>
            <a:r>
              <a:rPr lang="en-US" sz="2400" dirty="0">
                <a:solidFill>
                  <a:schemeClr val="tx1"/>
                </a:solidFill>
                <a:latin typeface="Times New Roman" panose="02020603050405020304" pitchFamily="18" charset="0"/>
                <a:cs typeface="Times New Roman" panose="02020603050405020304" pitchFamily="18" charset="0"/>
              </a:rPr>
              <a:t>t</a:t>
            </a:r>
            <a:r>
              <a:rPr lang="en-US" sz="2400" dirty="0" smtClean="0">
                <a:solidFill>
                  <a:schemeClr val="tx1"/>
                </a:solidFill>
                <a:latin typeface="Times New Roman" panose="02020603050405020304" pitchFamily="18" charset="0"/>
                <a:cs typeface="Times New Roman" panose="02020603050405020304" pitchFamily="18" charset="0"/>
              </a:rPr>
              <a:t>he Korean Hard Trick of Rising From Receivers To Donors</a:t>
            </a:r>
          </a:p>
        </p:txBody>
      </p:sp>
      <p:sp>
        <p:nvSpPr>
          <p:cNvPr id="4" name="Slide Number Placeholder 3"/>
          <p:cNvSpPr>
            <a:spLocks noGrp="1"/>
          </p:cNvSpPr>
          <p:nvPr>
            <p:ph type="sldNum" sz="quarter" idx="12"/>
          </p:nvPr>
        </p:nvSpPr>
        <p:spPr/>
        <p:txBody>
          <a:bodyPr/>
          <a:lstStyle/>
          <a:p>
            <a:fld id="{A6A62BA5-4A51-42F9-8B5A-77C284C6A0D8}" type="slidenum">
              <a:rPr lang="en-US" smtClean="0"/>
              <a:t>5</a:t>
            </a:fld>
            <a:endParaRPr lang="en-US"/>
          </a:p>
        </p:txBody>
      </p:sp>
    </p:spTree>
    <p:extLst>
      <p:ext uri="{BB962C8B-B14F-4D97-AF65-F5344CB8AC3E}">
        <p14:creationId xmlns:p14="http://schemas.microsoft.com/office/powerpoint/2010/main" val="1343287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5517" y="339209"/>
            <a:ext cx="3617833" cy="461665"/>
          </a:xfrm>
          <a:prstGeom prst="rect">
            <a:avLst/>
          </a:prstGeom>
        </p:spPr>
        <p:txBody>
          <a:bodyPr wrap="square">
            <a:spAutoFit/>
          </a:bodyPr>
          <a:lstStyle/>
          <a:p>
            <a:pPr marL="342900" indent="-342900">
              <a:buFont typeface="Wingdings" panose="05000000000000000000" pitchFamily="2" charset="2"/>
              <a:buChar char="v"/>
            </a:pP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Programme Content</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57250" y="1038225"/>
            <a:ext cx="10772775" cy="7755969"/>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Pre-semester</a:t>
            </a:r>
          </a:p>
          <a:p>
            <a:endParaRPr lang="en-US"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Korean Culture and Languages (Non Curricular)</a:t>
            </a:r>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2</a:t>
            </a:r>
            <a:r>
              <a:rPr lang="en-US" sz="2000" b="1" baseline="30000" dirty="0" smtClean="0">
                <a:latin typeface="Times New Roman" panose="02020603050405020304" pitchFamily="18" charset="0"/>
                <a:cs typeface="Times New Roman" panose="02020603050405020304" pitchFamily="18" charset="0"/>
              </a:rPr>
              <a:t>nd</a:t>
            </a:r>
            <a:r>
              <a:rPr lang="en-US" sz="2000" b="1" dirty="0" smtClean="0">
                <a:latin typeface="Times New Roman" panose="02020603050405020304" pitchFamily="18" charset="0"/>
                <a:cs typeface="Times New Roman" panose="02020603050405020304" pitchFamily="18" charset="0"/>
              </a:rPr>
              <a:t> Semester (2016)</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Survey and Research methods</a:t>
            </a: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Winter School (2016)</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Internship at Gimpo International Airport </a:t>
            </a:r>
          </a:p>
          <a:p>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1</a:t>
            </a:r>
            <a:r>
              <a:rPr lang="en-US" sz="2000" b="1" baseline="30000" dirty="0" smtClean="0">
                <a:latin typeface="Times New Roman" panose="02020603050405020304" pitchFamily="18" charset="0"/>
                <a:cs typeface="Times New Roman" panose="02020603050405020304" pitchFamily="18" charset="0"/>
              </a:rPr>
              <a:t>s</a:t>
            </a:r>
            <a:r>
              <a:rPr lang="en-US" sz="2000" b="1" baseline="30000" dirty="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 Semester (2017)</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E-Government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public policy</a:t>
            </a:r>
          </a:p>
          <a:p>
            <a:endParaRPr lang="en-US" sz="20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3" name="Slide Number Placeholder 2"/>
          <p:cNvSpPr>
            <a:spLocks noGrp="1"/>
          </p:cNvSpPr>
          <p:nvPr>
            <p:ph type="sldNum" sz="quarter" idx="12"/>
          </p:nvPr>
        </p:nvSpPr>
        <p:spPr/>
        <p:txBody>
          <a:bodyPr/>
          <a:lstStyle/>
          <a:p>
            <a:fld id="{A6A62BA5-4A51-42F9-8B5A-77C284C6A0D8}" type="slidenum">
              <a:rPr lang="en-US" smtClean="0"/>
              <a:t>6</a:t>
            </a:fld>
            <a:endParaRPr lang="en-US"/>
          </a:p>
        </p:txBody>
      </p:sp>
    </p:spTree>
    <p:extLst>
      <p:ext uri="{BB962C8B-B14F-4D97-AF65-F5344CB8AC3E}">
        <p14:creationId xmlns:p14="http://schemas.microsoft.com/office/powerpoint/2010/main" val="2832843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405" y="390525"/>
            <a:ext cx="6035040" cy="628650"/>
          </a:xfrm>
        </p:spPr>
        <p:txBody>
          <a:bodyPr>
            <a:noAutofit/>
          </a:bodyPr>
          <a:lstStyle/>
          <a:p>
            <a:r>
              <a:rPr lang="en-US" sz="2400" b="1" dirty="0" smtClean="0">
                <a:solidFill>
                  <a:schemeClr val="tx1"/>
                </a:solidFill>
                <a:latin typeface="Times New Roman" panose="02020603050405020304" pitchFamily="18" charset="0"/>
                <a:cs typeface="Times New Roman" panose="02020603050405020304" pitchFamily="18" charset="0"/>
              </a:rPr>
              <a:t>Conference </a:t>
            </a:r>
            <a:r>
              <a:rPr lang="en-US" sz="2400" b="1" dirty="0">
                <a:solidFill>
                  <a:schemeClr val="tx1"/>
                </a:solidFill>
                <a:latin typeface="Times New Roman" panose="02020603050405020304" pitchFamily="18" charset="0"/>
                <a:cs typeface="Times New Roman" panose="02020603050405020304" pitchFamily="18" charset="0"/>
              </a:rPr>
              <a:t>of e-Government&amp; e-policy studies</a:t>
            </a:r>
          </a:p>
        </p:txBody>
      </p:sp>
      <p:sp>
        <p:nvSpPr>
          <p:cNvPr id="3" name="Content Placeholder 2"/>
          <p:cNvSpPr>
            <a:spLocks noGrp="1"/>
          </p:cNvSpPr>
          <p:nvPr>
            <p:ph idx="1"/>
          </p:nvPr>
        </p:nvSpPr>
        <p:spPr>
          <a:xfrm>
            <a:off x="361951" y="457200"/>
            <a:ext cx="2266950" cy="695325"/>
          </a:xfrm>
        </p:spPr>
        <p:txBody>
          <a:bodyPr>
            <a:normAutofit/>
          </a:bodyPr>
          <a:lstStyle/>
          <a:p>
            <a:pPr marL="45720" indent="0">
              <a:buNone/>
            </a:pPr>
            <a:r>
              <a:rPr lang="en-US" sz="2400" b="1" dirty="0" smtClean="0">
                <a:solidFill>
                  <a:schemeClr val="tx1"/>
                </a:solidFill>
                <a:latin typeface="Times New Roman" panose="02020603050405020304" pitchFamily="18" charset="0"/>
                <a:cs typeface="Times New Roman" panose="02020603050405020304" pitchFamily="18" charset="0"/>
              </a:rPr>
              <a:t>Cultural visits</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076" y="1085850"/>
            <a:ext cx="7391400" cy="5269230"/>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1" y="1085850"/>
            <a:ext cx="3924299" cy="5238750"/>
          </a:xfrm>
          <a:prstGeom prst="rect">
            <a:avLst/>
          </a:prstGeom>
        </p:spPr>
      </p:pic>
      <p:sp>
        <p:nvSpPr>
          <p:cNvPr id="6" name="Slide Number Placeholder 5"/>
          <p:cNvSpPr>
            <a:spLocks noGrp="1"/>
          </p:cNvSpPr>
          <p:nvPr>
            <p:ph type="sldNum" sz="quarter" idx="12"/>
          </p:nvPr>
        </p:nvSpPr>
        <p:spPr/>
        <p:txBody>
          <a:bodyPr/>
          <a:lstStyle/>
          <a:p>
            <a:fld id="{A6A62BA5-4A51-42F9-8B5A-77C284C6A0D8}" type="slidenum">
              <a:rPr lang="en-US" smtClean="0"/>
              <a:t>7</a:t>
            </a:fld>
            <a:endParaRPr lang="en-US"/>
          </a:p>
        </p:txBody>
      </p:sp>
    </p:spTree>
    <p:extLst>
      <p:ext uri="{BB962C8B-B14F-4D97-AF65-F5344CB8AC3E}">
        <p14:creationId xmlns:p14="http://schemas.microsoft.com/office/powerpoint/2010/main" val="391425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06" y="283210"/>
            <a:ext cx="2985294" cy="1173480"/>
          </a:xfrm>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Special lecture</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30" y="1494789"/>
            <a:ext cx="5776119" cy="504888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49" y="1494787"/>
            <a:ext cx="5857876" cy="5048887"/>
          </a:xfrm>
          <a:prstGeom prst="rect">
            <a:avLst/>
          </a:prstGeom>
        </p:spPr>
      </p:pic>
      <p:sp>
        <p:nvSpPr>
          <p:cNvPr id="6" name="Title 1"/>
          <p:cNvSpPr txBox="1">
            <a:spLocks/>
          </p:cNvSpPr>
          <p:nvPr/>
        </p:nvSpPr>
        <p:spPr>
          <a:xfrm>
            <a:off x="6072981" y="321310"/>
            <a:ext cx="2985294" cy="1173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800" b="1" dirty="0" smtClean="0">
                <a:solidFill>
                  <a:schemeClr val="tx1"/>
                </a:solidFill>
                <a:latin typeface="Times New Roman" panose="02020603050405020304" pitchFamily="18" charset="0"/>
                <a:cs typeface="Times New Roman" panose="02020603050405020304" pitchFamily="18" charset="0"/>
              </a:rPr>
              <a:t>Field trip</a:t>
            </a:r>
            <a:endParaRPr lang="en-US" sz="2800" b="1" dirty="0"/>
          </a:p>
        </p:txBody>
      </p:sp>
      <p:sp>
        <p:nvSpPr>
          <p:cNvPr id="3" name="Slide Number Placeholder 2"/>
          <p:cNvSpPr>
            <a:spLocks noGrp="1"/>
          </p:cNvSpPr>
          <p:nvPr>
            <p:ph type="sldNum" sz="quarter" idx="12"/>
          </p:nvPr>
        </p:nvSpPr>
        <p:spPr/>
        <p:txBody>
          <a:bodyPr/>
          <a:lstStyle/>
          <a:p>
            <a:fld id="{A6A62BA5-4A51-42F9-8B5A-77C284C6A0D8}" type="slidenum">
              <a:rPr lang="en-US" smtClean="0"/>
              <a:t>8</a:t>
            </a:fld>
            <a:endParaRPr lang="en-US"/>
          </a:p>
        </p:txBody>
      </p:sp>
    </p:spTree>
    <p:extLst>
      <p:ext uri="{BB962C8B-B14F-4D97-AF65-F5344CB8AC3E}">
        <p14:creationId xmlns:p14="http://schemas.microsoft.com/office/powerpoint/2010/main" val="336660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3580" y="2015179"/>
            <a:ext cx="6096000" cy="646331"/>
          </a:xfrm>
          <a:prstGeom prst="rect">
            <a:avLst/>
          </a:prstGeom>
        </p:spPr>
        <p:txBody>
          <a:bodyPr>
            <a:spAutoFit/>
          </a:bodyPr>
          <a:lstStyle/>
          <a:p>
            <a:r>
              <a:rPr lang="en-GB" dirty="0"/>
              <a:t/>
            </a:r>
            <a:br>
              <a:rPr lang="en-GB" dirty="0"/>
            </a:br>
            <a:endParaRPr lang="en-US" dirty="0"/>
          </a:p>
        </p:txBody>
      </p:sp>
      <p:sp>
        <p:nvSpPr>
          <p:cNvPr id="4" name="Rectangle 3"/>
          <p:cNvSpPr/>
          <p:nvPr/>
        </p:nvSpPr>
        <p:spPr>
          <a:xfrm>
            <a:off x="238125" y="4217800"/>
            <a:ext cx="11725275" cy="17925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Assessment of the Factors Contributing to Airport Users’ Use  of E-immigration System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E-gates) Implemented by the Ghana Immigration Services at The Kotoka International </a:t>
            </a:r>
            <a:r>
              <a:rPr lang="en-US" sz="2800" dirty="0" smtClean="0">
                <a:latin typeface="Times New Roman" panose="02020603050405020304" pitchFamily="18" charset="0"/>
                <a:cs typeface="Times New Roman" panose="02020603050405020304" pitchFamily="18" charset="0"/>
              </a:rPr>
              <a:t>Airport</a:t>
            </a:r>
          </a:p>
        </p:txBody>
      </p:sp>
      <p:sp>
        <p:nvSpPr>
          <p:cNvPr id="16" name="Rectangle 15"/>
          <p:cNvSpPr/>
          <p:nvPr/>
        </p:nvSpPr>
        <p:spPr>
          <a:xfrm>
            <a:off x="4188473" y="6020048"/>
            <a:ext cx="3824577"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Supervised by: </a:t>
            </a:r>
            <a:r>
              <a:rPr lang="en-GB" i="1" dirty="0">
                <a:solidFill>
                  <a:schemeClr val="tx1">
                    <a:lumMod val="95000"/>
                    <a:lumOff val="5000"/>
                  </a:schemeClr>
                </a:solidFill>
                <a:latin typeface="Times New Roman" panose="02020603050405020304" pitchFamily="18" charset="0"/>
                <a:cs typeface="Times New Roman" panose="02020603050405020304" pitchFamily="18" charset="0"/>
              </a:rPr>
              <a:t>Rosa Minho Cho, Ph.D. </a:t>
            </a:r>
            <a:endParaRPr lang="en-GB" dirty="0">
              <a:latin typeface="Times New Roman" panose="02020603050405020304" pitchFamily="18" charset="0"/>
              <a:cs typeface="Times New Roman" panose="02020603050405020304" pitchFamily="18" charset="0"/>
            </a:endParaRPr>
          </a:p>
        </p:txBody>
      </p:sp>
      <p:pic>
        <p:nvPicPr>
          <p:cNvPr id="18" name="Picture 17"/>
          <p:cNvPicPr/>
          <p:nvPr/>
        </p:nvPicPr>
        <p:blipFill>
          <a:blip r:embed="rId3"/>
          <a:stretch>
            <a:fillRect/>
          </a:stretch>
        </p:blipFill>
        <p:spPr>
          <a:xfrm>
            <a:off x="22665" y="11975"/>
            <a:ext cx="6304243" cy="4153625"/>
          </a:xfrm>
          <a:prstGeom prst="rect">
            <a:avLst/>
          </a:prstGeom>
        </p:spPr>
      </p:pic>
      <p:pic>
        <p:nvPicPr>
          <p:cNvPr id="19" name="Picture 18"/>
          <p:cNvPicPr/>
          <p:nvPr/>
        </p:nvPicPr>
        <p:blipFill>
          <a:blip r:embed="rId4"/>
          <a:stretch>
            <a:fillRect/>
          </a:stretch>
        </p:blipFill>
        <p:spPr>
          <a:xfrm>
            <a:off x="6326908" y="0"/>
            <a:ext cx="5865091" cy="4165600"/>
          </a:xfrm>
          <a:prstGeom prst="rect">
            <a:avLst/>
          </a:prstGeom>
        </p:spPr>
      </p:pic>
    </p:spTree>
    <p:extLst>
      <p:ext uri="{BB962C8B-B14F-4D97-AF65-F5344CB8AC3E}">
        <p14:creationId xmlns:p14="http://schemas.microsoft.com/office/powerpoint/2010/main" val="224839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6"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3511</TotalTime>
  <Words>1468</Words>
  <Application>Microsoft Office PowerPoint</Application>
  <PresentationFormat>Widescreen</PresentationFormat>
  <Paragraphs>232</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Corbel</vt:lpstr>
      <vt:lpstr>Lucida Handwriting</vt:lpstr>
      <vt:lpstr>Tahoma</vt:lpstr>
      <vt:lpstr>Times New Roman</vt:lpstr>
      <vt:lpstr>Wingdings</vt:lpstr>
      <vt:lpstr>Basis</vt:lpstr>
      <vt:lpstr>PowerPoint Presentation</vt:lpstr>
      <vt:lpstr>Introduction</vt:lpstr>
      <vt:lpstr>PowerPoint Presentation</vt:lpstr>
      <vt:lpstr>PowerPoint Presentation</vt:lpstr>
      <vt:lpstr>Personal objectives</vt:lpstr>
      <vt:lpstr>PowerPoint Presentation</vt:lpstr>
      <vt:lpstr>Conference of e-Government&amp; e-policy studies</vt:lpstr>
      <vt:lpstr>Special lecture</vt:lpstr>
      <vt:lpstr>PowerPoint Presentation</vt:lpstr>
      <vt:lpstr>PowerPoint Presentation</vt:lpstr>
      <vt:lpstr>PowerPoint Presentation</vt:lpstr>
      <vt:lpstr>PowerPoint Presentation</vt:lpstr>
      <vt:lpstr>Hypotheses</vt:lpstr>
      <vt:lpstr>Methodology</vt:lpstr>
      <vt:lpstr>Results</vt:lpstr>
      <vt:lpstr>PowerPoint Presentation</vt:lpstr>
      <vt:lpstr>PowerPoint Presentation</vt:lpstr>
      <vt:lpstr>PowerPoint Presentation</vt:lpstr>
      <vt:lpstr>Relevance of the course to my work</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267</cp:revision>
  <dcterms:created xsi:type="dcterms:W3CDTF">2021-11-18T00:43:38Z</dcterms:created>
  <dcterms:modified xsi:type="dcterms:W3CDTF">2021-11-23T15:49:26Z</dcterms:modified>
</cp:coreProperties>
</file>