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72" r:id="rId1"/>
  </p:sldMasterIdLst>
  <p:notesMasterIdLst>
    <p:notesMasterId r:id="rId17"/>
  </p:notesMasterIdLst>
  <p:sldIdLst>
    <p:sldId id="256" r:id="rId2"/>
    <p:sldId id="425" r:id="rId3"/>
    <p:sldId id="563" r:id="rId4"/>
    <p:sldId id="562" r:id="rId5"/>
    <p:sldId id="564" r:id="rId6"/>
    <p:sldId id="268" r:id="rId7"/>
    <p:sldId id="566" r:id="rId8"/>
    <p:sldId id="548" r:id="rId9"/>
    <p:sldId id="549" r:id="rId10"/>
    <p:sldId id="561" r:id="rId11"/>
    <p:sldId id="550" r:id="rId12"/>
    <p:sldId id="551" r:id="rId13"/>
    <p:sldId id="552" r:id="rId14"/>
    <p:sldId id="557"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CF437-D245-4985-8A1F-2DD6B081E623}" type="datetimeFigureOut">
              <a:rPr lang="en-GB" smtClean="0"/>
              <a:pPr/>
              <a:t>01/08/2023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308626-C271-41DD-9A77-955EAD916532}" type="slidenum">
              <a:rPr lang="en-GB" smtClean="0"/>
              <a:pPr/>
              <a:t>‹#›</a:t>
            </a:fld>
            <a:endParaRPr lang="en-GB"/>
          </a:p>
        </p:txBody>
      </p:sp>
    </p:spTree>
    <p:extLst>
      <p:ext uri="{BB962C8B-B14F-4D97-AF65-F5344CB8AC3E}">
        <p14:creationId xmlns:p14="http://schemas.microsoft.com/office/powerpoint/2010/main" val="42942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5308626-C271-41DD-9A77-955EAD916532}" type="slidenum">
              <a:rPr lang="en-GB" smtClean="0"/>
              <a:pPr/>
              <a:t>1</a:t>
            </a:fld>
            <a:endParaRPr lang="en-GB"/>
          </a:p>
        </p:txBody>
      </p:sp>
    </p:spTree>
    <p:extLst>
      <p:ext uri="{BB962C8B-B14F-4D97-AF65-F5344CB8AC3E}">
        <p14:creationId xmlns:p14="http://schemas.microsoft.com/office/powerpoint/2010/main" val="3499012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D4D2EF4-7A65-4110-934F-DD1316BFAAF9}" type="slidenum">
              <a:rPr kumimoji="0" lang="en-GB"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08562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672FCD2-D7AA-46F4-9FB1-CC75BFDC74BF}" type="datetime1">
              <a:rPr lang="en-GB" smtClean="0"/>
              <a:pPr/>
              <a:t>01/08/2023</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DA342B8-CF88-4085-9C6D-B2A4A20425C7}" type="slidenum">
              <a:rPr lang="en-GB" smtClean="0"/>
              <a:pPr/>
              <a:t>‹#›</a:t>
            </a:fld>
            <a:endParaRPr lang="en-GB"/>
          </a:p>
        </p:txBody>
      </p:sp>
    </p:spTree>
    <p:extLst>
      <p:ext uri="{BB962C8B-B14F-4D97-AF65-F5344CB8AC3E}">
        <p14:creationId xmlns:p14="http://schemas.microsoft.com/office/powerpoint/2010/main" val="1700891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2F010C-0022-40A5-9C5C-610FF09DAA18}" type="datetime1">
              <a:rPr lang="en-GB" smtClean="0"/>
              <a:pPr/>
              <a:t>01/08/2023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408818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4B52924-1AF5-42D7-87F1-8C1CFCB06DF8}" type="datetime1">
              <a:rPr lang="en-GB" smtClean="0"/>
              <a:pPr/>
              <a:t>01/08/2023</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DA342B8-CF88-4085-9C6D-B2A4A20425C7}" type="slidenum">
              <a:rPr lang="en-GB" smtClean="0"/>
              <a:pPr/>
              <a:t>‹#›</a:t>
            </a:fld>
            <a:endParaRPr lang="en-GB"/>
          </a:p>
        </p:txBody>
      </p:sp>
    </p:spTree>
    <p:extLst>
      <p:ext uri="{BB962C8B-B14F-4D97-AF65-F5344CB8AC3E}">
        <p14:creationId xmlns:p14="http://schemas.microsoft.com/office/powerpoint/2010/main" val="375302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8EA92-9EFC-4769-80E5-5212D1317F71}" type="datetime1">
              <a:rPr lang="en-GB" smtClean="0"/>
              <a:pPr/>
              <a:t>01/08/2023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137586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5BE4B11-92C9-42E6-AD02-A6DAFBF6D158}" type="datetime1">
              <a:rPr lang="en-GB" smtClean="0"/>
              <a:pPr/>
              <a:t>01/08/2023</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DA342B8-CF88-4085-9C6D-B2A4A20425C7}" type="slidenum">
              <a:rPr lang="en-GB" smtClean="0"/>
              <a:pPr/>
              <a:t>‹#›</a:t>
            </a:fld>
            <a:endParaRPr lang="en-GB"/>
          </a:p>
        </p:txBody>
      </p:sp>
    </p:spTree>
    <p:extLst>
      <p:ext uri="{BB962C8B-B14F-4D97-AF65-F5344CB8AC3E}">
        <p14:creationId xmlns:p14="http://schemas.microsoft.com/office/powerpoint/2010/main" val="421946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B46F18-C97C-447E-8B76-EAF91B385763}" type="datetime1">
              <a:rPr lang="en-GB" smtClean="0"/>
              <a:pPr/>
              <a:t>01/08/2023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33510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2BC8D3-B295-40A4-9DEB-717E28C65938}" type="datetime1">
              <a:rPr lang="en-GB" smtClean="0"/>
              <a:pPr/>
              <a:t>01/08/2023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119260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9E61DD-00F0-4E79-B848-56E91733C35A}" type="datetime1">
              <a:rPr lang="en-GB" smtClean="0"/>
              <a:pPr/>
              <a:t>01/08/2023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2403669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A77A8-3C35-43B5-9B80-4453F2AE236D}" type="datetime1">
              <a:rPr lang="en-GB" smtClean="0"/>
              <a:pPr/>
              <a:t>01/08/2023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120600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47EA371-8F01-45E0-A184-7A035F90CB9E}" type="datetime1">
              <a:rPr lang="en-GB" smtClean="0"/>
              <a:pPr/>
              <a:t>01/08/2023</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DA342B8-CF88-4085-9C6D-B2A4A20425C7}" type="slidenum">
              <a:rPr lang="en-GB" smtClean="0"/>
              <a:pPr/>
              <a:t>‹#›</a:t>
            </a:fld>
            <a:endParaRPr lang="en-GB"/>
          </a:p>
        </p:txBody>
      </p:sp>
    </p:spTree>
    <p:extLst>
      <p:ext uri="{BB962C8B-B14F-4D97-AF65-F5344CB8AC3E}">
        <p14:creationId xmlns:p14="http://schemas.microsoft.com/office/powerpoint/2010/main" val="279510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9381C2-A039-410F-A7A2-F140D218B605}" type="datetime1">
              <a:rPr lang="en-GB" smtClean="0"/>
              <a:pPr/>
              <a:t>01/08/2023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A342B8-CF88-4085-9C6D-B2A4A20425C7}" type="slidenum">
              <a:rPr lang="en-GB" smtClean="0"/>
              <a:pPr/>
              <a:t>‹#›</a:t>
            </a:fld>
            <a:endParaRPr lang="en-GB"/>
          </a:p>
        </p:txBody>
      </p:sp>
    </p:spTree>
    <p:extLst>
      <p:ext uri="{BB962C8B-B14F-4D97-AF65-F5344CB8AC3E}">
        <p14:creationId xmlns:p14="http://schemas.microsoft.com/office/powerpoint/2010/main" val="191874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7D9AC3A-C567-4718-8D04-D0675843ABB5}" type="datetime1">
              <a:rPr lang="en-GB" smtClean="0"/>
              <a:pPr/>
              <a:t>01/08/2023</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DA342B8-CF88-4085-9C6D-B2A4A20425C7}" type="slidenum">
              <a:rPr lang="en-GB" smtClean="0"/>
              <a:pPr/>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819889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194" y="536738"/>
            <a:ext cx="10260106" cy="4524315"/>
          </a:xfrm>
          <a:prstGeom prst="rect">
            <a:avLst/>
          </a:prstGeom>
          <a:noFill/>
        </p:spPr>
        <p:txBody>
          <a:bodyPr wrap="square" rtlCol="0">
            <a:spAutoFit/>
          </a:bodyPr>
          <a:lstStyle/>
          <a:p>
            <a:pPr algn="ctr"/>
            <a:endParaRPr lang="en-US" sz="2000" b="1" dirty="0">
              <a:latin typeface="Times" panose="02020603050405020304" pitchFamily="18" charset="0"/>
              <a:cs typeface="Times" panose="02020603050405020304" pitchFamily="18" charset="0"/>
            </a:endParaRPr>
          </a:p>
          <a:p>
            <a:pPr algn="ctr"/>
            <a:r>
              <a:rPr lang="en-US" sz="2800" cap="all" dirty="0">
                <a:effectLst/>
                <a:latin typeface="+mj-lt"/>
                <a:ea typeface="Malgun Gothic" panose="020B0503020000020004" pitchFamily="34" charset="-127"/>
                <a:cs typeface="Times New Roman" panose="02020603050405020304" pitchFamily="18" charset="0"/>
              </a:rPr>
              <a:t>KNOWLEDGE SHARING ON MASTERS IN BUSINESS ADMINISTRATION: </a:t>
            </a:r>
          </a:p>
          <a:p>
            <a:pPr algn="ctr"/>
            <a:r>
              <a:rPr lang="en-US" sz="2800" cap="all" dirty="0">
                <a:effectLst/>
                <a:latin typeface="+mj-lt"/>
                <a:ea typeface="Malgun Gothic" panose="020B0503020000020004" pitchFamily="34" charset="-127"/>
                <a:cs typeface="Times New Roman" panose="02020603050405020304" pitchFamily="18" charset="0"/>
              </a:rPr>
              <a:t>HUMAN RESOURCES MANAGEMENT</a:t>
            </a:r>
            <a:endParaRPr lang="en-US" sz="2800" b="1" dirty="0">
              <a:latin typeface="+mj-lt"/>
            </a:endParaRPr>
          </a:p>
          <a:p>
            <a:pPr algn="ctr"/>
            <a:endParaRPr lang="en-US" sz="2400" b="1" dirty="0">
              <a:solidFill>
                <a:srgbClr val="002060"/>
              </a:solidFill>
              <a:latin typeface="+mj-lt"/>
            </a:endParaRPr>
          </a:p>
          <a:p>
            <a:pPr algn="ctr"/>
            <a:endParaRPr lang="en-US" sz="2000" b="1" dirty="0">
              <a:solidFill>
                <a:srgbClr val="002060"/>
              </a:solidFill>
              <a:latin typeface="Times" pitchFamily="18" charset="0"/>
              <a:cs typeface="Times" pitchFamily="18" charset="0"/>
            </a:endParaRPr>
          </a:p>
          <a:p>
            <a:pPr algn="ctr"/>
            <a:endParaRPr lang="en-US" sz="2000" b="1" dirty="0">
              <a:solidFill>
                <a:srgbClr val="002060"/>
              </a:solidFill>
              <a:latin typeface="Times" pitchFamily="18" charset="0"/>
              <a:cs typeface="Times" pitchFamily="18" charset="0"/>
            </a:endParaRPr>
          </a:p>
          <a:p>
            <a:pPr algn="ctr"/>
            <a:r>
              <a:rPr lang="en-US" sz="2000" b="1" dirty="0">
                <a:solidFill>
                  <a:srgbClr val="002060"/>
                </a:solidFill>
                <a:latin typeface="Times" pitchFamily="18" charset="0"/>
                <a:cs typeface="Times" pitchFamily="18" charset="0"/>
              </a:rPr>
              <a:t>PRESENTED BY: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MAVIS ADOKO</a:t>
            </a:r>
            <a:endParaRPr kumimoji="0" lang="en-GB" altLang="en-US"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OF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MINISTRY OF SANITATION AND WATER RESOURCES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algn="ctr"/>
            <a:endParaRPr lang="en-GB" sz="2000" dirty="0">
              <a:latin typeface="Times" panose="02020603050405020304" pitchFamily="18" charset="0"/>
              <a:cs typeface="Times" panose="02020603050405020304" pitchFamily="18" charset="0"/>
            </a:endParaRPr>
          </a:p>
          <a:p>
            <a:pPr algn="ctr"/>
            <a:endParaRPr lang="en-US" sz="2000" b="1" dirty="0">
              <a:solidFill>
                <a:srgbClr val="002060"/>
              </a:solidFill>
              <a:latin typeface="Times" pitchFamily="18" charset="0"/>
              <a:cs typeface="Times" pitchFamily="18" charset="0"/>
            </a:endParaRPr>
          </a:p>
        </p:txBody>
      </p:sp>
      <p:sp>
        <p:nvSpPr>
          <p:cNvPr id="5" name="Date Placeholder 4"/>
          <p:cNvSpPr>
            <a:spLocks noGrp="1"/>
          </p:cNvSpPr>
          <p:nvPr>
            <p:ph type="dt" sz="half" idx="10"/>
          </p:nvPr>
        </p:nvSpPr>
        <p:spPr/>
        <p:txBody>
          <a:bodyPr/>
          <a:lstStyle/>
          <a:p>
            <a:fld id="{67CDB2E5-983E-4292-9CE5-3954600E01D0}" type="datetime1">
              <a:rPr lang="en-GB" smtClean="0"/>
              <a:pPr/>
              <a:t>01/08/2023</a:t>
            </a:fld>
            <a:endParaRPr lang="en-GB"/>
          </a:p>
        </p:txBody>
      </p:sp>
      <p:sp>
        <p:nvSpPr>
          <p:cNvPr id="6" name="Slide Number Placeholder 5"/>
          <p:cNvSpPr>
            <a:spLocks noGrp="1"/>
          </p:cNvSpPr>
          <p:nvPr>
            <p:ph type="sldNum" sz="quarter" idx="12"/>
          </p:nvPr>
        </p:nvSpPr>
        <p:spPr/>
        <p:txBody>
          <a:bodyPr/>
          <a:lstStyle/>
          <a:p>
            <a:fld id="{1DA342B8-CF88-4085-9C6D-B2A4A20425C7}" type="slidenum">
              <a:rPr lang="en-GB" smtClean="0"/>
              <a:pPr/>
              <a:t>1</a:t>
            </a:fld>
            <a:endParaRPr lang="en-GB"/>
          </a:p>
        </p:txBody>
      </p:sp>
    </p:spTree>
    <p:extLst>
      <p:ext uri="{BB962C8B-B14F-4D97-AF65-F5344CB8AC3E}">
        <p14:creationId xmlns:p14="http://schemas.microsoft.com/office/powerpoint/2010/main" val="4033090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378DB-B9AE-5874-BF52-77455D063D4E}"/>
              </a:ext>
            </a:extLst>
          </p:cNvPr>
          <p:cNvSpPr>
            <a:spLocks noGrp="1"/>
          </p:cNvSpPr>
          <p:nvPr>
            <p:ph type="title"/>
          </p:nvPr>
        </p:nvSpPr>
        <p:spPr/>
        <p:txBody>
          <a:bodyPr/>
          <a:lstStyle/>
          <a:p>
            <a:r>
              <a:rPr lang="en-GB" sz="2800" b="1" u="none" strike="noStrike" dirty="0">
                <a:effectLst/>
                <a:latin typeface="Times New Roman" panose="02020603050405020304" pitchFamily="18" charset="0"/>
                <a:ea typeface="Times New Roman" panose="02020603050405020304" pitchFamily="18" charset="0"/>
              </a:rPr>
              <a:t>KEY FINDINGS CONT.</a:t>
            </a:r>
            <a:endParaRPr lang="aa-ET" dirty="0"/>
          </a:p>
        </p:txBody>
      </p:sp>
      <p:sp>
        <p:nvSpPr>
          <p:cNvPr id="3" name="Content Placeholder 2">
            <a:extLst>
              <a:ext uri="{FF2B5EF4-FFF2-40B4-BE49-F238E27FC236}">
                <a16:creationId xmlns:a16="http://schemas.microsoft.com/office/drawing/2014/main" id="{682D3E3D-EAB4-C1FE-0176-322684D5FFD6}"/>
              </a:ext>
            </a:extLst>
          </p:cNvPr>
          <p:cNvSpPr>
            <a:spLocks noGrp="1"/>
          </p:cNvSpPr>
          <p:nvPr>
            <p:ph idx="1"/>
          </p:nvPr>
        </p:nvSpPr>
        <p:spPr>
          <a:xfrm>
            <a:off x="391412" y="1996895"/>
            <a:ext cx="11029615" cy="3678303"/>
          </a:xfrm>
        </p:spPr>
        <p:txBody>
          <a:bodyPr>
            <a:normAutofit/>
          </a:bodyPr>
          <a:lstStyle/>
          <a:p>
            <a:pPr algn="just"/>
            <a:endParaRPr lang="en-US" sz="2000" b="1" i="0" dirty="0">
              <a:solidFill>
                <a:schemeClr val="tx1"/>
              </a:solidFill>
              <a:effectLst/>
              <a:latin typeface="+mj-lt"/>
            </a:endParaRPr>
          </a:p>
          <a:p>
            <a:endParaRPr lang="aa-ET" dirty="0"/>
          </a:p>
        </p:txBody>
      </p:sp>
      <p:sp>
        <p:nvSpPr>
          <p:cNvPr id="4" name="Date Placeholder 3">
            <a:extLst>
              <a:ext uri="{FF2B5EF4-FFF2-40B4-BE49-F238E27FC236}">
                <a16:creationId xmlns:a16="http://schemas.microsoft.com/office/drawing/2014/main" id="{E91C8E75-E3EF-2BC8-46EB-9F16A9BA386D}"/>
              </a:ext>
            </a:extLst>
          </p:cNvPr>
          <p:cNvSpPr>
            <a:spLocks noGrp="1"/>
          </p:cNvSpPr>
          <p:nvPr>
            <p:ph type="dt" sz="half" idx="10"/>
          </p:nvPr>
        </p:nvSpPr>
        <p:spPr/>
        <p:txBody>
          <a:bodyPr/>
          <a:lstStyle/>
          <a:p>
            <a:fld id="{2EA8EA92-9EFC-4769-80E5-5212D1317F71}" type="datetime1">
              <a:rPr lang="en-GB" smtClean="0"/>
              <a:pPr/>
              <a:t>01/08/2023</a:t>
            </a:fld>
            <a:endParaRPr lang="en-GB"/>
          </a:p>
        </p:txBody>
      </p:sp>
      <p:sp>
        <p:nvSpPr>
          <p:cNvPr id="5" name="Slide Number Placeholder 4">
            <a:extLst>
              <a:ext uri="{FF2B5EF4-FFF2-40B4-BE49-F238E27FC236}">
                <a16:creationId xmlns:a16="http://schemas.microsoft.com/office/drawing/2014/main" id="{2EDAE4B3-65D2-5745-3325-3925CF5C14C6}"/>
              </a:ext>
            </a:extLst>
          </p:cNvPr>
          <p:cNvSpPr>
            <a:spLocks noGrp="1"/>
          </p:cNvSpPr>
          <p:nvPr>
            <p:ph type="sldNum" sz="quarter" idx="12"/>
          </p:nvPr>
        </p:nvSpPr>
        <p:spPr/>
        <p:txBody>
          <a:bodyPr/>
          <a:lstStyle/>
          <a:p>
            <a:fld id="{1DA342B8-CF88-4085-9C6D-B2A4A20425C7}" type="slidenum">
              <a:rPr lang="en-GB" smtClean="0"/>
              <a:pPr/>
              <a:t>10</a:t>
            </a:fld>
            <a:endParaRPr lang="en-GB"/>
          </a:p>
        </p:txBody>
      </p:sp>
      <p:sp>
        <p:nvSpPr>
          <p:cNvPr id="7" name="TextBox 6">
            <a:extLst>
              <a:ext uri="{FF2B5EF4-FFF2-40B4-BE49-F238E27FC236}">
                <a16:creationId xmlns:a16="http://schemas.microsoft.com/office/drawing/2014/main" id="{B6F23A89-1DCA-D3B8-F2F7-E85504757F43}"/>
              </a:ext>
            </a:extLst>
          </p:cNvPr>
          <p:cNvSpPr txBox="1"/>
          <p:nvPr/>
        </p:nvSpPr>
        <p:spPr>
          <a:xfrm>
            <a:off x="581192" y="2154143"/>
            <a:ext cx="10839835" cy="2125390"/>
          </a:xfrm>
          <a:prstGeom prst="rect">
            <a:avLst/>
          </a:prstGeom>
          <a:noFill/>
        </p:spPr>
        <p:txBody>
          <a:bodyPr wrap="square">
            <a:spAutoFit/>
          </a:bodyPr>
          <a:lstStyle/>
          <a:p>
            <a:pPr lvl="0" algn="just">
              <a:lnSpc>
                <a:spcPct val="150000"/>
              </a:lnSpc>
            </a:pPr>
            <a:r>
              <a:rPr lang="en-GB" sz="1800" dirty="0">
                <a:effectLst/>
                <a:latin typeface="Times New Roman" panose="02020603050405020304" pitchFamily="18" charset="0"/>
                <a:ea typeface="Calibri" panose="020F0502020204030204" pitchFamily="34" charset="0"/>
                <a:cs typeface="Arial" panose="020B0604020202020204" pitchFamily="34" charset="0"/>
              </a:rPr>
              <a:t>3.  To identify the challenges faced by employees due to the leadership style exhibited by their managers or supervisor.</a:t>
            </a:r>
          </a:p>
          <a:p>
            <a:pPr lvl="0" algn="just">
              <a:lnSpc>
                <a:spcPct val="150000"/>
              </a:lnSpc>
            </a:pPr>
            <a:r>
              <a:rPr lang="en-US" dirty="0">
                <a:latin typeface="Times New Roman" panose="02020603050405020304" pitchFamily="18" charset="0"/>
                <a:ea typeface="Calibri" panose="020F0502020204030204" pitchFamily="34" charset="0"/>
              </a:rPr>
              <a:t>T</a:t>
            </a:r>
            <a:r>
              <a:rPr lang="en-US" sz="1800" dirty="0">
                <a:effectLst/>
                <a:latin typeface="Times New Roman" panose="02020603050405020304" pitchFamily="18" charset="0"/>
                <a:ea typeface="Calibri" panose="020F0502020204030204" pitchFamily="34" charset="0"/>
              </a:rPr>
              <a:t>he results revealed that the managers or supervisors keeping their subordinates happy and involved often interferes with high achievement and causes the subordinates to lose respect for their leaders. The study further revealed that anytime managers or supervisors guide their subordinate on what to do, it often leads to time consuming.</a:t>
            </a:r>
            <a:endParaRPr lang="aa-ET"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90831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LESSONS LEARNT </a:t>
            </a:r>
            <a:endParaRPr lang="en-GB" b="1" dirty="0"/>
          </a:p>
        </p:txBody>
      </p:sp>
      <p:sp>
        <p:nvSpPr>
          <p:cNvPr id="3" name="Content Placeholder 2"/>
          <p:cNvSpPr>
            <a:spLocks noGrp="1"/>
          </p:cNvSpPr>
          <p:nvPr>
            <p:ph idx="1"/>
          </p:nvPr>
        </p:nvSpPr>
        <p:spPr>
          <a:xfrm>
            <a:off x="581192" y="2571023"/>
            <a:ext cx="5170250" cy="4036995"/>
          </a:xfrm>
        </p:spPr>
        <p:txBody>
          <a:bodyPr>
            <a:noAutofit/>
          </a:bodyPr>
          <a:lstStyle/>
          <a:p>
            <a:pPr marL="0" indent="0" algn="l">
              <a:buNone/>
            </a:pPr>
            <a:r>
              <a:rPr lang="en-US" sz="2000" b="1" i="0" dirty="0">
                <a:solidFill>
                  <a:schemeClr val="tx1"/>
                </a:solidFill>
                <a:effectLst/>
                <a:latin typeface="+mj-lt"/>
              </a:rPr>
              <a:t>Pros of transactional leadership</a:t>
            </a:r>
            <a:endParaRPr lang="en-US" sz="2000" b="0" i="0" dirty="0">
              <a:solidFill>
                <a:schemeClr val="tx1"/>
              </a:solidFill>
              <a:effectLst/>
              <a:latin typeface="+mj-lt"/>
            </a:endParaRPr>
          </a:p>
          <a:p>
            <a:pPr algn="l">
              <a:buFont typeface="Arial" panose="020B0604020202020204" pitchFamily="34" charset="0"/>
              <a:buChar char="•"/>
            </a:pPr>
            <a:r>
              <a:rPr lang="en-US" sz="2000" b="0" i="0" dirty="0">
                <a:solidFill>
                  <a:schemeClr val="tx1"/>
                </a:solidFill>
                <a:effectLst/>
                <a:latin typeface="+mj-lt"/>
              </a:rPr>
              <a:t>Success is clearly defined.</a:t>
            </a:r>
          </a:p>
          <a:p>
            <a:pPr algn="l">
              <a:buFont typeface="Arial" panose="020B0604020202020204" pitchFamily="34" charset="0"/>
              <a:buChar char="•"/>
            </a:pPr>
            <a:r>
              <a:rPr lang="en-US" sz="2000" b="0" i="0" dirty="0">
                <a:solidFill>
                  <a:schemeClr val="tx1"/>
                </a:solidFill>
                <a:effectLst/>
                <a:latin typeface="+mj-lt"/>
              </a:rPr>
              <a:t>Expectations and job roles are clear.</a:t>
            </a:r>
          </a:p>
          <a:p>
            <a:pPr algn="l">
              <a:buFont typeface="Arial" panose="020B0604020202020204" pitchFamily="34" charset="0"/>
              <a:buChar char="•"/>
            </a:pPr>
            <a:r>
              <a:rPr lang="en-US" sz="2000" b="0" i="0" dirty="0">
                <a:solidFill>
                  <a:schemeClr val="tx1"/>
                </a:solidFill>
                <a:effectLst/>
                <a:latin typeface="+mj-lt"/>
              </a:rPr>
              <a:t>Identify problem areas or low-performing employees quickly.</a:t>
            </a:r>
          </a:p>
          <a:p>
            <a:pPr algn="l">
              <a:buFont typeface="Arial" panose="020B0604020202020204" pitchFamily="34" charset="0"/>
              <a:buChar char="•"/>
            </a:pPr>
            <a:r>
              <a:rPr lang="en-US" sz="2000" b="0" i="0" dirty="0">
                <a:solidFill>
                  <a:schemeClr val="tx1"/>
                </a:solidFill>
                <a:effectLst/>
                <a:latin typeface="+mj-lt"/>
              </a:rPr>
              <a:t>Individual employees are motivated to compete and succeed.</a:t>
            </a:r>
          </a:p>
          <a:p>
            <a:pPr algn="l">
              <a:buFont typeface="Arial" panose="020B0604020202020204" pitchFamily="34" charset="0"/>
              <a:buChar char="•"/>
            </a:pPr>
            <a:r>
              <a:rPr lang="en-US" sz="2000" b="0" i="0" dirty="0">
                <a:solidFill>
                  <a:schemeClr val="tx1"/>
                </a:solidFill>
                <a:effectLst/>
                <a:latin typeface="+mj-lt"/>
              </a:rPr>
              <a:t>High-performing employees are consistently rewarded.</a:t>
            </a:r>
          </a:p>
          <a:p>
            <a:pPr marL="0" indent="0" algn="just">
              <a:buNone/>
            </a:pPr>
            <a:endParaRPr lang="en-US" sz="2000" dirty="0">
              <a:solidFill>
                <a:schemeClr val="tx1"/>
              </a:solidFill>
              <a:effectLst/>
              <a:latin typeface="+mj-lt"/>
              <a:ea typeface="Calibri" panose="020F0502020204030204" pitchFamily="34" charset="0"/>
            </a:endParaRPr>
          </a:p>
          <a:p>
            <a:pPr marL="0" indent="0" algn="just">
              <a:buNone/>
            </a:pPr>
            <a:endParaRPr lang="en-GB" sz="2000" dirty="0">
              <a:solidFill>
                <a:schemeClr val="tx1"/>
              </a:solidFill>
              <a:latin typeface="+mj-lt"/>
              <a:cs typeface="Times" panose="02020603050405020304" pitchFamily="18" charset="0"/>
            </a:endParaRPr>
          </a:p>
        </p:txBody>
      </p:sp>
      <p:sp>
        <p:nvSpPr>
          <p:cNvPr id="4" name="Date Placeholder 3"/>
          <p:cNvSpPr>
            <a:spLocks noGrp="1"/>
          </p:cNvSpPr>
          <p:nvPr>
            <p:ph type="dt" sz="half" idx="10"/>
          </p:nvPr>
        </p:nvSpPr>
        <p:spPr/>
        <p:txBody>
          <a:bodyPr/>
          <a:lstStyle/>
          <a:p>
            <a:fld id="{B998A2B6-0EBD-42A1-8774-7EBE00537C2D}" type="datetime1">
              <a:rPr lang="en-GB" smtClean="0"/>
              <a:pPr/>
              <a:t>01/08/2023</a:t>
            </a:fld>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11</a:t>
            </a:fld>
            <a:endParaRPr lang="en-GB"/>
          </a:p>
        </p:txBody>
      </p:sp>
      <p:sp>
        <p:nvSpPr>
          <p:cNvPr id="7" name="TextBox 6">
            <a:extLst>
              <a:ext uri="{FF2B5EF4-FFF2-40B4-BE49-F238E27FC236}">
                <a16:creationId xmlns:a16="http://schemas.microsoft.com/office/drawing/2014/main" id="{8E39AF01-5D96-0385-DB24-7D805501FAF1}"/>
              </a:ext>
            </a:extLst>
          </p:cNvPr>
          <p:cNvSpPr txBox="1"/>
          <p:nvPr/>
        </p:nvSpPr>
        <p:spPr>
          <a:xfrm>
            <a:off x="834886" y="1899148"/>
            <a:ext cx="9925879" cy="369332"/>
          </a:xfrm>
          <a:prstGeom prst="rect">
            <a:avLst/>
          </a:prstGeom>
          <a:noFill/>
        </p:spPr>
        <p:txBody>
          <a:bodyPr wrap="square">
            <a:spAutoFit/>
          </a:bodyPr>
          <a:lstStyle/>
          <a:p>
            <a:pPr algn="ctr"/>
            <a:r>
              <a:rPr lang="en-US" sz="1800" b="1" dirty="0">
                <a:latin typeface="+mj-lt"/>
              </a:rPr>
              <a:t>T</a:t>
            </a:r>
            <a:r>
              <a:rPr lang="en-US" sz="1800" b="1" i="0" dirty="0">
                <a:effectLst/>
                <a:latin typeface="+mj-lt"/>
              </a:rPr>
              <a:t>RANSACTIONAL LEADERSHIP</a:t>
            </a:r>
          </a:p>
        </p:txBody>
      </p:sp>
      <p:sp>
        <p:nvSpPr>
          <p:cNvPr id="8" name="Content Placeholder 2">
            <a:extLst>
              <a:ext uri="{FF2B5EF4-FFF2-40B4-BE49-F238E27FC236}">
                <a16:creationId xmlns:a16="http://schemas.microsoft.com/office/drawing/2014/main" id="{7D2BABE9-EC3D-5D78-71C8-310C822D1313}"/>
              </a:ext>
            </a:extLst>
          </p:cNvPr>
          <p:cNvSpPr txBox="1">
            <a:spLocks/>
          </p:cNvSpPr>
          <p:nvPr/>
        </p:nvSpPr>
        <p:spPr>
          <a:xfrm>
            <a:off x="6096000" y="2571023"/>
            <a:ext cx="5514807" cy="4240900"/>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000" b="1" dirty="0">
                <a:solidFill>
                  <a:schemeClr val="tx1"/>
                </a:solidFill>
                <a:latin typeface="+mj-lt"/>
              </a:rPr>
              <a:t>Cons of transactional leadership</a:t>
            </a:r>
            <a:endParaRPr lang="en-US" sz="2000" dirty="0">
              <a:solidFill>
                <a:schemeClr val="tx1"/>
              </a:solidFill>
              <a:latin typeface="+mj-lt"/>
            </a:endParaRPr>
          </a:p>
          <a:p>
            <a:pPr algn="l">
              <a:buFont typeface="Arial" panose="020B0604020202020204" pitchFamily="34" charset="0"/>
              <a:buChar char="•"/>
            </a:pPr>
            <a:r>
              <a:rPr lang="en-US" sz="2000" b="0" i="0" dirty="0">
                <a:solidFill>
                  <a:schemeClr val="tx1"/>
                </a:solidFill>
                <a:effectLst/>
                <a:latin typeface="+mj-lt"/>
              </a:rPr>
              <a:t>Diminished creativity and innovation</a:t>
            </a:r>
          </a:p>
          <a:p>
            <a:pPr algn="l">
              <a:buFont typeface="Arial" panose="020B0604020202020204" pitchFamily="34" charset="0"/>
              <a:buChar char="•"/>
            </a:pPr>
            <a:r>
              <a:rPr lang="en-US" sz="2000" b="0" i="0" dirty="0">
                <a:solidFill>
                  <a:schemeClr val="tx1"/>
                </a:solidFill>
                <a:effectLst/>
                <a:latin typeface="+mj-lt"/>
              </a:rPr>
              <a:t>Reduced collaboration and communication between team members</a:t>
            </a:r>
          </a:p>
          <a:p>
            <a:pPr algn="l">
              <a:buFont typeface="Arial" panose="020B0604020202020204" pitchFamily="34" charset="0"/>
              <a:buChar char="•"/>
            </a:pPr>
            <a:r>
              <a:rPr lang="en-US" sz="2000" b="0" i="0" dirty="0">
                <a:solidFill>
                  <a:schemeClr val="tx1"/>
                </a:solidFill>
                <a:effectLst/>
                <a:latin typeface="+mj-lt"/>
              </a:rPr>
              <a:t>Reduced team morale</a:t>
            </a:r>
          </a:p>
          <a:p>
            <a:pPr>
              <a:buFont typeface="Arial" panose="020B0604020202020204" pitchFamily="34" charset="0"/>
              <a:buChar char="•"/>
            </a:pPr>
            <a:r>
              <a:rPr lang="en-US" sz="2000" b="0" i="0" dirty="0">
                <a:solidFill>
                  <a:schemeClr val="tx1"/>
                </a:solidFill>
                <a:effectLst/>
                <a:latin typeface="+mj-lt"/>
              </a:rPr>
              <a:t>Increased employee conflict</a:t>
            </a:r>
            <a:r>
              <a:rPr lang="en-US" sz="2000" dirty="0">
                <a:solidFill>
                  <a:schemeClr val="tx1"/>
                </a:solidFill>
                <a:latin typeface="+mj-lt"/>
              </a:rPr>
              <a:t> and h</a:t>
            </a:r>
            <a:r>
              <a:rPr lang="en-US" sz="2000" b="0" i="0" dirty="0">
                <a:solidFill>
                  <a:schemeClr val="tx1"/>
                </a:solidFill>
                <a:effectLst/>
                <a:latin typeface="+mj-lt"/>
              </a:rPr>
              <a:t>igher employee turnover</a:t>
            </a:r>
          </a:p>
          <a:p>
            <a:pPr algn="l">
              <a:buFont typeface="Arial" panose="020B0604020202020204" pitchFamily="34" charset="0"/>
              <a:buChar char="•"/>
            </a:pPr>
            <a:r>
              <a:rPr lang="en-US" sz="2000" b="0" i="0" dirty="0">
                <a:solidFill>
                  <a:schemeClr val="tx1"/>
                </a:solidFill>
                <a:effectLst/>
                <a:latin typeface="+mj-lt"/>
              </a:rPr>
              <a:t>Nothing can be completed without the leader’s approval</a:t>
            </a:r>
          </a:p>
          <a:p>
            <a:pPr marL="0" indent="0" algn="just">
              <a:buFont typeface="Wingdings 2" panose="05020102010507070707" pitchFamily="18" charset="2"/>
              <a:buNone/>
            </a:pPr>
            <a:endParaRPr lang="en-US" sz="2000" dirty="0">
              <a:solidFill>
                <a:schemeClr val="tx1"/>
              </a:solidFill>
              <a:latin typeface="+mj-lt"/>
              <a:ea typeface="Calibri" panose="020F0502020204030204" pitchFamily="34" charset="0"/>
            </a:endParaRPr>
          </a:p>
          <a:p>
            <a:pPr marL="0" indent="0" algn="just">
              <a:buFont typeface="Wingdings 2" panose="05020102010507070707" pitchFamily="18" charset="2"/>
              <a:buNone/>
            </a:pPr>
            <a:endParaRPr lang="en-GB" sz="2000" dirty="0">
              <a:solidFill>
                <a:schemeClr val="tx1"/>
              </a:solidFill>
              <a:latin typeface="+mj-lt"/>
              <a:cs typeface="Times" panose="02020603050405020304" pitchFamily="18" charset="0"/>
            </a:endParaRPr>
          </a:p>
        </p:txBody>
      </p:sp>
    </p:spTree>
    <p:extLst>
      <p:ext uri="{BB962C8B-B14F-4D97-AF65-F5344CB8AC3E}">
        <p14:creationId xmlns:p14="http://schemas.microsoft.com/office/powerpoint/2010/main" val="3663537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7575" y="2300069"/>
            <a:ext cx="5170250" cy="4209478"/>
          </a:xfrm>
        </p:spPr>
        <p:txBody>
          <a:bodyPr>
            <a:noAutofit/>
          </a:bodyPr>
          <a:lstStyle/>
          <a:p>
            <a:pPr marL="0" indent="0" algn="l">
              <a:buNone/>
            </a:pPr>
            <a:r>
              <a:rPr lang="en-US" sz="2000" b="1" i="0" dirty="0">
                <a:solidFill>
                  <a:schemeClr val="tx1"/>
                </a:solidFill>
                <a:effectLst/>
                <a:latin typeface="+mj-lt"/>
              </a:rPr>
              <a:t>Pros of Transformational leadership</a:t>
            </a:r>
            <a:endParaRPr lang="en-US" sz="2000" b="0" i="0" dirty="0">
              <a:solidFill>
                <a:schemeClr val="tx1"/>
              </a:solidFill>
              <a:effectLst/>
              <a:latin typeface="+mj-lt"/>
            </a:endParaRPr>
          </a:p>
          <a:p>
            <a:pPr lvl="1"/>
            <a:r>
              <a:rPr lang="en-GB" sz="2000" dirty="0">
                <a:solidFill>
                  <a:schemeClr val="tx1"/>
                </a:solidFill>
                <a:effectLst/>
                <a:latin typeface="+mj-lt"/>
                <a:ea typeface="Calibri" panose="020F0502020204030204" pitchFamily="34" charset="0"/>
                <a:cs typeface="Times New Roman" panose="02020603050405020304" pitchFamily="18" charset="0"/>
              </a:rPr>
              <a:t>Promotes motivation</a:t>
            </a:r>
          </a:p>
          <a:p>
            <a:pPr lvl="1"/>
            <a:r>
              <a:rPr lang="en-GB" sz="2000" dirty="0">
                <a:solidFill>
                  <a:schemeClr val="tx1"/>
                </a:solidFill>
                <a:effectLst/>
                <a:latin typeface="+mj-lt"/>
                <a:ea typeface="Calibri" panose="020F0502020204030204" pitchFamily="34" charset="0"/>
                <a:cs typeface="Times New Roman" panose="02020603050405020304" pitchFamily="18" charset="0"/>
              </a:rPr>
              <a:t>Maintains workplace integrity</a:t>
            </a:r>
          </a:p>
          <a:p>
            <a:pPr lvl="1"/>
            <a:r>
              <a:rPr lang="en-GB" sz="2000" dirty="0">
                <a:solidFill>
                  <a:schemeClr val="tx1"/>
                </a:solidFill>
                <a:effectLst/>
                <a:latin typeface="+mj-lt"/>
                <a:ea typeface="Calibri" panose="020F0502020204030204" pitchFamily="34" charset="0"/>
                <a:cs typeface="Times New Roman" panose="02020603050405020304" pitchFamily="18" charset="0"/>
              </a:rPr>
              <a:t>Defines a clear vision and goal</a:t>
            </a:r>
          </a:p>
          <a:p>
            <a:pPr lvl="1"/>
            <a:r>
              <a:rPr lang="en-GB" sz="2000" dirty="0">
                <a:solidFill>
                  <a:schemeClr val="tx1"/>
                </a:solidFill>
                <a:effectLst/>
                <a:latin typeface="+mj-lt"/>
                <a:ea typeface="Calibri" panose="020F0502020204030204" pitchFamily="34" charset="0"/>
                <a:cs typeface="Times New Roman" panose="02020603050405020304" pitchFamily="18" charset="0"/>
              </a:rPr>
              <a:t>Encourages professional development</a:t>
            </a:r>
          </a:p>
          <a:p>
            <a:pPr lvl="1"/>
            <a:r>
              <a:rPr lang="en-GB" sz="2000" dirty="0">
                <a:solidFill>
                  <a:schemeClr val="tx1"/>
                </a:solidFill>
                <a:effectLst/>
                <a:latin typeface="+mj-lt"/>
                <a:ea typeface="Calibri" panose="020F0502020204030204" pitchFamily="34" charset="0"/>
                <a:cs typeface="Times New Roman" panose="02020603050405020304" pitchFamily="18" charset="0"/>
              </a:rPr>
              <a:t>Improves communication</a:t>
            </a:r>
          </a:p>
          <a:p>
            <a:pPr marL="0" indent="0" algn="l">
              <a:buNone/>
            </a:pPr>
            <a:endParaRPr lang="en-GB" sz="1800" dirty="0">
              <a:solidFill>
                <a:schemeClr val="tx1"/>
              </a:solidFill>
              <a:effectLst/>
              <a:latin typeface="+mj-lt"/>
              <a:ea typeface="Calibri" panose="020F0502020204030204" pitchFamily="34" charset="0"/>
              <a:cs typeface="Times New Roman" panose="02020603050405020304" pitchFamily="18" charset="0"/>
            </a:endParaRPr>
          </a:p>
          <a:p>
            <a:pPr marL="0" indent="0" algn="just">
              <a:buNone/>
            </a:pPr>
            <a:endParaRPr lang="en-US" sz="2000" dirty="0">
              <a:solidFill>
                <a:schemeClr val="tx1"/>
              </a:solidFill>
              <a:effectLst/>
              <a:latin typeface="+mj-lt"/>
              <a:ea typeface="Calibri" panose="020F0502020204030204" pitchFamily="34" charset="0"/>
            </a:endParaRPr>
          </a:p>
          <a:p>
            <a:pPr marL="0" indent="0" algn="just">
              <a:buNone/>
            </a:pPr>
            <a:endParaRPr lang="en-GB" sz="2000" dirty="0">
              <a:solidFill>
                <a:schemeClr val="tx1"/>
              </a:solidFill>
              <a:latin typeface="+mj-lt"/>
              <a:cs typeface="Times" panose="02020603050405020304" pitchFamily="18" charset="0"/>
            </a:endParaRPr>
          </a:p>
        </p:txBody>
      </p:sp>
      <p:sp>
        <p:nvSpPr>
          <p:cNvPr id="4" name="Date Placeholder 3"/>
          <p:cNvSpPr>
            <a:spLocks noGrp="1"/>
          </p:cNvSpPr>
          <p:nvPr>
            <p:ph type="dt" sz="half" idx="10"/>
          </p:nvPr>
        </p:nvSpPr>
        <p:spPr/>
        <p:txBody>
          <a:bodyPr/>
          <a:lstStyle/>
          <a:p>
            <a:fld id="{B998A2B6-0EBD-42A1-8774-7EBE00537C2D}" type="datetime1">
              <a:rPr lang="en-GB" smtClean="0"/>
              <a:pPr/>
              <a:t>01/08/2023</a:t>
            </a:fld>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12</a:t>
            </a:fld>
            <a:endParaRPr lang="en-GB"/>
          </a:p>
        </p:txBody>
      </p:sp>
      <p:sp>
        <p:nvSpPr>
          <p:cNvPr id="7" name="TextBox 6">
            <a:extLst>
              <a:ext uri="{FF2B5EF4-FFF2-40B4-BE49-F238E27FC236}">
                <a16:creationId xmlns:a16="http://schemas.microsoft.com/office/drawing/2014/main" id="{8E39AF01-5D96-0385-DB24-7D805501FAF1}"/>
              </a:ext>
            </a:extLst>
          </p:cNvPr>
          <p:cNvSpPr txBox="1"/>
          <p:nvPr/>
        </p:nvSpPr>
        <p:spPr>
          <a:xfrm>
            <a:off x="834886" y="1899148"/>
            <a:ext cx="9925879" cy="369332"/>
          </a:xfrm>
          <a:prstGeom prst="rect">
            <a:avLst/>
          </a:prstGeom>
          <a:noFill/>
        </p:spPr>
        <p:txBody>
          <a:bodyPr wrap="square">
            <a:spAutoFit/>
          </a:bodyPr>
          <a:lstStyle/>
          <a:p>
            <a:pPr algn="ctr"/>
            <a:r>
              <a:rPr lang="en-US" sz="1800" b="1" i="0" dirty="0">
                <a:solidFill>
                  <a:schemeClr val="tx1"/>
                </a:solidFill>
                <a:effectLst/>
                <a:latin typeface="+mj-lt"/>
              </a:rPr>
              <a:t>TRANSFORMATIONAL</a:t>
            </a:r>
            <a:r>
              <a:rPr lang="en-US" sz="1800" b="1" i="0" dirty="0">
                <a:effectLst/>
                <a:latin typeface="+mj-lt"/>
              </a:rPr>
              <a:t> LEADERSHIP</a:t>
            </a:r>
          </a:p>
        </p:txBody>
      </p:sp>
      <p:sp>
        <p:nvSpPr>
          <p:cNvPr id="8" name="Content Placeholder 2">
            <a:extLst>
              <a:ext uri="{FF2B5EF4-FFF2-40B4-BE49-F238E27FC236}">
                <a16:creationId xmlns:a16="http://schemas.microsoft.com/office/drawing/2014/main" id="{7D2BABE9-EC3D-5D78-71C8-310C822D1313}"/>
              </a:ext>
            </a:extLst>
          </p:cNvPr>
          <p:cNvSpPr txBox="1">
            <a:spLocks/>
          </p:cNvSpPr>
          <p:nvPr/>
        </p:nvSpPr>
        <p:spPr>
          <a:xfrm>
            <a:off x="6049618" y="2559129"/>
            <a:ext cx="5514807" cy="4209478"/>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000" b="1" dirty="0">
                <a:solidFill>
                  <a:schemeClr val="tx1"/>
                </a:solidFill>
                <a:latin typeface="+mj-lt"/>
              </a:rPr>
              <a:t>Cons of </a:t>
            </a:r>
            <a:r>
              <a:rPr lang="en-US" sz="2000" b="1" i="0" dirty="0">
                <a:solidFill>
                  <a:schemeClr val="tx1"/>
                </a:solidFill>
                <a:effectLst/>
                <a:latin typeface="+mj-lt"/>
              </a:rPr>
              <a:t>Transformational</a:t>
            </a:r>
            <a:r>
              <a:rPr lang="en-US" sz="2000" b="1" dirty="0">
                <a:solidFill>
                  <a:schemeClr val="tx1"/>
                </a:solidFill>
                <a:latin typeface="+mj-lt"/>
              </a:rPr>
              <a:t> leadership</a:t>
            </a:r>
          </a:p>
          <a:p>
            <a:pPr lvl="1"/>
            <a:r>
              <a:rPr lang="en-GB" sz="2000" dirty="0">
                <a:solidFill>
                  <a:schemeClr val="tx1"/>
                </a:solidFill>
                <a:effectLst/>
                <a:latin typeface="+mj-lt"/>
                <a:ea typeface="Calibri" panose="020F0502020204030204" pitchFamily="34" charset="0"/>
                <a:cs typeface="Times New Roman" panose="02020603050405020304" pitchFamily="18" charset="0"/>
              </a:rPr>
              <a:t>Prioritizes long-term goals over short-term goals</a:t>
            </a:r>
          </a:p>
          <a:p>
            <a:pPr lvl="1"/>
            <a:r>
              <a:rPr lang="en-US" sz="2000" i="0" dirty="0">
                <a:solidFill>
                  <a:srgbClr val="222222"/>
                </a:solidFill>
                <a:effectLst/>
                <a:latin typeface="+mj-lt"/>
              </a:rPr>
              <a:t>Can lead to employee burnout</a:t>
            </a:r>
          </a:p>
          <a:p>
            <a:pPr lvl="1"/>
            <a:r>
              <a:rPr lang="en-US" sz="2000" i="0" dirty="0">
                <a:solidFill>
                  <a:srgbClr val="222222"/>
                </a:solidFill>
                <a:effectLst/>
                <a:latin typeface="+mj-lt"/>
              </a:rPr>
              <a:t>Can be risky and disruptive</a:t>
            </a:r>
          </a:p>
          <a:p>
            <a:pPr lvl="1"/>
            <a:r>
              <a:rPr lang="en-US" sz="2000" i="0" dirty="0">
                <a:solidFill>
                  <a:srgbClr val="222222"/>
                </a:solidFill>
                <a:effectLst/>
                <a:latin typeface="+mj-lt"/>
              </a:rPr>
              <a:t>Carries a high potential for abuse</a:t>
            </a:r>
          </a:p>
          <a:p>
            <a:pPr lvl="1"/>
            <a:r>
              <a:rPr lang="en-US" sz="2000" i="0" dirty="0">
                <a:solidFill>
                  <a:srgbClr val="222222"/>
                </a:solidFill>
                <a:effectLst/>
                <a:latin typeface="+mj-lt"/>
              </a:rPr>
              <a:t>Leaders lose power if people disagree with them</a:t>
            </a:r>
          </a:p>
          <a:p>
            <a:pPr algn="l"/>
            <a:endParaRPr lang="en-GB" sz="2000" dirty="0">
              <a:solidFill>
                <a:schemeClr val="tx1"/>
              </a:solidFill>
              <a:effectLst/>
              <a:latin typeface="+mj-lt"/>
              <a:ea typeface="Calibri" panose="020F0502020204030204" pitchFamily="34" charset="0"/>
              <a:cs typeface="Times New Roman" panose="02020603050405020304" pitchFamily="18" charset="0"/>
            </a:endParaRPr>
          </a:p>
          <a:p>
            <a:pPr marL="0" indent="0" algn="just">
              <a:buFont typeface="Wingdings 2" panose="05020102010507070707" pitchFamily="18" charset="2"/>
              <a:buNone/>
            </a:pPr>
            <a:endParaRPr lang="en-US" sz="2000" dirty="0">
              <a:solidFill>
                <a:schemeClr val="tx1"/>
              </a:solidFill>
              <a:latin typeface="+mj-lt"/>
              <a:ea typeface="Calibri" panose="020F0502020204030204" pitchFamily="34" charset="0"/>
            </a:endParaRPr>
          </a:p>
          <a:p>
            <a:pPr marL="0" indent="0" algn="just">
              <a:buFont typeface="Wingdings 2" panose="05020102010507070707" pitchFamily="18" charset="2"/>
              <a:buNone/>
            </a:pPr>
            <a:endParaRPr lang="en-GB" sz="2000" dirty="0">
              <a:solidFill>
                <a:schemeClr val="tx1"/>
              </a:solidFill>
              <a:latin typeface="+mj-lt"/>
              <a:cs typeface="Times" panose="02020603050405020304" pitchFamily="18" charset="0"/>
            </a:endParaRPr>
          </a:p>
        </p:txBody>
      </p:sp>
      <p:sp>
        <p:nvSpPr>
          <p:cNvPr id="9" name="Title 8">
            <a:extLst>
              <a:ext uri="{FF2B5EF4-FFF2-40B4-BE49-F238E27FC236}">
                <a16:creationId xmlns:a16="http://schemas.microsoft.com/office/drawing/2014/main" id="{E00AFBFF-4A9E-CD82-3D76-656D6B6283B8}"/>
              </a:ext>
            </a:extLst>
          </p:cNvPr>
          <p:cNvSpPr>
            <a:spLocks noGrp="1"/>
          </p:cNvSpPr>
          <p:nvPr>
            <p:ph type="title"/>
          </p:nvPr>
        </p:nvSpPr>
        <p:spPr/>
        <p:txBody>
          <a:bodyPr/>
          <a:lstStyle/>
          <a:p>
            <a:r>
              <a:rPr lang="en-US" b="1" dirty="0"/>
              <a:t>LESSONS LEARNT </a:t>
            </a:r>
            <a:endParaRPr lang="aa-ET" dirty="0"/>
          </a:p>
        </p:txBody>
      </p:sp>
    </p:spTree>
    <p:extLst>
      <p:ext uri="{BB962C8B-B14F-4D97-AF65-F5344CB8AC3E}">
        <p14:creationId xmlns:p14="http://schemas.microsoft.com/office/powerpoint/2010/main" val="4128366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GB" sz="2800" b="1" dirty="0">
                <a:solidFill>
                  <a:schemeClr val="tx1"/>
                </a:solidFill>
                <a:effectLst/>
                <a:latin typeface="+mj-lt"/>
                <a:ea typeface="Calibri" panose="020F0502020204030204" pitchFamily="34" charset="0"/>
                <a:cs typeface="Times New Roman" panose="02020603050405020304" pitchFamily="18" charset="0"/>
              </a:rPr>
              <a:t>Practical implications</a:t>
            </a:r>
            <a:endParaRPr lang="en-GB" b="1" dirty="0"/>
          </a:p>
        </p:txBody>
      </p:sp>
      <p:sp>
        <p:nvSpPr>
          <p:cNvPr id="3" name="Content Placeholder 2"/>
          <p:cNvSpPr>
            <a:spLocks noGrp="1"/>
          </p:cNvSpPr>
          <p:nvPr>
            <p:ph idx="1"/>
          </p:nvPr>
        </p:nvSpPr>
        <p:spPr>
          <a:xfrm>
            <a:off x="372265" y="4418195"/>
            <a:ext cx="11454550" cy="1984917"/>
          </a:xfrm>
        </p:spPr>
        <p:txBody>
          <a:bodyPr>
            <a:noAutofit/>
          </a:bodyPr>
          <a:lstStyle/>
          <a:p>
            <a:pPr marL="0" indent="0" algn="just">
              <a:buNone/>
            </a:pPr>
            <a:r>
              <a:rPr lang="en-GB" sz="1800" b="1" dirty="0">
                <a:solidFill>
                  <a:schemeClr val="tx1"/>
                </a:solidFill>
                <a:effectLst/>
                <a:latin typeface="+mj-lt"/>
                <a:ea typeface="Calibri" panose="020F0502020204030204" pitchFamily="34" charset="0"/>
                <a:cs typeface="Times New Roman" panose="02020603050405020304" pitchFamily="18" charset="0"/>
              </a:rPr>
              <a:t> </a:t>
            </a:r>
            <a:r>
              <a:rPr lang="en-GB" sz="1600" b="1" dirty="0">
                <a:solidFill>
                  <a:schemeClr val="tx1"/>
                </a:solidFill>
                <a:latin typeface="+mj-lt"/>
                <a:ea typeface="Calibri" panose="020F0502020204030204" pitchFamily="34" charset="0"/>
                <a:cs typeface="Times New Roman" panose="02020603050405020304" pitchFamily="18" charset="0"/>
              </a:rPr>
              <a:t>B</a:t>
            </a:r>
            <a:r>
              <a:rPr lang="en-GB" sz="1600" b="1" dirty="0">
                <a:solidFill>
                  <a:schemeClr val="tx1"/>
                </a:solidFill>
                <a:effectLst/>
                <a:latin typeface="+mj-lt"/>
                <a:ea typeface="Calibri" panose="020F0502020204030204" pitchFamily="34" charset="0"/>
                <a:cs typeface="Times New Roman" panose="02020603050405020304" pitchFamily="18" charset="0"/>
              </a:rPr>
              <a:t>oth </a:t>
            </a:r>
            <a:r>
              <a:rPr lang="en-GB" sz="1600" b="1" dirty="0">
                <a:solidFill>
                  <a:schemeClr val="tx1"/>
                </a:solidFill>
                <a:latin typeface="+mj-lt"/>
                <a:ea typeface="Calibri" panose="020F0502020204030204" pitchFamily="34" charset="0"/>
                <a:cs typeface="Times New Roman" panose="02020603050405020304" pitchFamily="18" charset="0"/>
              </a:rPr>
              <a:t>T</a:t>
            </a:r>
            <a:r>
              <a:rPr lang="en-GB" sz="1600" b="1" dirty="0">
                <a:solidFill>
                  <a:schemeClr val="tx1"/>
                </a:solidFill>
                <a:effectLst/>
                <a:latin typeface="+mj-lt"/>
                <a:ea typeface="Calibri" panose="020F0502020204030204" pitchFamily="34" charset="0"/>
                <a:cs typeface="Times New Roman" panose="02020603050405020304" pitchFamily="18" charset="0"/>
              </a:rPr>
              <a:t>heories </a:t>
            </a:r>
            <a:endParaRPr lang="en-GB" sz="1600" b="1" dirty="0">
              <a:solidFill>
                <a:schemeClr val="tx1"/>
              </a:solidFill>
              <a:latin typeface="+mj-lt"/>
              <a:ea typeface="Calibri" panose="020F0502020204030204" pitchFamily="34" charset="0"/>
              <a:cs typeface="Times New Roman" panose="02020603050405020304" pitchFamily="18" charset="0"/>
            </a:endParaRPr>
          </a:p>
          <a:p>
            <a:pPr algn="just"/>
            <a:r>
              <a:rPr lang="en-US" sz="1600" dirty="0">
                <a:solidFill>
                  <a:schemeClr val="tx1"/>
                </a:solidFill>
                <a:effectLst/>
                <a:latin typeface="+mj-lt"/>
                <a:ea typeface="Calibri" panose="020F0502020204030204" pitchFamily="34" charset="0"/>
              </a:rPr>
              <a:t>Typically, the transactional leadership style is appropriate when the employees' task requires strict adherence to rules and regulations.</a:t>
            </a:r>
          </a:p>
          <a:p>
            <a:pPr algn="just"/>
            <a:r>
              <a:rPr lang="en-US" sz="1600" dirty="0">
                <a:solidFill>
                  <a:schemeClr val="tx1"/>
                </a:solidFill>
                <a:effectLst/>
                <a:latin typeface="+mj-lt"/>
                <a:ea typeface="Calibri" panose="020F0502020204030204" pitchFamily="34" charset="0"/>
              </a:rPr>
              <a:t>While transformational leadership style works well when the task requires creativity and innovative ideas to complete.</a:t>
            </a:r>
          </a:p>
          <a:p>
            <a:pPr marL="0" indent="0" algn="just">
              <a:buNone/>
            </a:pPr>
            <a:r>
              <a:rPr lang="en-GB" sz="1600" b="1" dirty="0"/>
              <a:t>Transactional Theory</a:t>
            </a:r>
            <a:r>
              <a:rPr lang="en-GB" sz="1600" dirty="0"/>
              <a:t>:</a:t>
            </a:r>
          </a:p>
          <a:p>
            <a:pPr algn="just"/>
            <a:r>
              <a:rPr lang="en-GB" sz="1600" dirty="0"/>
              <a:t>Discipline ensures productivity and efficiency. </a:t>
            </a:r>
          </a:p>
          <a:p>
            <a:pPr algn="just"/>
            <a:r>
              <a:rPr lang="en-GB" sz="1600" dirty="0"/>
              <a:t>It encourages harmony and co-operation among employees as well as act as a morale booster for the employees</a:t>
            </a:r>
            <a:endParaRPr lang="en-US" sz="1600" dirty="0">
              <a:solidFill>
                <a:schemeClr val="tx1"/>
              </a:solidFill>
              <a:ea typeface="Tahoma" pitchFamily="34" charset="0"/>
              <a:cs typeface="Times" pitchFamily="18" charset="0"/>
            </a:endParaRPr>
          </a:p>
          <a:p>
            <a:pPr algn="just"/>
            <a:r>
              <a:rPr lang="en-GB" sz="1600" dirty="0"/>
              <a:t>I</a:t>
            </a:r>
            <a:r>
              <a:rPr lang="en" sz="1600" dirty="0"/>
              <a:t>t allows employees to learn and adapt to meet expectations</a:t>
            </a:r>
            <a:endParaRPr lang="en-GB" sz="1600" dirty="0"/>
          </a:p>
          <a:p>
            <a:pPr algn="just"/>
            <a:r>
              <a:rPr lang="en-GB" sz="1600" dirty="0"/>
              <a:t>Creates essential for a healthy industrial atmosphere and the achievement of set goals and targets</a:t>
            </a:r>
          </a:p>
          <a:p>
            <a:pPr marL="514350" lvl="0" indent="-514350" algn="just">
              <a:buNone/>
            </a:pPr>
            <a:r>
              <a:rPr lang="en-GB" sz="1600" b="1" dirty="0">
                <a:solidFill>
                  <a:schemeClr val="tx1"/>
                </a:solidFill>
                <a:ea typeface="Tahoma" pitchFamily="34" charset="0"/>
                <a:cs typeface="Times" pitchFamily="18" charset="0"/>
              </a:rPr>
              <a:t>Transformational Theory: </a:t>
            </a:r>
          </a:p>
          <a:p>
            <a:pPr marL="514350" lvl="0" indent="-514350" algn="just">
              <a:buNone/>
            </a:pPr>
            <a:r>
              <a:rPr lang="en-US" sz="1600" dirty="0">
                <a:solidFill>
                  <a:schemeClr val="tx1"/>
                </a:solidFill>
                <a:ea typeface="Tahoma" pitchFamily="34" charset="0"/>
                <a:cs typeface="Times" pitchFamily="18" charset="0"/>
              </a:rPr>
              <a:t>T</a:t>
            </a:r>
            <a:r>
              <a:rPr lang="en-US" sz="1600" dirty="0">
                <a:effectLst/>
                <a:ea typeface="Calibri" panose="020F0502020204030204" pitchFamily="34" charset="0"/>
              </a:rPr>
              <a:t>he need for the managers to continue to motivate employees so as to improve on productivity while drawing a limit as to how they open up to their subordinates to minimize possible attitude of disrespect on the part of some of the employees. </a:t>
            </a:r>
            <a:endParaRPr lang="en-GB" sz="1600" dirty="0">
              <a:solidFill>
                <a:schemeClr val="tx1"/>
              </a:solidFill>
              <a:ea typeface="Tahoma" pitchFamily="34" charset="0"/>
              <a:cs typeface="Times" pitchFamily="18" charset="0"/>
            </a:endParaRPr>
          </a:p>
          <a:p>
            <a:pPr marL="0" indent="0" algn="just">
              <a:buNone/>
            </a:pPr>
            <a:endParaRPr lang="en-GB" sz="2000" dirty="0"/>
          </a:p>
          <a:p>
            <a:pPr marL="514350" lvl="0" indent="-514350" algn="just">
              <a:buNone/>
            </a:pPr>
            <a:endParaRPr lang="en-US" sz="2000" b="1" dirty="0">
              <a:solidFill>
                <a:schemeClr val="tx1"/>
              </a:solidFill>
              <a:latin typeface="Times" pitchFamily="18" charset="0"/>
              <a:ea typeface="Tahoma" pitchFamily="34" charset="0"/>
              <a:cs typeface="Times" pitchFamily="18" charset="0"/>
            </a:endParaRPr>
          </a:p>
          <a:p>
            <a:pPr marL="514350" lvl="0" indent="-514350" algn="just">
              <a:buNone/>
            </a:pPr>
            <a:endParaRPr lang="en-US" sz="2000" b="1" dirty="0">
              <a:solidFill>
                <a:schemeClr val="tx1"/>
              </a:solidFill>
              <a:latin typeface="Times" pitchFamily="18" charset="0"/>
              <a:ea typeface="Tahoma" pitchFamily="34" charset="0"/>
              <a:cs typeface="Times" pitchFamily="18" charset="0"/>
            </a:endParaRPr>
          </a:p>
          <a:p>
            <a:pPr marL="514350" lvl="0" indent="-514350" algn="just">
              <a:buNone/>
            </a:pPr>
            <a:endParaRPr lang="en-US" sz="2000" b="1" dirty="0">
              <a:solidFill>
                <a:schemeClr val="tx1"/>
              </a:solidFill>
              <a:latin typeface="Times" pitchFamily="18" charset="0"/>
              <a:ea typeface="Tahoma" pitchFamily="34" charset="0"/>
              <a:cs typeface="Times" pitchFamily="18" charset="0"/>
            </a:endParaRPr>
          </a:p>
          <a:p>
            <a:pPr marL="514350" lvl="0" indent="-514350" algn="just">
              <a:buNone/>
            </a:pPr>
            <a:endParaRPr lang="en-GB" sz="2000" b="1" dirty="0">
              <a:solidFill>
                <a:schemeClr val="tx1"/>
              </a:solidFill>
              <a:latin typeface="Times" pitchFamily="18" charset="0"/>
              <a:ea typeface="Tahoma" pitchFamily="34" charset="0"/>
              <a:cs typeface="Times" pitchFamily="18" charset="0"/>
            </a:endParaRPr>
          </a:p>
          <a:p>
            <a:pPr algn="just"/>
            <a:endParaRPr lang="en-GB" sz="2000" dirty="0">
              <a:solidFill>
                <a:schemeClr val="tx1"/>
              </a:solidFill>
              <a:latin typeface="+mj-lt"/>
              <a:cs typeface="Times" panose="02020603050405020304" pitchFamily="18" charset="0"/>
            </a:endParaRPr>
          </a:p>
        </p:txBody>
      </p:sp>
      <p:sp>
        <p:nvSpPr>
          <p:cNvPr id="4" name="Date Placeholder 3"/>
          <p:cNvSpPr>
            <a:spLocks noGrp="1"/>
          </p:cNvSpPr>
          <p:nvPr>
            <p:ph type="dt" sz="half" idx="10"/>
          </p:nvPr>
        </p:nvSpPr>
        <p:spPr/>
        <p:txBody>
          <a:bodyPr/>
          <a:lstStyle/>
          <a:p>
            <a:fld id="{B998A2B6-0EBD-42A1-8774-7EBE00537C2D}" type="datetime1">
              <a:rPr lang="en-GB" smtClean="0"/>
              <a:pPr/>
              <a:t>01/08/2023</a:t>
            </a:fld>
            <a:endParaRPr lang="en-GB"/>
          </a:p>
        </p:txBody>
      </p:sp>
    </p:spTree>
    <p:extLst>
      <p:ext uri="{BB962C8B-B14F-4D97-AF65-F5344CB8AC3E}">
        <p14:creationId xmlns:p14="http://schemas.microsoft.com/office/powerpoint/2010/main" val="331575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effectLst/>
                <a:latin typeface="Times New Roman" panose="02020603050405020304" pitchFamily="18" charset="0"/>
                <a:ea typeface="Times New Roman" panose="02020603050405020304" pitchFamily="18" charset="0"/>
              </a:rPr>
              <a:t>Conclusion </a:t>
            </a:r>
            <a:endParaRPr lang="en-GB" b="1" dirty="0"/>
          </a:p>
        </p:txBody>
      </p:sp>
      <p:sp>
        <p:nvSpPr>
          <p:cNvPr id="4" name="Date Placeholder 3"/>
          <p:cNvSpPr>
            <a:spLocks noGrp="1"/>
          </p:cNvSpPr>
          <p:nvPr>
            <p:ph type="dt" sz="half" idx="10"/>
          </p:nvPr>
        </p:nvSpPr>
        <p:spPr/>
        <p:txBody>
          <a:bodyPr/>
          <a:lstStyle/>
          <a:p>
            <a:fld id="{84BDD010-ABD5-4A0B-89A6-CFEC01A78230}" type="datetime1">
              <a:rPr lang="en-GB" smtClean="0"/>
              <a:pPr/>
              <a:t>01/08/2023</a:t>
            </a:fld>
            <a:endParaRPr lang="en-GB" dirty="0"/>
          </a:p>
        </p:txBody>
      </p:sp>
      <p:sp>
        <p:nvSpPr>
          <p:cNvPr id="5" name="Slide Number Placeholder 4"/>
          <p:cNvSpPr>
            <a:spLocks noGrp="1"/>
          </p:cNvSpPr>
          <p:nvPr>
            <p:ph type="sldNum" sz="quarter" idx="12"/>
          </p:nvPr>
        </p:nvSpPr>
        <p:spPr/>
        <p:txBody>
          <a:bodyPr/>
          <a:lstStyle/>
          <a:p>
            <a:fld id="{1DA342B8-CF88-4085-9C6D-B2A4A20425C7}" type="slidenum">
              <a:rPr lang="en-GB" smtClean="0"/>
              <a:pPr/>
              <a:t>14</a:t>
            </a:fld>
            <a:endParaRPr lang="en-GB"/>
          </a:p>
        </p:txBody>
      </p:sp>
      <p:sp>
        <p:nvSpPr>
          <p:cNvPr id="7" name="Content Placeholder 6">
            <a:extLst>
              <a:ext uri="{FF2B5EF4-FFF2-40B4-BE49-F238E27FC236}">
                <a16:creationId xmlns:a16="http://schemas.microsoft.com/office/drawing/2014/main" id="{3E2D5318-5582-1736-D7AA-DEF86578D3E7}"/>
              </a:ext>
            </a:extLst>
          </p:cNvPr>
          <p:cNvSpPr>
            <a:spLocks noGrp="1"/>
          </p:cNvSpPr>
          <p:nvPr>
            <p:ph idx="1"/>
          </p:nvPr>
        </p:nvSpPr>
        <p:spPr>
          <a:xfrm>
            <a:off x="400038" y="1715956"/>
            <a:ext cx="11029615" cy="3678303"/>
          </a:xfrm>
        </p:spPr>
        <p:txBody>
          <a:bodyPr/>
          <a:lstStyle/>
          <a:p>
            <a:pPr algn="just"/>
            <a:r>
              <a:rPr lang="en-US" sz="1800" dirty="0">
                <a:solidFill>
                  <a:schemeClr val="tx1"/>
                </a:solidFill>
                <a:effectLst/>
                <a:latin typeface="+mj-lt"/>
                <a:ea typeface="Calibri" panose="020F0502020204030204" pitchFamily="34" charset="0"/>
              </a:rPr>
              <a:t>From the perspective of the contemporary leadership theory, I will suggest that Management in the Civil Service ensure that there is cohesiveness between employees and their supervisors, simultaneously always promoting employees’ morale to achieve set goals. This therefore calls for management establishing strategies that meet employees’ motivation and not only thos</a:t>
            </a:r>
            <a:r>
              <a:rPr lang="en-US" sz="1800" dirty="0">
                <a:solidFill>
                  <a:schemeClr val="tx1"/>
                </a:solidFill>
                <a:latin typeface="+mj-lt"/>
                <a:ea typeface="Calibri" panose="020F0502020204030204" pitchFamily="34" charset="0"/>
              </a:rPr>
              <a:t>e of </a:t>
            </a:r>
            <a:r>
              <a:rPr lang="en-US" sz="1800">
                <a:solidFill>
                  <a:schemeClr val="tx1"/>
                </a:solidFill>
                <a:latin typeface="+mj-lt"/>
                <a:ea typeface="Calibri" panose="020F0502020204030204" pitchFamily="34" charset="0"/>
              </a:rPr>
              <a:t>government.</a:t>
            </a:r>
          </a:p>
          <a:p>
            <a:pPr marL="0" indent="0" algn="just">
              <a:buNone/>
            </a:pPr>
            <a:endParaRPr lang="en-US" sz="1800" dirty="0">
              <a:solidFill>
                <a:schemeClr val="tx1"/>
              </a:solidFill>
              <a:latin typeface="+mj-lt"/>
              <a:ea typeface="Tahoma" pitchFamily="34" charset="0"/>
              <a:cs typeface="Times" pitchFamily="18" charset="0"/>
            </a:endParaRPr>
          </a:p>
          <a:p>
            <a:pPr algn="just"/>
            <a:r>
              <a:rPr lang="en-GB" sz="1800" dirty="0">
                <a:solidFill>
                  <a:schemeClr val="tx1"/>
                </a:solidFill>
                <a:latin typeface="+mj-lt"/>
              </a:rPr>
              <a:t>l wish to once again express my profound gratitude to the Office of the Head of the Civil Service for granting the  study leave as well as this platform to share </a:t>
            </a:r>
            <a:r>
              <a:rPr lang="en-GB" dirty="0">
                <a:solidFill>
                  <a:schemeClr val="tx1"/>
                </a:solidFill>
                <a:latin typeface="+mj-lt"/>
              </a:rPr>
              <a:t>the</a:t>
            </a:r>
            <a:r>
              <a:rPr lang="en-GB" sz="1800" dirty="0">
                <a:solidFill>
                  <a:schemeClr val="tx1"/>
                </a:solidFill>
                <a:latin typeface="+mj-lt"/>
              </a:rPr>
              <a:t> knowledge acquired and contribute to the availability of information others can use to improve their performance in the Service.</a:t>
            </a:r>
            <a:endParaRPr lang="en-US" sz="1800" dirty="0">
              <a:solidFill>
                <a:schemeClr val="tx1"/>
              </a:solidFill>
              <a:latin typeface="+mj-lt"/>
            </a:endParaRPr>
          </a:p>
          <a:p>
            <a:endParaRPr lang="aa-ET" dirty="0"/>
          </a:p>
        </p:txBody>
      </p:sp>
    </p:spTree>
    <p:extLst>
      <p:ext uri="{BB962C8B-B14F-4D97-AF65-F5344CB8AC3E}">
        <p14:creationId xmlns:p14="http://schemas.microsoft.com/office/powerpoint/2010/main" val="2498929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A8EA92-9EFC-4769-80E5-5212D1317F71}" type="datetime1">
              <a:rPr lang="en-GB" smtClean="0"/>
              <a:pPr/>
              <a:t>01/08/2023</a:t>
            </a:fld>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15</a:t>
            </a:fld>
            <a:endParaRPr lang="en-GB"/>
          </a:p>
        </p:txBody>
      </p:sp>
      <p:sp>
        <p:nvSpPr>
          <p:cNvPr id="6" name="TextBox 5"/>
          <p:cNvSpPr txBox="1"/>
          <p:nvPr/>
        </p:nvSpPr>
        <p:spPr>
          <a:xfrm>
            <a:off x="2714171" y="3454400"/>
            <a:ext cx="7315200" cy="1323439"/>
          </a:xfrm>
          <a:prstGeom prst="rect">
            <a:avLst/>
          </a:prstGeom>
          <a:noFill/>
        </p:spPr>
        <p:txBody>
          <a:bodyPr wrap="square" rtlCol="0">
            <a:spAutoFit/>
          </a:bodyPr>
          <a:lstStyle/>
          <a:p>
            <a:pPr algn="ctr"/>
            <a:r>
              <a:rPr lang="en-GB" sz="8000" dirty="0">
                <a:solidFill>
                  <a:srgbClr val="002060"/>
                </a:solidFill>
              </a:rPr>
              <a:t>THANK YOU</a:t>
            </a:r>
          </a:p>
        </p:txBody>
      </p:sp>
    </p:spTree>
    <p:extLst>
      <p:ext uri="{BB962C8B-B14F-4D97-AF65-F5344CB8AC3E}">
        <p14:creationId xmlns:p14="http://schemas.microsoft.com/office/powerpoint/2010/main" val="278572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2D9D8F66-0375-434E-9BAE-E746312A9096}"/>
              </a:ext>
            </a:extLst>
          </p:cNvPr>
          <p:cNvSpPr>
            <a:spLocks noGrp="1"/>
          </p:cNvSpPr>
          <p:nvPr>
            <p:ph type="title"/>
          </p:nvPr>
        </p:nvSpPr>
        <p:spPr/>
        <p:txBody>
          <a:bodyPr>
            <a:normAutofit/>
          </a:bodyPr>
          <a:lstStyle/>
          <a:p>
            <a:pPr>
              <a:lnSpc>
                <a:spcPct val="107000"/>
              </a:lnSpc>
              <a:spcBef>
                <a:spcPts val="600"/>
              </a:spcBef>
              <a:spcAft>
                <a:spcPts val="600"/>
              </a:spcAft>
            </a:pPr>
            <a:r>
              <a:rPr lang="en-GB" sz="4400" b="1" dirty="0">
                <a:effectLst/>
                <a:latin typeface="Calibri" panose="020F0502020204030204" pitchFamily="34" charset="0"/>
                <a:ea typeface="Calibri" panose="020F0502020204030204" pitchFamily="34" charset="0"/>
                <a:cs typeface="Times New Roman" panose="02020603050405020304" pitchFamily="18" charset="0"/>
              </a:rPr>
              <a:t>OUTLINE</a:t>
            </a:r>
          </a:p>
        </p:txBody>
      </p:sp>
      <p:sp>
        <p:nvSpPr>
          <p:cNvPr id="2" name="Content Placeholder 1"/>
          <p:cNvSpPr>
            <a:spLocks noGrp="1"/>
          </p:cNvSpPr>
          <p:nvPr>
            <p:ph idx="1"/>
          </p:nvPr>
        </p:nvSpPr>
        <p:spPr>
          <a:xfrm>
            <a:off x="382785" y="2167098"/>
            <a:ext cx="11029615" cy="3678303"/>
          </a:xfrm>
        </p:spPr>
        <p:txBody>
          <a:bodyPr>
            <a:normAutofit fontScale="70000" lnSpcReduction="20000"/>
          </a:bodyPr>
          <a:lstStyle/>
          <a:p>
            <a:pPr marL="666900" lvl="1" indent="-342900" algn="just">
              <a:buSzPts val="1000"/>
              <a:buFont typeface="Symbol" panose="05050102010706020507" pitchFamily="18" charset="2"/>
              <a:buChar char=""/>
              <a:tabLst>
                <a:tab pos="-228600" algn="l"/>
              </a:tabLst>
            </a:pPr>
            <a:r>
              <a:rPr lang="en-GB" sz="2800" dirty="0">
                <a:solidFill>
                  <a:schemeClr val="tx1"/>
                </a:solidFill>
                <a:ea typeface="Times New Roman" panose="02020603050405020304" pitchFamily="18" charset="0"/>
              </a:rPr>
              <a:t>Introduction / Background </a:t>
            </a:r>
            <a:endParaRPr lang="en-GB" sz="2800" b="0" u="none" strike="noStrike" dirty="0">
              <a:solidFill>
                <a:schemeClr val="tx1"/>
              </a:solidFill>
              <a:effectLst/>
              <a:ea typeface="Times New Roman" panose="02020603050405020304" pitchFamily="18" charset="0"/>
            </a:endParaRPr>
          </a:p>
          <a:p>
            <a:pPr marL="666900" lvl="1" indent="-342900" algn="just">
              <a:buSzPts val="1000"/>
              <a:buFont typeface="Symbol" panose="05050102010706020507" pitchFamily="18" charset="2"/>
              <a:buChar char=""/>
              <a:tabLst>
                <a:tab pos="-228600" algn="l"/>
              </a:tabLst>
            </a:pPr>
            <a:r>
              <a:rPr lang="en-GB" sz="2800" b="0" u="none" strike="noStrike" dirty="0">
                <a:solidFill>
                  <a:schemeClr val="tx1"/>
                </a:solidFill>
                <a:effectLst/>
                <a:ea typeface="Times New Roman" panose="02020603050405020304" pitchFamily="18" charset="0"/>
              </a:rPr>
              <a:t>Statemen</a:t>
            </a:r>
            <a:r>
              <a:rPr lang="en-GB" sz="2800" dirty="0">
                <a:solidFill>
                  <a:schemeClr val="tx1"/>
                </a:solidFill>
                <a:ea typeface="Times New Roman" panose="02020603050405020304" pitchFamily="18" charset="0"/>
              </a:rPr>
              <a:t>t of the Problem</a:t>
            </a:r>
          </a:p>
          <a:p>
            <a:pPr marL="666900" lvl="1" indent="-342900" algn="just">
              <a:buSzPts val="1000"/>
              <a:buFont typeface="Symbol" panose="05050102010706020507" pitchFamily="18" charset="2"/>
              <a:buChar char=""/>
              <a:tabLst>
                <a:tab pos="-228600" algn="l"/>
              </a:tabLst>
            </a:pPr>
            <a:r>
              <a:rPr lang="en-GB" sz="2800" b="0" u="none" strike="noStrike" dirty="0">
                <a:solidFill>
                  <a:schemeClr val="tx1"/>
                </a:solidFill>
                <a:effectLst/>
                <a:ea typeface="Times New Roman" panose="02020603050405020304" pitchFamily="18" charset="0"/>
              </a:rPr>
              <a:t>Research Questio</a:t>
            </a:r>
            <a:r>
              <a:rPr lang="en-GB" sz="2800" dirty="0">
                <a:solidFill>
                  <a:schemeClr val="tx1"/>
                </a:solidFill>
                <a:ea typeface="Times New Roman" panose="02020603050405020304" pitchFamily="18" charset="0"/>
              </a:rPr>
              <a:t>n</a:t>
            </a:r>
            <a:endParaRPr lang="en-GB" sz="2800" b="0" u="none" strike="noStrike" dirty="0">
              <a:solidFill>
                <a:schemeClr val="tx1"/>
              </a:solidFill>
              <a:effectLst/>
              <a:ea typeface="Times New Roman" panose="02020603050405020304" pitchFamily="18" charset="0"/>
            </a:endParaRPr>
          </a:p>
          <a:p>
            <a:pPr marL="666900" lvl="1" indent="-342900" algn="just">
              <a:buSzPts val="1000"/>
              <a:buFont typeface="Symbol" panose="05050102010706020507" pitchFamily="18" charset="2"/>
              <a:buChar char=""/>
              <a:tabLst>
                <a:tab pos="-228600" algn="l"/>
              </a:tabLst>
            </a:pPr>
            <a:r>
              <a:rPr lang="en-GB" sz="2800" b="0" u="none" strike="noStrike" dirty="0">
                <a:solidFill>
                  <a:schemeClr val="tx1"/>
                </a:solidFill>
                <a:effectLst/>
                <a:ea typeface="Times New Roman" panose="02020603050405020304" pitchFamily="18" charset="0"/>
              </a:rPr>
              <a:t>Research Objectives </a:t>
            </a:r>
          </a:p>
          <a:p>
            <a:pPr marL="666900" lvl="1" indent="-342900" algn="just">
              <a:buSzPts val="1000"/>
              <a:buFont typeface="Symbol" panose="05050102010706020507" pitchFamily="18" charset="2"/>
              <a:buChar char=""/>
              <a:tabLst>
                <a:tab pos="-228600" algn="l"/>
              </a:tabLst>
            </a:pPr>
            <a:r>
              <a:rPr lang="en-GB" sz="2800" dirty="0">
                <a:ea typeface="Calibri" panose="020F0502020204030204" pitchFamily="34" charset="0"/>
                <a:cs typeface="Arial" panose="020B0604020202020204" pitchFamily="34" charset="0"/>
              </a:rPr>
              <a:t>M</a:t>
            </a:r>
            <a:r>
              <a:rPr lang="en-GB" sz="2800" dirty="0">
                <a:effectLst/>
                <a:ea typeface="Calibri" panose="020F0502020204030204" pitchFamily="34" charset="0"/>
                <a:cs typeface="Arial" panose="020B0604020202020204" pitchFamily="34" charset="0"/>
              </a:rPr>
              <a:t>ethodology</a:t>
            </a:r>
          </a:p>
          <a:p>
            <a:pPr marL="666900" lvl="1" indent="-342900" algn="just">
              <a:buSzPts val="1000"/>
              <a:buFont typeface="Symbol" panose="05050102010706020507" pitchFamily="18" charset="2"/>
              <a:buChar char=""/>
              <a:tabLst>
                <a:tab pos="-228600" algn="l"/>
              </a:tabLst>
            </a:pPr>
            <a:r>
              <a:rPr lang="en-GB" sz="2800" dirty="0">
                <a:ea typeface="Calibri" panose="020F0502020204030204" pitchFamily="34" charset="0"/>
                <a:cs typeface="Arial" panose="020B0604020202020204" pitchFamily="34" charset="0"/>
              </a:rPr>
              <a:t>K</a:t>
            </a:r>
            <a:r>
              <a:rPr lang="en-GB" sz="2800" dirty="0">
                <a:effectLst/>
                <a:ea typeface="Calibri" panose="020F0502020204030204" pitchFamily="34" charset="0"/>
                <a:cs typeface="Arial" panose="020B0604020202020204" pitchFamily="34" charset="0"/>
              </a:rPr>
              <a:t>ey Findings</a:t>
            </a:r>
            <a:r>
              <a:rPr lang="en-GB" sz="2800" dirty="0">
                <a:ea typeface="Calibri" panose="020F0502020204030204" pitchFamily="34" charset="0"/>
                <a:cs typeface="Arial" panose="020B0604020202020204" pitchFamily="34" charset="0"/>
              </a:rPr>
              <a:t> </a:t>
            </a:r>
          </a:p>
          <a:p>
            <a:pPr marL="666900" lvl="1" indent="-342900" algn="just">
              <a:buSzPts val="1000"/>
              <a:buFont typeface="Symbol" panose="05050102010706020507" pitchFamily="18" charset="2"/>
              <a:buChar char=""/>
              <a:tabLst>
                <a:tab pos="-228600" algn="l"/>
              </a:tabLst>
            </a:pPr>
            <a:r>
              <a:rPr lang="en-GB" sz="2800" dirty="0">
                <a:ea typeface="Calibri" panose="020F0502020204030204" pitchFamily="34" charset="0"/>
                <a:cs typeface="Arial" panose="020B0604020202020204" pitchFamily="34" charset="0"/>
              </a:rPr>
              <a:t>L</a:t>
            </a:r>
            <a:r>
              <a:rPr lang="en-GB" sz="2800" dirty="0">
                <a:effectLst/>
                <a:ea typeface="Calibri" panose="020F0502020204030204" pitchFamily="34" charset="0"/>
                <a:cs typeface="Arial" panose="020B0604020202020204" pitchFamily="34" charset="0"/>
              </a:rPr>
              <a:t>essons learnt</a:t>
            </a:r>
            <a:endParaRPr lang="en-GB" sz="2800" b="1" u="sng" dirty="0">
              <a:solidFill>
                <a:schemeClr val="tx1"/>
              </a:solidFill>
              <a:effectLst/>
              <a:ea typeface="Times New Roman" panose="02020603050405020304" pitchFamily="18" charset="0"/>
            </a:endParaRPr>
          </a:p>
          <a:p>
            <a:pPr marL="666900" lvl="1" indent="-342900" algn="just">
              <a:buSzPts val="1000"/>
              <a:buFont typeface="Symbol" panose="05050102010706020507" pitchFamily="18" charset="2"/>
              <a:buChar char=""/>
              <a:tabLst>
                <a:tab pos="-228600" algn="l"/>
              </a:tabLst>
            </a:pPr>
            <a:r>
              <a:rPr lang="en-GB" sz="2800" dirty="0">
                <a:solidFill>
                  <a:schemeClr val="tx1"/>
                </a:solidFill>
                <a:effectLst/>
                <a:ea typeface="Times New Roman" panose="02020603050405020304" pitchFamily="18" charset="0"/>
              </a:rPr>
              <a:t>Practical Implications</a:t>
            </a:r>
          </a:p>
          <a:p>
            <a:pPr marL="666900" lvl="1" indent="-342900" algn="just">
              <a:buSzPts val="1000"/>
              <a:buFont typeface="Symbol" panose="05050102010706020507" pitchFamily="18" charset="2"/>
              <a:buChar char=""/>
              <a:tabLst>
                <a:tab pos="-228600" algn="l"/>
              </a:tabLst>
            </a:pPr>
            <a:r>
              <a:rPr lang="en-GB" sz="2800" dirty="0">
                <a:solidFill>
                  <a:schemeClr val="tx1"/>
                </a:solidFill>
                <a:ea typeface="Times New Roman" panose="02020603050405020304" pitchFamily="18" charset="0"/>
              </a:rPr>
              <a:t>Conclusion</a:t>
            </a:r>
          </a:p>
          <a:p>
            <a:pPr marL="0" indent="0" algn="just">
              <a:buNone/>
            </a:pP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9D4CB613-AAB7-4E4E-89BC-095FB475AF12}" type="slidenum">
              <a:rPr lang="en-GB" altLang="en-US" sz="1200">
                <a:solidFill>
                  <a:srgbClr val="898989"/>
                </a:solidFill>
                <a:latin typeface="Arial" panose="020B0604020202020204" pitchFamily="34" charset="0"/>
                <a:cs typeface="Arial" panose="020B0604020202020204" pitchFamily="34" charset="0"/>
              </a:rPr>
              <a:pPr fontAlgn="base">
                <a:spcBef>
                  <a:spcPct val="0"/>
                </a:spcBef>
                <a:spcAft>
                  <a:spcPct val="0"/>
                </a:spcAft>
                <a:defRPr/>
              </a:pPr>
              <a:t>2</a:t>
            </a:fld>
            <a:endParaRPr lang="en-GB" altLang="en-US" sz="1200">
              <a:solidFill>
                <a:srgbClr val="898989"/>
              </a:solidFill>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6759-3BC2-443D-07E5-BB808CE72BF4}"/>
              </a:ext>
            </a:extLst>
          </p:cNvPr>
          <p:cNvSpPr>
            <a:spLocks noGrp="1"/>
          </p:cNvSpPr>
          <p:nvPr>
            <p:ph type="title"/>
          </p:nvPr>
        </p:nvSpPr>
        <p:spPr/>
        <p:txBody>
          <a:bodyPr/>
          <a:lstStyle/>
          <a:p>
            <a:r>
              <a:rPr lang="en-GB" sz="2800" dirty="0">
                <a:effectLst/>
              </a:rPr>
              <a:t>Introduction</a:t>
            </a:r>
            <a:endParaRPr lang="aa-ET" dirty="0"/>
          </a:p>
        </p:txBody>
      </p:sp>
      <p:sp>
        <p:nvSpPr>
          <p:cNvPr id="3" name="Content Placeholder 2">
            <a:extLst>
              <a:ext uri="{FF2B5EF4-FFF2-40B4-BE49-F238E27FC236}">
                <a16:creationId xmlns:a16="http://schemas.microsoft.com/office/drawing/2014/main" id="{F3B74BF6-46A0-DAFA-EFBB-EFE63A6FB979}"/>
              </a:ext>
            </a:extLst>
          </p:cNvPr>
          <p:cNvSpPr>
            <a:spLocks noGrp="1"/>
          </p:cNvSpPr>
          <p:nvPr>
            <p:ph idx="1"/>
          </p:nvPr>
        </p:nvSpPr>
        <p:spPr>
          <a:xfrm>
            <a:off x="451795" y="1815740"/>
            <a:ext cx="11029615" cy="4412532"/>
          </a:xfrm>
        </p:spPr>
        <p:txBody>
          <a:bodyPr>
            <a:normAutofit fontScale="77500" lnSpcReduction="20000"/>
          </a:bodyPr>
          <a:lstStyle/>
          <a:p>
            <a:pPr algn="just">
              <a:lnSpc>
                <a:spcPct val="160000"/>
              </a:lnSpc>
            </a:pPr>
            <a:r>
              <a:rPr lang="en-US" sz="2300" dirty="0">
                <a:solidFill>
                  <a:schemeClr val="tx1"/>
                </a:solidFill>
              </a:rPr>
              <a:t>The Office of the Head of the Civil Service, through the Ministry of Sanitation and Water Resources granted me permission in 2020 to pursue a Master’s Degree in Business Administration with a specialization in Human Resource Management.</a:t>
            </a:r>
          </a:p>
          <a:p>
            <a:pPr algn="just">
              <a:lnSpc>
                <a:spcPct val="160000"/>
              </a:lnSpc>
            </a:pPr>
            <a:r>
              <a:rPr lang="en-US" sz="2300" dirty="0">
                <a:solidFill>
                  <a:schemeClr val="tx1"/>
                </a:solidFill>
              </a:rPr>
              <a:t>The duration of the study was 2 years. </a:t>
            </a:r>
            <a:endParaRPr lang="en-GB" sz="2300" dirty="0">
              <a:solidFill>
                <a:schemeClr val="tx1"/>
              </a:solidFill>
              <a:cs typeface="Times" pitchFamily="18" charset="0"/>
            </a:endParaRPr>
          </a:p>
          <a:p>
            <a:pPr algn="just">
              <a:lnSpc>
                <a:spcPct val="160000"/>
              </a:lnSpc>
            </a:pPr>
            <a:r>
              <a:rPr lang="en-GB" sz="2300" dirty="0">
                <a:solidFill>
                  <a:schemeClr val="tx1"/>
                </a:solidFill>
                <a:cs typeface="Times" pitchFamily="18" charset="0"/>
              </a:rPr>
              <a:t>The major goal of the presentation is to give an account of the knowledge l gained and how it will be effectively applied on the job</a:t>
            </a:r>
            <a:r>
              <a:rPr lang="en-US" sz="2300" dirty="0">
                <a:solidFill>
                  <a:schemeClr val="tx1"/>
                </a:solidFill>
                <a:cs typeface="Times" pitchFamily="18" charset="0"/>
              </a:rPr>
              <a:t> as an Officer in the Service and to keep up with the shifting trends so I can continue to be relevant in making inputs into the strategic focus areas in the Civil Service. </a:t>
            </a:r>
            <a:endParaRPr lang="en-GB" sz="2300" dirty="0"/>
          </a:p>
          <a:p>
            <a:pPr algn="just">
              <a:lnSpc>
                <a:spcPct val="160000"/>
              </a:lnSpc>
            </a:pPr>
            <a:r>
              <a:rPr lang="en-GB" sz="2300" dirty="0"/>
              <a:t>This knowledge sharing session is based mainly on my research work / thesis of the Masters Programme titled:</a:t>
            </a:r>
          </a:p>
          <a:p>
            <a:pPr marL="0" indent="0" algn="ctr">
              <a:lnSpc>
                <a:spcPct val="160000"/>
              </a:lnSpc>
              <a:buNone/>
            </a:pPr>
            <a:r>
              <a:rPr lang="en-US" sz="2300" b="1" dirty="0">
                <a:effectLst/>
                <a:ea typeface="Calibri" panose="020F0502020204030204" pitchFamily="34" charset="0"/>
              </a:rPr>
              <a:t>LEADERSHIP STYLES AND PERFORMANCE </a:t>
            </a:r>
            <a:r>
              <a:rPr lang="en-US" sz="2300" b="1" dirty="0">
                <a:ea typeface="Calibri" panose="020F0502020204030204" pitchFamily="34" charset="0"/>
              </a:rPr>
              <a:t>OF EMPLOYEES DURING COVID 19 PANDEMIC</a:t>
            </a:r>
            <a:endParaRPr lang="en-GH" sz="2300" b="1" dirty="0"/>
          </a:p>
          <a:p>
            <a:pPr marL="0" indent="0" algn="just">
              <a:buNone/>
            </a:pPr>
            <a:endParaRPr lang="en-US" sz="2000" dirty="0">
              <a:solidFill>
                <a:schemeClr val="tx1"/>
              </a:solidFill>
              <a:cs typeface="Times" pitchFamily="18" charset="0"/>
            </a:endParaRPr>
          </a:p>
        </p:txBody>
      </p:sp>
      <p:sp>
        <p:nvSpPr>
          <p:cNvPr id="4" name="Date Placeholder 3">
            <a:extLst>
              <a:ext uri="{FF2B5EF4-FFF2-40B4-BE49-F238E27FC236}">
                <a16:creationId xmlns:a16="http://schemas.microsoft.com/office/drawing/2014/main" id="{7D032F97-1833-CA0B-8033-22630EEC8EC0}"/>
              </a:ext>
            </a:extLst>
          </p:cNvPr>
          <p:cNvSpPr>
            <a:spLocks noGrp="1"/>
          </p:cNvSpPr>
          <p:nvPr>
            <p:ph type="dt" sz="half" idx="10"/>
          </p:nvPr>
        </p:nvSpPr>
        <p:spPr/>
        <p:txBody>
          <a:bodyPr/>
          <a:lstStyle/>
          <a:p>
            <a:fld id="{2EA8EA92-9EFC-4769-80E5-5212D1317F71}" type="datetime1">
              <a:rPr lang="en-GB" smtClean="0"/>
              <a:pPr/>
              <a:t>01/08/2023</a:t>
            </a:fld>
            <a:endParaRPr lang="en-GB"/>
          </a:p>
        </p:txBody>
      </p:sp>
      <p:sp>
        <p:nvSpPr>
          <p:cNvPr id="5" name="Slide Number Placeholder 4">
            <a:extLst>
              <a:ext uri="{FF2B5EF4-FFF2-40B4-BE49-F238E27FC236}">
                <a16:creationId xmlns:a16="http://schemas.microsoft.com/office/drawing/2014/main" id="{304B5B18-AD23-68B1-53D4-42A4447DED94}"/>
              </a:ext>
            </a:extLst>
          </p:cNvPr>
          <p:cNvSpPr>
            <a:spLocks noGrp="1"/>
          </p:cNvSpPr>
          <p:nvPr>
            <p:ph type="sldNum" sz="quarter" idx="12"/>
          </p:nvPr>
        </p:nvSpPr>
        <p:spPr/>
        <p:txBody>
          <a:bodyPr/>
          <a:lstStyle/>
          <a:p>
            <a:fld id="{1DA342B8-CF88-4085-9C6D-B2A4A20425C7}" type="slidenum">
              <a:rPr lang="en-GB" smtClean="0"/>
              <a:pPr/>
              <a:t>3</a:t>
            </a:fld>
            <a:endParaRPr lang="en-GB"/>
          </a:p>
        </p:txBody>
      </p:sp>
    </p:spTree>
    <p:extLst>
      <p:ext uri="{BB962C8B-B14F-4D97-AF65-F5344CB8AC3E}">
        <p14:creationId xmlns:p14="http://schemas.microsoft.com/office/powerpoint/2010/main" val="479349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66BBF-129D-7B8A-5970-6B7F2C028C51}"/>
              </a:ext>
            </a:extLst>
          </p:cNvPr>
          <p:cNvSpPr>
            <a:spLocks noGrp="1"/>
          </p:cNvSpPr>
          <p:nvPr>
            <p:ph type="title"/>
          </p:nvPr>
        </p:nvSpPr>
        <p:spPr/>
        <p:txBody>
          <a:bodyPr/>
          <a:lstStyle/>
          <a:p>
            <a:r>
              <a:rPr lang="en-GB" dirty="0"/>
              <a:t>Statement of the problem</a:t>
            </a:r>
            <a:endParaRPr lang="aa-ET" dirty="0"/>
          </a:p>
        </p:txBody>
      </p:sp>
      <p:sp>
        <p:nvSpPr>
          <p:cNvPr id="3" name="Content Placeholder 2">
            <a:extLst>
              <a:ext uri="{FF2B5EF4-FFF2-40B4-BE49-F238E27FC236}">
                <a16:creationId xmlns:a16="http://schemas.microsoft.com/office/drawing/2014/main" id="{E1E9A10C-C76F-0E47-12BD-07BDB8F55FC8}"/>
              </a:ext>
            </a:extLst>
          </p:cNvPr>
          <p:cNvSpPr>
            <a:spLocks noGrp="1"/>
          </p:cNvSpPr>
          <p:nvPr>
            <p:ph idx="1"/>
          </p:nvPr>
        </p:nvSpPr>
        <p:spPr>
          <a:xfrm>
            <a:off x="175751" y="2025284"/>
            <a:ext cx="11029615" cy="3554083"/>
          </a:xfrm>
        </p:spPr>
        <p:txBody>
          <a:bodyPr>
            <a:normAutofit fontScale="92500" lnSpcReduction="10000"/>
          </a:bodyPr>
          <a:lstStyle/>
          <a:p>
            <a:pPr algn="just"/>
            <a:r>
              <a:rPr lang="en-GB" sz="2000" dirty="0">
                <a:solidFill>
                  <a:schemeClr val="tx1"/>
                </a:solidFill>
                <a:effectLst/>
                <a:latin typeface="+mj-lt"/>
                <a:ea typeface="Calibri" panose="020F0502020204030204" pitchFamily="34" charset="0"/>
              </a:rPr>
              <a:t>At present, numerous studies are concerned with the effective management of employee stress during the current Covid -19 crisis. Some studies have focused on strategies for a work-life balance through, for example, effective teamwork management to improve employee performance</a:t>
            </a:r>
          </a:p>
          <a:p>
            <a:pPr marL="0" indent="0" algn="just">
              <a:buNone/>
            </a:pPr>
            <a:endParaRPr lang="en-GB" sz="2000" dirty="0">
              <a:solidFill>
                <a:schemeClr val="tx1"/>
              </a:solidFill>
              <a:effectLst/>
              <a:latin typeface="+mj-lt"/>
              <a:ea typeface="Calibri" panose="020F0502020204030204" pitchFamily="34" charset="0"/>
            </a:endParaRPr>
          </a:p>
          <a:p>
            <a:pPr algn="just"/>
            <a:r>
              <a:rPr lang="en-GB" sz="2000" dirty="0">
                <a:solidFill>
                  <a:schemeClr val="tx1"/>
                </a:solidFill>
                <a:effectLst/>
                <a:latin typeface="+mj-lt"/>
                <a:ea typeface="Calibri" panose="020F0502020204030204" pitchFamily="34" charset="0"/>
              </a:rPr>
              <a:t>Other studies have placed leadership at the centre of effective employee management during a pandemic crisis, particularly in the contexts of authentic, pain management, responsible and inclusive leadership styles among others. </a:t>
            </a:r>
          </a:p>
          <a:p>
            <a:pPr marL="0" indent="0" algn="just">
              <a:buNone/>
            </a:pPr>
            <a:endParaRPr lang="en-GB" sz="2000" dirty="0">
              <a:solidFill>
                <a:schemeClr val="tx1"/>
              </a:solidFill>
              <a:effectLst/>
              <a:latin typeface="+mj-lt"/>
              <a:ea typeface="Calibri" panose="020F0502020204030204" pitchFamily="34" charset="0"/>
            </a:endParaRPr>
          </a:p>
          <a:p>
            <a:pPr algn="just"/>
            <a:r>
              <a:rPr lang="en-GB" sz="2000" dirty="0">
                <a:solidFill>
                  <a:schemeClr val="tx1"/>
                </a:solidFill>
                <a:effectLst/>
                <a:latin typeface="+mj-lt"/>
                <a:ea typeface="Calibri" panose="020F0502020204030204" pitchFamily="34" charset="0"/>
              </a:rPr>
              <a:t>To expand the research further to employee performance during pandemic, this study investigated how managerial leadership mechanics can help improve employees’ performance during the Covid -19 pandemic to ascertain the leadership style that best works during pandemic or crisis.</a:t>
            </a:r>
            <a:endParaRPr lang="aa-ET" sz="2000" dirty="0">
              <a:solidFill>
                <a:schemeClr val="tx1"/>
              </a:solidFill>
              <a:latin typeface="+mj-lt"/>
            </a:endParaRPr>
          </a:p>
        </p:txBody>
      </p:sp>
      <p:sp>
        <p:nvSpPr>
          <p:cNvPr id="4" name="Date Placeholder 3">
            <a:extLst>
              <a:ext uri="{FF2B5EF4-FFF2-40B4-BE49-F238E27FC236}">
                <a16:creationId xmlns:a16="http://schemas.microsoft.com/office/drawing/2014/main" id="{045BB641-864A-2408-52A5-C8EA9580D797}"/>
              </a:ext>
            </a:extLst>
          </p:cNvPr>
          <p:cNvSpPr>
            <a:spLocks noGrp="1"/>
          </p:cNvSpPr>
          <p:nvPr>
            <p:ph type="dt" sz="half" idx="10"/>
          </p:nvPr>
        </p:nvSpPr>
        <p:spPr/>
        <p:txBody>
          <a:bodyPr/>
          <a:lstStyle/>
          <a:p>
            <a:fld id="{2EA8EA92-9EFC-4769-80E5-5212D1317F71}" type="datetime1">
              <a:rPr lang="en-GB" smtClean="0"/>
              <a:pPr/>
              <a:t>01/08/2023</a:t>
            </a:fld>
            <a:endParaRPr lang="en-GB"/>
          </a:p>
        </p:txBody>
      </p:sp>
      <p:sp>
        <p:nvSpPr>
          <p:cNvPr id="5" name="Slide Number Placeholder 4">
            <a:extLst>
              <a:ext uri="{FF2B5EF4-FFF2-40B4-BE49-F238E27FC236}">
                <a16:creationId xmlns:a16="http://schemas.microsoft.com/office/drawing/2014/main" id="{99F18AEF-8DC5-EDF4-8014-8538FE7AFFF9}"/>
              </a:ext>
            </a:extLst>
          </p:cNvPr>
          <p:cNvSpPr>
            <a:spLocks noGrp="1"/>
          </p:cNvSpPr>
          <p:nvPr>
            <p:ph type="sldNum" sz="quarter" idx="12"/>
          </p:nvPr>
        </p:nvSpPr>
        <p:spPr/>
        <p:txBody>
          <a:bodyPr/>
          <a:lstStyle/>
          <a:p>
            <a:fld id="{1DA342B8-CF88-4085-9C6D-B2A4A20425C7}" type="slidenum">
              <a:rPr lang="en-GB" smtClean="0"/>
              <a:pPr/>
              <a:t>4</a:t>
            </a:fld>
            <a:endParaRPr lang="en-GB"/>
          </a:p>
        </p:txBody>
      </p:sp>
    </p:spTree>
    <p:extLst>
      <p:ext uri="{BB962C8B-B14F-4D97-AF65-F5344CB8AC3E}">
        <p14:creationId xmlns:p14="http://schemas.microsoft.com/office/powerpoint/2010/main" val="589291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3041-F808-DEF6-A7B5-A8687606E4F8}"/>
              </a:ext>
            </a:extLst>
          </p:cNvPr>
          <p:cNvSpPr>
            <a:spLocks noGrp="1"/>
          </p:cNvSpPr>
          <p:nvPr>
            <p:ph type="title"/>
          </p:nvPr>
        </p:nvSpPr>
        <p:spPr/>
        <p:txBody>
          <a:bodyPr/>
          <a:lstStyle/>
          <a:p>
            <a:r>
              <a:rPr lang="en-GB" dirty="0"/>
              <a:t>Research questions </a:t>
            </a:r>
            <a:endParaRPr lang="aa-ET" dirty="0"/>
          </a:p>
        </p:txBody>
      </p:sp>
      <p:sp>
        <p:nvSpPr>
          <p:cNvPr id="3" name="Content Placeholder 2">
            <a:extLst>
              <a:ext uri="{FF2B5EF4-FFF2-40B4-BE49-F238E27FC236}">
                <a16:creationId xmlns:a16="http://schemas.microsoft.com/office/drawing/2014/main" id="{DFC02968-603F-DB45-7053-91677B73FE22}"/>
              </a:ext>
            </a:extLst>
          </p:cNvPr>
          <p:cNvSpPr>
            <a:spLocks noGrp="1"/>
          </p:cNvSpPr>
          <p:nvPr>
            <p:ph idx="1"/>
          </p:nvPr>
        </p:nvSpPr>
        <p:spPr>
          <a:xfrm>
            <a:off x="443170" y="1903689"/>
            <a:ext cx="11029615" cy="3678303"/>
          </a:xfrm>
        </p:spPr>
        <p:txBody>
          <a:bodyPr/>
          <a:lstStyle/>
          <a:p>
            <a:pPr marL="342900" lvl="0" indent="-342900" algn="just" rtl="0">
              <a:lnSpc>
                <a:spcPct val="200000"/>
              </a:lnSpc>
              <a:buFont typeface="+mj-lt"/>
              <a:buAutoNum type="arabicPeriod"/>
            </a:pPr>
            <a:r>
              <a:rPr lang="en-GB" sz="2000" dirty="0">
                <a:effectLst/>
                <a:ea typeface="Calibri" panose="020F0502020204030204" pitchFamily="34" charset="0"/>
                <a:cs typeface="Arial" panose="020B0604020202020204" pitchFamily="34" charset="0"/>
              </a:rPr>
              <a:t>What are the leadership styles exhibited by the managers? </a:t>
            </a:r>
            <a:endParaRPr lang="aa-ET" sz="2000" dirty="0">
              <a:effectLst/>
              <a:ea typeface="Calibri" panose="020F0502020204030204" pitchFamily="34" charset="0"/>
              <a:cs typeface="Arial" panose="020B0604020202020204" pitchFamily="34" charset="0"/>
            </a:endParaRPr>
          </a:p>
          <a:p>
            <a:pPr marL="342900" lvl="0" indent="-342900" algn="just">
              <a:lnSpc>
                <a:spcPct val="200000"/>
              </a:lnSpc>
              <a:buFont typeface="+mj-lt"/>
              <a:buAutoNum type="arabicPeriod"/>
            </a:pPr>
            <a:r>
              <a:rPr lang="en-GB" sz="2000" dirty="0">
                <a:effectLst/>
                <a:ea typeface="Calibri" panose="020F0502020204030204" pitchFamily="34" charset="0"/>
                <a:cs typeface="Arial" panose="020B0604020202020204" pitchFamily="34" charset="0"/>
              </a:rPr>
              <a:t>How do these leadership styles affect the performance of the employees?</a:t>
            </a:r>
            <a:endParaRPr lang="aa-ET" sz="2000" dirty="0">
              <a:effectLst/>
              <a:ea typeface="Calibri" panose="020F0502020204030204" pitchFamily="34" charset="0"/>
              <a:cs typeface="Arial" panose="020B0604020202020204" pitchFamily="34" charset="0"/>
            </a:endParaRPr>
          </a:p>
          <a:p>
            <a:pPr marL="342900" lvl="0" indent="-342900" algn="just">
              <a:lnSpc>
                <a:spcPct val="200000"/>
              </a:lnSpc>
              <a:buFont typeface="+mj-lt"/>
              <a:buAutoNum type="arabicPeriod"/>
            </a:pPr>
            <a:r>
              <a:rPr lang="en-GB" sz="2000" dirty="0">
                <a:effectLst/>
                <a:ea typeface="Calibri" panose="020F0502020204030204" pitchFamily="34" charset="0"/>
                <a:cs typeface="Arial" panose="020B0604020202020204" pitchFamily="34" charset="0"/>
              </a:rPr>
              <a:t>What are the challenges faced by employees due to the leadership style exhibited by their managers or supervisor?</a:t>
            </a:r>
            <a:endParaRPr lang="aa-ET" sz="2000" dirty="0">
              <a:effectLst/>
              <a:ea typeface="Calibri" panose="020F0502020204030204" pitchFamily="34" charset="0"/>
              <a:cs typeface="Arial" panose="020B0604020202020204" pitchFamily="34" charset="0"/>
            </a:endParaRPr>
          </a:p>
          <a:p>
            <a:endParaRPr lang="aa-ET" dirty="0"/>
          </a:p>
        </p:txBody>
      </p:sp>
      <p:sp>
        <p:nvSpPr>
          <p:cNvPr id="4" name="Date Placeholder 3">
            <a:extLst>
              <a:ext uri="{FF2B5EF4-FFF2-40B4-BE49-F238E27FC236}">
                <a16:creationId xmlns:a16="http://schemas.microsoft.com/office/drawing/2014/main" id="{D0CC0BE5-13BD-4162-784B-92B370B4C3CA}"/>
              </a:ext>
            </a:extLst>
          </p:cNvPr>
          <p:cNvSpPr>
            <a:spLocks noGrp="1"/>
          </p:cNvSpPr>
          <p:nvPr>
            <p:ph type="dt" sz="half" idx="10"/>
          </p:nvPr>
        </p:nvSpPr>
        <p:spPr/>
        <p:txBody>
          <a:bodyPr/>
          <a:lstStyle/>
          <a:p>
            <a:fld id="{2EA8EA92-9EFC-4769-80E5-5212D1317F71}" type="datetime1">
              <a:rPr lang="en-GB" smtClean="0"/>
              <a:pPr/>
              <a:t>01/08/2023</a:t>
            </a:fld>
            <a:endParaRPr lang="en-GB"/>
          </a:p>
        </p:txBody>
      </p:sp>
      <p:sp>
        <p:nvSpPr>
          <p:cNvPr id="5" name="Slide Number Placeholder 4">
            <a:extLst>
              <a:ext uri="{FF2B5EF4-FFF2-40B4-BE49-F238E27FC236}">
                <a16:creationId xmlns:a16="http://schemas.microsoft.com/office/drawing/2014/main" id="{2CC9B4C7-BC29-8AA4-F74C-BCF31104AD98}"/>
              </a:ext>
            </a:extLst>
          </p:cNvPr>
          <p:cNvSpPr>
            <a:spLocks noGrp="1"/>
          </p:cNvSpPr>
          <p:nvPr>
            <p:ph type="sldNum" sz="quarter" idx="12"/>
          </p:nvPr>
        </p:nvSpPr>
        <p:spPr/>
        <p:txBody>
          <a:bodyPr/>
          <a:lstStyle/>
          <a:p>
            <a:fld id="{1DA342B8-CF88-4085-9C6D-B2A4A20425C7}" type="slidenum">
              <a:rPr lang="en-GB" smtClean="0"/>
              <a:pPr/>
              <a:t>5</a:t>
            </a:fld>
            <a:endParaRPr lang="en-GB"/>
          </a:p>
        </p:txBody>
      </p:sp>
    </p:spTree>
    <p:extLst>
      <p:ext uri="{BB962C8B-B14F-4D97-AF65-F5344CB8AC3E}">
        <p14:creationId xmlns:p14="http://schemas.microsoft.com/office/powerpoint/2010/main" val="2750065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u="none" strike="noStrike" dirty="0">
                <a:effectLst/>
                <a:latin typeface="Times New Roman" panose="02020603050405020304" pitchFamily="18" charset="0"/>
                <a:ea typeface="Times New Roman" panose="02020603050405020304" pitchFamily="18" charset="0"/>
              </a:rPr>
              <a:t>OBJECTIVES </a:t>
            </a:r>
            <a:endParaRPr lang="en-GB" b="1" dirty="0"/>
          </a:p>
        </p:txBody>
      </p:sp>
      <p:sp>
        <p:nvSpPr>
          <p:cNvPr id="3" name="Content Placeholder 2"/>
          <p:cNvSpPr>
            <a:spLocks noGrp="1"/>
          </p:cNvSpPr>
          <p:nvPr>
            <p:ph idx="1"/>
          </p:nvPr>
        </p:nvSpPr>
        <p:spPr>
          <a:xfrm>
            <a:off x="434543" y="1402902"/>
            <a:ext cx="11029615" cy="4206240"/>
          </a:xfrm>
        </p:spPr>
        <p:txBody>
          <a:bodyPr>
            <a:normAutofit/>
          </a:bodyPr>
          <a:lstStyle/>
          <a:p>
            <a:pPr marL="342900" lvl="0" indent="-342900" algn="just" rtl="0">
              <a:lnSpc>
                <a:spcPct val="200000"/>
              </a:lnSpc>
              <a:buFont typeface="+mj-lt"/>
              <a:buAutoNum type="arabicPeriod"/>
            </a:pPr>
            <a:r>
              <a:rPr lang="en-GB" sz="1800" dirty="0">
                <a:effectLst/>
                <a:latin typeface="Times New Roman" panose="02020603050405020304" pitchFamily="18" charset="0"/>
                <a:ea typeface="Calibri" panose="020F0502020204030204" pitchFamily="34" charset="0"/>
                <a:cs typeface="Arial" panose="020B0604020202020204" pitchFamily="34" charset="0"/>
              </a:rPr>
              <a:t>To identify the leadership styles exhibited by managers during Covid 19 pandemic </a:t>
            </a:r>
            <a:endParaRPr lang="aa-ET"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buFont typeface="+mj-lt"/>
              <a:buAutoNum type="arabicPeriod"/>
            </a:pPr>
            <a:r>
              <a:rPr lang="en-GB" sz="1800" dirty="0">
                <a:effectLst/>
                <a:latin typeface="Times New Roman" panose="02020603050405020304" pitchFamily="18" charset="0"/>
                <a:ea typeface="Calibri" panose="020F0502020204030204" pitchFamily="34" charset="0"/>
                <a:cs typeface="Arial" panose="020B0604020202020204" pitchFamily="34" charset="0"/>
              </a:rPr>
              <a:t>To examine how these leadership styles affect the performance of the employees during these tough times. </a:t>
            </a:r>
            <a:endParaRPr lang="aa-ET"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200000"/>
              </a:lnSpc>
              <a:buFont typeface="+mj-lt"/>
              <a:buAutoNum type="arabicPeriod"/>
            </a:pPr>
            <a:r>
              <a:rPr lang="en-GB" sz="1800" dirty="0">
                <a:effectLst/>
                <a:latin typeface="Times New Roman" panose="02020603050405020304" pitchFamily="18" charset="0"/>
                <a:ea typeface="Calibri" panose="020F0502020204030204" pitchFamily="34" charset="0"/>
                <a:cs typeface="Arial" panose="020B0604020202020204" pitchFamily="34" charset="0"/>
              </a:rPr>
              <a:t>To identify the challenges faced by employees due to the leadership style exhibited by their managers or supervisor.</a:t>
            </a:r>
            <a:endParaRPr lang="aa-ET"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GB" dirty="0">
              <a:solidFill>
                <a:schemeClr val="tx1"/>
              </a:solidFill>
              <a:latin typeface="Times" panose="02020603050405020304" pitchFamily="18" charset="0"/>
              <a:cs typeface="Times" panose="02020603050405020304" pitchFamily="18" charset="0"/>
            </a:endParaRPr>
          </a:p>
        </p:txBody>
      </p:sp>
      <p:sp>
        <p:nvSpPr>
          <p:cNvPr id="4" name="Date Placeholder 3"/>
          <p:cNvSpPr>
            <a:spLocks noGrp="1"/>
          </p:cNvSpPr>
          <p:nvPr>
            <p:ph type="dt" sz="half" idx="10"/>
          </p:nvPr>
        </p:nvSpPr>
        <p:spPr/>
        <p:txBody>
          <a:bodyPr/>
          <a:lstStyle/>
          <a:p>
            <a:fld id="{B998A2B6-0EBD-42A1-8774-7EBE00537C2D}" type="datetime1">
              <a:rPr lang="en-GB" smtClean="0"/>
              <a:pPr/>
              <a:t>01/08/2023</a:t>
            </a:fld>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6</a:t>
            </a:fld>
            <a:endParaRPr lang="en-GB"/>
          </a:p>
        </p:txBody>
      </p:sp>
    </p:spTree>
    <p:extLst>
      <p:ext uri="{BB962C8B-B14F-4D97-AF65-F5344CB8AC3E}">
        <p14:creationId xmlns:p14="http://schemas.microsoft.com/office/powerpoint/2010/main" val="232668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B4A6B-F64A-37ED-4520-3511A7C579F9}"/>
              </a:ext>
            </a:extLst>
          </p:cNvPr>
          <p:cNvSpPr>
            <a:spLocks noGrp="1"/>
          </p:cNvSpPr>
          <p:nvPr>
            <p:ph type="title"/>
          </p:nvPr>
        </p:nvSpPr>
        <p:spPr>
          <a:xfrm>
            <a:off x="719215" y="1118027"/>
            <a:ext cx="11029616" cy="965131"/>
          </a:xfrm>
        </p:spPr>
        <p:txBody>
          <a:bodyPr>
            <a:normAutofit fontScale="90000"/>
          </a:bodyPr>
          <a:lstStyle/>
          <a:p>
            <a:pPr>
              <a:lnSpc>
                <a:spcPct val="200000"/>
              </a:lnSpc>
              <a:spcBef>
                <a:spcPts val="1800"/>
              </a:spcBef>
            </a:pPr>
            <a:r>
              <a:rPr lang="x-none" sz="1800" b="1" kern="1600" dirty="0">
                <a:effectLst/>
                <a:latin typeface="Times New Roman" panose="02020603050405020304" pitchFamily="18" charset="0"/>
                <a:ea typeface="Times New Roman" panose="02020603050405020304" pitchFamily="18" charset="0"/>
              </a:rPr>
              <a:t>Theoretical Framework</a:t>
            </a:r>
            <a:r>
              <a:rPr lang="en-GB" sz="1800" b="1" kern="1600" dirty="0">
                <a:effectLst/>
                <a:latin typeface="Times New Roman" panose="02020603050405020304" pitchFamily="18" charset="0"/>
                <a:ea typeface="Times New Roman" panose="02020603050405020304" pitchFamily="18" charset="0"/>
              </a:rPr>
              <a:t> / LITERATURE REVIEW</a:t>
            </a:r>
            <a:br>
              <a:rPr lang="aa-ET" sz="1800" b="1" kern="1600" dirty="0">
                <a:effectLst/>
                <a:latin typeface="Times New Roman" panose="02020603050405020304" pitchFamily="18" charset="0"/>
                <a:ea typeface="Times New Roman" panose="02020603050405020304" pitchFamily="18" charset="0"/>
              </a:rPr>
            </a:br>
            <a:endParaRPr lang="aa-ET" dirty="0"/>
          </a:p>
        </p:txBody>
      </p:sp>
      <p:sp>
        <p:nvSpPr>
          <p:cNvPr id="3" name="Content Placeholder 2">
            <a:extLst>
              <a:ext uri="{FF2B5EF4-FFF2-40B4-BE49-F238E27FC236}">
                <a16:creationId xmlns:a16="http://schemas.microsoft.com/office/drawing/2014/main" id="{8B247076-0923-BD07-5CD4-133541B5C87D}"/>
              </a:ext>
            </a:extLst>
          </p:cNvPr>
          <p:cNvSpPr>
            <a:spLocks noGrp="1"/>
          </p:cNvSpPr>
          <p:nvPr>
            <p:ph idx="1"/>
          </p:nvPr>
        </p:nvSpPr>
        <p:spPr>
          <a:xfrm>
            <a:off x="339653" y="2356665"/>
            <a:ext cx="11029615" cy="2144669"/>
          </a:xfrm>
        </p:spPr>
        <p:txBody>
          <a:bodyPr>
            <a:normAutofit fontScale="25000" lnSpcReduction="20000"/>
          </a:bodyPr>
          <a:lstStyle/>
          <a:p>
            <a:pPr algn="just">
              <a:lnSpc>
                <a:spcPct val="170000"/>
              </a:lnSpc>
            </a:pPr>
            <a:endParaRPr lang="en-US" sz="4800" b="1" dirty="0">
              <a:solidFill>
                <a:schemeClr val="tx1"/>
              </a:solidFill>
            </a:endParaRPr>
          </a:p>
          <a:p>
            <a:pPr marL="0" indent="0">
              <a:lnSpc>
                <a:spcPct val="170000"/>
              </a:lnSpc>
              <a:buNone/>
            </a:pPr>
            <a:endParaRPr lang="en-GB" sz="6400" dirty="0">
              <a:effectLst/>
              <a:ea typeface="Calibri" panose="020F0502020204030204" pitchFamily="34" charset="0"/>
              <a:cs typeface="Arial" panose="020B0604020202020204" pitchFamily="34" charset="0"/>
            </a:endParaRPr>
          </a:p>
          <a:p>
            <a:pPr marL="0" indent="0">
              <a:lnSpc>
                <a:spcPct val="170000"/>
              </a:lnSpc>
              <a:buNone/>
            </a:pPr>
            <a:endParaRPr lang="en-GB" sz="6400" dirty="0">
              <a:ea typeface="Calibri" panose="020F0502020204030204" pitchFamily="34" charset="0"/>
              <a:cs typeface="Arial" panose="020B0604020202020204" pitchFamily="34" charset="0"/>
            </a:endParaRPr>
          </a:p>
          <a:p>
            <a:pPr marL="0" indent="0">
              <a:lnSpc>
                <a:spcPct val="170000"/>
              </a:lnSpc>
              <a:buNone/>
            </a:pPr>
            <a:endParaRPr lang="en-GB" sz="6400" dirty="0">
              <a:effectLst/>
              <a:ea typeface="Calibri" panose="020F0502020204030204" pitchFamily="34" charset="0"/>
              <a:cs typeface="Arial" panose="020B0604020202020204" pitchFamily="34" charset="0"/>
            </a:endParaRPr>
          </a:p>
          <a:p>
            <a:pPr marL="0" indent="0" algn="just">
              <a:lnSpc>
                <a:spcPct val="170000"/>
              </a:lnSpc>
              <a:buNone/>
            </a:pPr>
            <a:r>
              <a:rPr lang="en-GB" sz="6400" b="1" dirty="0">
                <a:effectLst/>
                <a:ea typeface="Calibri" panose="020F0502020204030204" pitchFamily="34" charset="0"/>
                <a:cs typeface="Arial" panose="020B0604020202020204" pitchFamily="34" charset="0"/>
              </a:rPr>
              <a:t>Leadership Theories</a:t>
            </a:r>
            <a:r>
              <a:rPr lang="en-GB" sz="6400" dirty="0">
                <a:effectLst/>
                <a:ea typeface="Calibri" panose="020F0502020204030204" pitchFamily="34" charset="0"/>
                <a:cs typeface="Arial" panose="020B0604020202020204" pitchFamily="34" charset="0"/>
              </a:rPr>
              <a:t>: </a:t>
            </a:r>
          </a:p>
          <a:p>
            <a:pPr algn="just">
              <a:lnSpc>
                <a:spcPct val="170000"/>
              </a:lnSpc>
              <a:buFont typeface="Wingdings" panose="05000000000000000000" pitchFamily="2" charset="2"/>
              <a:buChar char="§"/>
            </a:pPr>
            <a:r>
              <a:rPr lang="en-GB" sz="6400" b="1" dirty="0">
                <a:effectLst/>
                <a:ea typeface="Times New Roman" panose="02020603050405020304" pitchFamily="18" charset="0"/>
                <a:cs typeface="Times New Roman" panose="02020603050405020304" pitchFamily="18" charset="0"/>
              </a:rPr>
              <a:t>Transformational Leadership Theory</a:t>
            </a:r>
            <a:r>
              <a:rPr lang="en-GB" sz="6400" dirty="0">
                <a:effectLst/>
                <a:ea typeface="Times New Roman" panose="02020603050405020304" pitchFamily="18" charset="0"/>
                <a:cs typeface="Times New Roman" panose="02020603050405020304" pitchFamily="18" charset="0"/>
              </a:rPr>
              <a:t>:  </a:t>
            </a:r>
            <a:r>
              <a:rPr lang="en-US" sz="6400" dirty="0">
                <a:solidFill>
                  <a:schemeClr val="tx1"/>
                </a:solidFill>
                <a:effectLst/>
                <a:ea typeface="Times New Roman" panose="02020603050405020304" pitchFamily="18" charset="0"/>
                <a:cs typeface="Times New Roman" panose="02020603050405020304" pitchFamily="18" charset="0"/>
              </a:rPr>
              <a:t>T</a:t>
            </a:r>
            <a:r>
              <a:rPr lang="en-US" sz="6400" dirty="0">
                <a:solidFill>
                  <a:schemeClr val="tx1"/>
                </a:solidFill>
              </a:rPr>
              <a:t>ransformational leadership theory asserts that effective leadership are the result of a positive relationship between leaders and team members. They motivate and inspire through their enthusiasm and passion. </a:t>
            </a:r>
            <a:r>
              <a:rPr lang="en-GB" sz="6400" dirty="0">
                <a:solidFill>
                  <a:schemeClr val="tx1"/>
                </a:solidFill>
              </a:rPr>
              <a:t>Based on the analysis, it emerged that the respondents confirmed the existence of transformational leadership style. </a:t>
            </a:r>
            <a:endParaRPr lang="en-GB" sz="6400" dirty="0">
              <a:effectLst/>
              <a:ea typeface="Times New Roman" panose="02020603050405020304" pitchFamily="18" charset="0"/>
              <a:cs typeface="Times New Roman" panose="02020603050405020304" pitchFamily="18" charset="0"/>
            </a:endParaRPr>
          </a:p>
          <a:p>
            <a:pPr algn="just">
              <a:lnSpc>
                <a:spcPct val="170000"/>
              </a:lnSpc>
              <a:buFont typeface="Wingdings" panose="05000000000000000000" pitchFamily="2" charset="2"/>
              <a:buChar char="§"/>
            </a:pPr>
            <a:r>
              <a:rPr lang="en-GB" sz="6400" b="1" dirty="0">
                <a:effectLst/>
                <a:ea typeface="Times New Roman" panose="02020603050405020304" pitchFamily="18" charset="0"/>
                <a:cs typeface="Times New Roman" panose="02020603050405020304" pitchFamily="18" charset="0"/>
              </a:rPr>
              <a:t>Transactional Leadership Theory</a:t>
            </a:r>
            <a:r>
              <a:rPr lang="en-GB" sz="6400" dirty="0">
                <a:effectLst/>
                <a:ea typeface="Times New Roman" panose="02020603050405020304" pitchFamily="18" charset="0"/>
                <a:cs typeface="Times New Roman" panose="02020603050405020304" pitchFamily="18" charset="0"/>
              </a:rPr>
              <a:t>:  </a:t>
            </a:r>
            <a:r>
              <a:rPr lang="en-US" sz="6400" dirty="0">
                <a:solidFill>
                  <a:schemeClr val="tx1"/>
                </a:solidFill>
                <a:ea typeface="Times New Roman" panose="02020603050405020304" pitchFamily="18" charset="0"/>
                <a:cs typeface="Times New Roman" panose="02020603050405020304" pitchFamily="18" charset="0"/>
              </a:rPr>
              <a:t>T</a:t>
            </a:r>
            <a:r>
              <a:rPr lang="en-US" sz="6400" dirty="0">
                <a:solidFill>
                  <a:schemeClr val="tx1"/>
                </a:solidFill>
              </a:rPr>
              <a:t>ransactional theory of leadership, is a system of rewards and penalties. It views effective leadership as results-focused and hierarchy. </a:t>
            </a:r>
          </a:p>
          <a:p>
            <a:pPr algn="just">
              <a:lnSpc>
                <a:spcPct val="170000"/>
              </a:lnSpc>
              <a:buFont typeface="Wingdings" panose="05000000000000000000" pitchFamily="2" charset="2"/>
              <a:buChar char="§"/>
            </a:pPr>
            <a:r>
              <a:rPr lang="en-GB" sz="6400" b="1" dirty="0">
                <a:effectLst/>
                <a:ea typeface="Calibri" panose="020F0502020204030204" pitchFamily="34" charset="0"/>
                <a:cs typeface="Arial" panose="020B0604020202020204" pitchFamily="34" charset="0"/>
              </a:rPr>
              <a:t>Empirical Studies</a:t>
            </a:r>
            <a:r>
              <a:rPr lang="en-US" sz="6400" b="1" dirty="0">
                <a:solidFill>
                  <a:schemeClr val="tx1"/>
                </a:solidFill>
              </a:rPr>
              <a:t>: </a:t>
            </a:r>
            <a:r>
              <a:rPr lang="en-GB" sz="6400" dirty="0">
                <a:solidFill>
                  <a:schemeClr val="tx1"/>
                </a:solidFill>
                <a:cs typeface="Arial" panose="020B0604020202020204" pitchFamily="34" charset="0"/>
              </a:rPr>
              <a:t>the session reviews</a:t>
            </a:r>
            <a:r>
              <a:rPr lang="en-GB" sz="6400" dirty="0">
                <a:effectLst/>
                <a:ea typeface="Calibri" panose="020F0502020204030204" pitchFamily="34" charset="0"/>
                <a:cs typeface="Arial" panose="020B0604020202020204" pitchFamily="34" charset="0"/>
              </a:rPr>
              <a:t> the empirical studies that investigate the influence of transformational and transactional leadership styles on employee performance, in addition to the theories that guide the current study.</a:t>
            </a:r>
            <a:endParaRPr lang="aa-ET" sz="6400" dirty="0">
              <a:effectLst/>
              <a:ea typeface="Calibri" panose="020F0502020204030204" pitchFamily="34" charset="0"/>
              <a:cs typeface="Arial" panose="020B0604020202020204" pitchFamily="34" charset="0"/>
            </a:endParaRPr>
          </a:p>
          <a:p>
            <a:pPr marL="324000" lvl="1" indent="0" algn="just">
              <a:lnSpc>
                <a:spcPct val="170000"/>
              </a:lnSpc>
              <a:buNone/>
            </a:pPr>
            <a:endParaRPr lang="en-GB" sz="5600" b="0" i="0" dirty="0">
              <a:solidFill>
                <a:schemeClr val="tx1"/>
              </a:solidFill>
              <a:effectLst/>
            </a:endParaRPr>
          </a:p>
          <a:p>
            <a:pPr marL="324000" lvl="1" indent="0" algn="just">
              <a:lnSpc>
                <a:spcPct val="170000"/>
              </a:lnSpc>
              <a:buNone/>
            </a:pPr>
            <a:endParaRPr lang="en-US" sz="6400" b="0" i="0" dirty="0">
              <a:solidFill>
                <a:schemeClr val="tx1"/>
              </a:solidFill>
              <a:effectLst/>
            </a:endParaRPr>
          </a:p>
          <a:p>
            <a:pPr marL="0" indent="0">
              <a:buNone/>
            </a:pPr>
            <a:endParaRPr lang="aa-ET"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aa-ET" dirty="0"/>
          </a:p>
        </p:txBody>
      </p:sp>
      <p:sp>
        <p:nvSpPr>
          <p:cNvPr id="5" name="Slide Number Placeholder 4">
            <a:extLst>
              <a:ext uri="{FF2B5EF4-FFF2-40B4-BE49-F238E27FC236}">
                <a16:creationId xmlns:a16="http://schemas.microsoft.com/office/drawing/2014/main" id="{3B24E39F-EDD5-2512-2258-F2B016652FB7}"/>
              </a:ext>
            </a:extLst>
          </p:cNvPr>
          <p:cNvSpPr>
            <a:spLocks noGrp="1"/>
          </p:cNvSpPr>
          <p:nvPr>
            <p:ph type="sldNum" sz="quarter" idx="12"/>
          </p:nvPr>
        </p:nvSpPr>
        <p:spPr/>
        <p:txBody>
          <a:bodyPr/>
          <a:lstStyle/>
          <a:p>
            <a:fld id="{1DA342B8-CF88-4085-9C6D-B2A4A20425C7}" type="slidenum">
              <a:rPr lang="en-GB" smtClean="0"/>
              <a:pPr/>
              <a:t>7</a:t>
            </a:fld>
            <a:endParaRPr lang="en-GB"/>
          </a:p>
        </p:txBody>
      </p:sp>
    </p:spTree>
    <p:extLst>
      <p:ext uri="{BB962C8B-B14F-4D97-AF65-F5344CB8AC3E}">
        <p14:creationId xmlns:p14="http://schemas.microsoft.com/office/powerpoint/2010/main" val="2530497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u="none" strike="noStrike" dirty="0">
                <a:effectLst/>
                <a:latin typeface="Times New Roman" panose="02020603050405020304" pitchFamily="18" charset="0"/>
                <a:ea typeface="Times New Roman" panose="02020603050405020304" pitchFamily="18" charset="0"/>
              </a:rPr>
              <a:t>METHODOLOGY </a:t>
            </a:r>
            <a:endParaRPr lang="en-GB" b="1" dirty="0"/>
          </a:p>
        </p:txBody>
      </p:sp>
      <p:sp>
        <p:nvSpPr>
          <p:cNvPr id="3" name="Content Placeholder 2"/>
          <p:cNvSpPr>
            <a:spLocks noGrp="1"/>
          </p:cNvSpPr>
          <p:nvPr>
            <p:ph idx="1"/>
          </p:nvPr>
        </p:nvSpPr>
        <p:spPr>
          <a:xfrm>
            <a:off x="279268" y="2061713"/>
            <a:ext cx="11029615" cy="3692106"/>
          </a:xfrm>
        </p:spPr>
        <p:txBody>
          <a:bodyPr>
            <a:normAutofit fontScale="92500" lnSpcReduction="20000"/>
          </a:bodyPr>
          <a:lstStyle/>
          <a:p>
            <a:pPr marL="0" indent="0" algn="just">
              <a:lnSpc>
                <a:spcPct val="150000"/>
              </a:lnSpc>
              <a:buNone/>
            </a:pPr>
            <a:r>
              <a:rPr lang="en-GB" sz="2400" dirty="0">
                <a:solidFill>
                  <a:schemeClr val="tx1"/>
                </a:solidFill>
                <a:ea typeface="Calibri" panose="020F0502020204030204" pitchFamily="34" charset="0"/>
                <a:cs typeface="Arial" panose="020B0604020202020204" pitchFamily="34" charset="0"/>
              </a:rPr>
              <a:t>The study adopted:</a:t>
            </a:r>
            <a:endParaRPr lang="en-GB" sz="2400" dirty="0">
              <a:solidFill>
                <a:schemeClr val="tx1"/>
              </a:solidFill>
              <a:effectLst/>
              <a:ea typeface="Calibri" panose="020F0502020204030204" pitchFamily="34" charset="0"/>
              <a:cs typeface="Arial" panose="020B0604020202020204" pitchFamily="34" charset="0"/>
            </a:endParaRPr>
          </a:p>
          <a:p>
            <a:pPr algn="just">
              <a:lnSpc>
                <a:spcPct val="150000"/>
              </a:lnSpc>
              <a:buFont typeface="Wingdings" panose="05000000000000000000" pitchFamily="2" charset="2"/>
              <a:buChar char="§"/>
            </a:pPr>
            <a:r>
              <a:rPr lang="en-GB" sz="2400" dirty="0">
                <a:solidFill>
                  <a:schemeClr val="tx1"/>
                </a:solidFill>
                <a:ea typeface="Calibri" panose="020F0502020204030204" pitchFamily="34" charset="0"/>
                <a:cs typeface="Arial" panose="020B0604020202020204" pitchFamily="34" charset="0"/>
              </a:rPr>
              <a:t>T</a:t>
            </a:r>
            <a:r>
              <a:rPr lang="en-GB" sz="2400" dirty="0">
                <a:solidFill>
                  <a:schemeClr val="tx1"/>
                </a:solidFill>
                <a:effectLst/>
                <a:ea typeface="Calibri" panose="020F0502020204030204" pitchFamily="34" charset="0"/>
                <a:cs typeface="Arial" panose="020B0604020202020204" pitchFamily="34" charset="0"/>
              </a:rPr>
              <a:t>he quantitative approach.</a:t>
            </a:r>
            <a:endParaRPr lang="en-US" sz="2400" dirty="0">
              <a:solidFill>
                <a:schemeClr val="tx1"/>
              </a:solidFill>
              <a:ea typeface="Calibri" panose="020F0502020204030204" pitchFamily="34" charset="0"/>
              <a:cs typeface="Arial" panose="020B0604020202020204" pitchFamily="34" charset="0"/>
            </a:endParaRPr>
          </a:p>
          <a:p>
            <a:pPr algn="just">
              <a:lnSpc>
                <a:spcPct val="150000"/>
              </a:lnSpc>
              <a:buFont typeface="Wingdings" panose="05000000000000000000" pitchFamily="2" charset="2"/>
              <a:buChar char="§"/>
            </a:pPr>
            <a:r>
              <a:rPr lang="en-GB" sz="2400" dirty="0">
                <a:solidFill>
                  <a:schemeClr val="tx1"/>
                </a:solidFill>
                <a:ea typeface="Calibri" panose="020F0502020204030204" pitchFamily="34" charset="0"/>
              </a:rPr>
              <a:t>T</a:t>
            </a:r>
            <a:r>
              <a:rPr lang="en-GB" sz="2400" dirty="0">
                <a:solidFill>
                  <a:schemeClr val="tx1"/>
                </a:solidFill>
                <a:effectLst/>
                <a:ea typeface="Calibri" panose="020F0502020204030204" pitchFamily="34" charset="0"/>
              </a:rPr>
              <a:t>he convenience sampling technique</a:t>
            </a:r>
          </a:p>
          <a:p>
            <a:pPr algn="just">
              <a:lnSpc>
                <a:spcPct val="150000"/>
              </a:lnSpc>
              <a:buFont typeface="Wingdings" panose="05000000000000000000" pitchFamily="2" charset="2"/>
              <a:buChar char="§"/>
            </a:pPr>
            <a:r>
              <a:rPr lang="en-GB" sz="2400" dirty="0">
                <a:solidFill>
                  <a:schemeClr val="tx1"/>
                </a:solidFill>
                <a:effectLst/>
                <a:ea typeface="Calibri" panose="020F0502020204030204" pitchFamily="34" charset="0"/>
              </a:rPr>
              <a:t>Sample size of 60 non-management staff. </a:t>
            </a:r>
          </a:p>
          <a:p>
            <a:pPr algn="just">
              <a:lnSpc>
                <a:spcPct val="150000"/>
              </a:lnSpc>
              <a:buFont typeface="Wingdings" panose="05000000000000000000" pitchFamily="2" charset="2"/>
              <a:buChar char="§"/>
            </a:pPr>
            <a:r>
              <a:rPr lang="en-GB" sz="2400" dirty="0">
                <a:solidFill>
                  <a:schemeClr val="tx1"/>
                </a:solidFill>
                <a:effectLst/>
                <a:ea typeface="Calibri" panose="020F0502020204030204" pitchFamily="34" charset="0"/>
              </a:rPr>
              <a:t>The questionnaire prepared based on the guidance of the research objectives.</a:t>
            </a:r>
          </a:p>
          <a:p>
            <a:pPr algn="just">
              <a:lnSpc>
                <a:spcPct val="150000"/>
              </a:lnSpc>
              <a:buFont typeface="Wingdings" panose="05000000000000000000" pitchFamily="2" charset="2"/>
              <a:buChar char="§"/>
            </a:pPr>
            <a:r>
              <a:rPr lang="x-none" sz="2400" kern="1600" dirty="0">
                <a:solidFill>
                  <a:schemeClr val="tx1"/>
                </a:solidFill>
                <a:effectLst/>
                <a:ea typeface="Times New Roman" panose="02020603050405020304" pitchFamily="18" charset="0"/>
              </a:rPr>
              <a:t>Validity and Reliability Test</a:t>
            </a:r>
            <a:endParaRPr lang="en-GB" sz="2400" dirty="0">
              <a:solidFill>
                <a:schemeClr val="tx1"/>
              </a:solidFill>
              <a:cs typeface="Times" panose="02020603050405020304" pitchFamily="18" charset="0"/>
            </a:endParaRPr>
          </a:p>
          <a:p>
            <a:pPr marL="0" indent="0" algn="just">
              <a:buNone/>
            </a:pPr>
            <a:endParaRPr lang="en-GB" dirty="0">
              <a:solidFill>
                <a:schemeClr val="tx1"/>
              </a:solidFill>
              <a:latin typeface="Times" panose="02020603050405020304" pitchFamily="18" charset="0"/>
              <a:cs typeface="Times" panose="02020603050405020304" pitchFamily="18" charset="0"/>
            </a:endParaRPr>
          </a:p>
        </p:txBody>
      </p:sp>
      <p:sp>
        <p:nvSpPr>
          <p:cNvPr id="4" name="Date Placeholder 3"/>
          <p:cNvSpPr>
            <a:spLocks noGrp="1"/>
          </p:cNvSpPr>
          <p:nvPr>
            <p:ph type="dt" sz="half" idx="10"/>
          </p:nvPr>
        </p:nvSpPr>
        <p:spPr/>
        <p:txBody>
          <a:bodyPr/>
          <a:lstStyle/>
          <a:p>
            <a:fld id="{B998A2B6-0EBD-42A1-8774-7EBE00537C2D}" type="datetime1">
              <a:rPr lang="en-GB" smtClean="0"/>
              <a:pPr/>
              <a:t>01/08/2023</a:t>
            </a:fld>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8</a:t>
            </a:fld>
            <a:endParaRPr lang="en-GB"/>
          </a:p>
        </p:txBody>
      </p:sp>
    </p:spTree>
    <p:extLst>
      <p:ext uri="{BB962C8B-B14F-4D97-AF65-F5344CB8AC3E}">
        <p14:creationId xmlns:p14="http://schemas.microsoft.com/office/powerpoint/2010/main" val="317841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u="none" strike="noStrike" dirty="0">
                <a:effectLst/>
                <a:latin typeface="Times New Roman" panose="02020603050405020304" pitchFamily="18" charset="0"/>
                <a:ea typeface="Times New Roman" panose="02020603050405020304" pitchFamily="18" charset="0"/>
              </a:rPr>
              <a:t>KEY FINDINGS</a:t>
            </a:r>
            <a:endParaRPr lang="en-GB" b="1" dirty="0"/>
          </a:p>
        </p:txBody>
      </p:sp>
      <p:sp>
        <p:nvSpPr>
          <p:cNvPr id="3" name="Content Placeholder 2"/>
          <p:cNvSpPr>
            <a:spLocks noGrp="1"/>
          </p:cNvSpPr>
          <p:nvPr>
            <p:ph idx="1"/>
          </p:nvPr>
        </p:nvSpPr>
        <p:spPr>
          <a:xfrm>
            <a:off x="581192" y="2343926"/>
            <a:ext cx="11029615" cy="2798119"/>
          </a:xfrm>
        </p:spPr>
        <p:txBody>
          <a:bodyPr>
            <a:noAutofit/>
          </a:bodyPr>
          <a:lstStyle/>
          <a:p>
            <a:pPr marL="0" indent="0" algn="just">
              <a:buNone/>
            </a:pPr>
            <a:endParaRPr lang="en-US" sz="2000" dirty="0">
              <a:solidFill>
                <a:schemeClr val="tx1"/>
              </a:solidFill>
              <a:effectLst/>
              <a:latin typeface="+mj-lt"/>
              <a:ea typeface="Calibri" panose="020F0502020204030204" pitchFamily="34" charset="0"/>
            </a:endParaRPr>
          </a:p>
          <a:p>
            <a:pPr marL="0" indent="0" algn="just">
              <a:buNone/>
            </a:pPr>
            <a:endParaRPr lang="en-GB" sz="2000" dirty="0">
              <a:solidFill>
                <a:schemeClr val="tx1"/>
              </a:solidFill>
              <a:latin typeface="+mj-lt"/>
              <a:cs typeface="Times" panose="02020603050405020304" pitchFamily="18" charset="0"/>
            </a:endParaRPr>
          </a:p>
        </p:txBody>
      </p:sp>
      <p:sp>
        <p:nvSpPr>
          <p:cNvPr id="4" name="Date Placeholder 3"/>
          <p:cNvSpPr>
            <a:spLocks noGrp="1"/>
          </p:cNvSpPr>
          <p:nvPr>
            <p:ph type="dt" sz="half" idx="10"/>
          </p:nvPr>
        </p:nvSpPr>
        <p:spPr/>
        <p:txBody>
          <a:bodyPr/>
          <a:lstStyle/>
          <a:p>
            <a:fld id="{B998A2B6-0EBD-42A1-8774-7EBE00537C2D}" type="datetime1">
              <a:rPr lang="en-GB" smtClean="0"/>
              <a:pPr/>
              <a:t>01/08/2023</a:t>
            </a:fld>
            <a:endParaRPr lang="en-GB"/>
          </a:p>
        </p:txBody>
      </p:sp>
      <p:sp>
        <p:nvSpPr>
          <p:cNvPr id="5" name="Slide Number Placeholder 4"/>
          <p:cNvSpPr>
            <a:spLocks noGrp="1"/>
          </p:cNvSpPr>
          <p:nvPr>
            <p:ph type="sldNum" sz="quarter" idx="12"/>
          </p:nvPr>
        </p:nvSpPr>
        <p:spPr/>
        <p:txBody>
          <a:bodyPr/>
          <a:lstStyle/>
          <a:p>
            <a:fld id="{1DA342B8-CF88-4085-9C6D-B2A4A20425C7}" type="slidenum">
              <a:rPr lang="en-GB" smtClean="0"/>
              <a:pPr/>
              <a:t>9</a:t>
            </a:fld>
            <a:endParaRPr lang="en-GB"/>
          </a:p>
        </p:txBody>
      </p:sp>
      <p:sp>
        <p:nvSpPr>
          <p:cNvPr id="7" name="TextBox 6">
            <a:extLst>
              <a:ext uri="{FF2B5EF4-FFF2-40B4-BE49-F238E27FC236}">
                <a16:creationId xmlns:a16="http://schemas.microsoft.com/office/drawing/2014/main" id="{2F3DF67D-014C-6FBE-A5BB-E0FBE2EBEF76}"/>
              </a:ext>
            </a:extLst>
          </p:cNvPr>
          <p:cNvSpPr txBox="1"/>
          <p:nvPr/>
        </p:nvSpPr>
        <p:spPr>
          <a:xfrm>
            <a:off x="586207" y="2044460"/>
            <a:ext cx="10498347" cy="5002973"/>
          </a:xfrm>
          <a:prstGeom prst="rect">
            <a:avLst/>
          </a:prstGeom>
          <a:noFill/>
        </p:spPr>
        <p:txBody>
          <a:bodyPr wrap="square">
            <a:spAutoFit/>
          </a:bodyPr>
          <a:lstStyle/>
          <a:p>
            <a:pPr marL="342900" lvl="0" indent="-342900" algn="just" rtl="0">
              <a:lnSpc>
                <a:spcPct val="150000"/>
              </a:lnSpc>
              <a:buFont typeface="+mj-lt"/>
              <a:buAutoNum type="arabicPeriod"/>
            </a:pPr>
            <a:r>
              <a:rPr lang="en-GB" dirty="0">
                <a:effectLst/>
                <a:ea typeface="Calibri" panose="020F0502020204030204" pitchFamily="34" charset="0"/>
                <a:cs typeface="Arial" panose="020B0604020202020204" pitchFamily="34" charset="0"/>
              </a:rPr>
              <a:t>To identify the leadership styles exhibited by managers during Covid 19 pandemic:</a:t>
            </a:r>
          </a:p>
          <a:p>
            <a:pPr algn="just">
              <a:lnSpc>
                <a:spcPct val="150000"/>
              </a:lnSpc>
            </a:pPr>
            <a:r>
              <a:rPr lang="en-US" dirty="0">
                <a:effectLst/>
                <a:ea typeface="Calibri" panose="020F0502020204030204" pitchFamily="34" charset="0"/>
                <a:cs typeface="Arial" panose="020B0604020202020204" pitchFamily="34" charset="0"/>
              </a:rPr>
              <a:t>Based on analysis of the findings, it emerged that the respondents confirmed the existence of transformational leadership style, for instance the respondents strongly affirmed the statement that managers or supervisors have leadership skills that build their respect. </a:t>
            </a:r>
            <a:endParaRPr lang="en-US" dirty="0">
              <a:ea typeface="Calibri" panose="020F0502020204030204" pitchFamily="34" charset="0"/>
              <a:cs typeface="Arial" panose="020B0604020202020204" pitchFamily="34" charset="0"/>
            </a:endParaRPr>
          </a:p>
          <a:p>
            <a:pPr algn="just">
              <a:lnSpc>
                <a:spcPct val="150000"/>
              </a:lnSpc>
            </a:pPr>
            <a:endParaRPr lang="aa-ET" dirty="0">
              <a:effectLst/>
              <a:ea typeface="Calibri" panose="020F0502020204030204" pitchFamily="34" charset="0"/>
              <a:cs typeface="Arial" panose="020B0604020202020204" pitchFamily="34" charset="0"/>
            </a:endParaRPr>
          </a:p>
          <a:p>
            <a:pPr lvl="0" algn="just">
              <a:lnSpc>
                <a:spcPct val="150000"/>
              </a:lnSpc>
            </a:pPr>
            <a:r>
              <a:rPr lang="en-GB" dirty="0">
                <a:effectLst/>
                <a:ea typeface="Calibri" panose="020F0502020204030204" pitchFamily="34" charset="0"/>
                <a:cs typeface="Arial" panose="020B0604020202020204" pitchFamily="34" charset="0"/>
              </a:rPr>
              <a:t>2</a:t>
            </a:r>
            <a:r>
              <a:rPr lang="en-GB" dirty="0">
                <a:ea typeface="Calibri" panose="020F0502020204030204" pitchFamily="34" charset="0"/>
                <a:cs typeface="Arial" panose="020B0604020202020204" pitchFamily="34" charset="0"/>
              </a:rPr>
              <a:t>.</a:t>
            </a:r>
            <a:r>
              <a:rPr lang="en-GB" dirty="0">
                <a:effectLst/>
                <a:ea typeface="Calibri" panose="020F0502020204030204" pitchFamily="34" charset="0"/>
                <a:cs typeface="Arial" panose="020B0604020202020204" pitchFamily="34" charset="0"/>
              </a:rPr>
              <a:t>  To examine how these leadership styles affect the performance of the employees during these tough times:</a:t>
            </a:r>
          </a:p>
          <a:p>
            <a:pPr lvl="0" algn="just">
              <a:lnSpc>
                <a:spcPct val="150000"/>
              </a:lnSpc>
            </a:pPr>
            <a:r>
              <a:rPr lang="en-US" dirty="0">
                <a:effectLst/>
                <a:ea typeface="Calibri" panose="020F0502020204030204" pitchFamily="34" charset="0"/>
              </a:rPr>
              <a:t>Based on the analysis of the findings, it was revealed that there is acknowledgement/appreciation of staff efforts and mentoring to those who need help through career advancement, and this has improved performance of the employees. Again, managers ensured that there exists good working relation among co-workers.</a:t>
            </a:r>
            <a:endParaRPr lang="aa-ET" dirty="0">
              <a:effectLst/>
              <a:ea typeface="Calibri" panose="020F0502020204030204" pitchFamily="34" charset="0"/>
              <a:cs typeface="Arial" panose="020B0604020202020204" pitchFamily="34" charset="0"/>
            </a:endParaRPr>
          </a:p>
          <a:p>
            <a:pPr algn="just">
              <a:lnSpc>
                <a:spcPct val="150000"/>
              </a:lnSpc>
              <a:spcAft>
                <a:spcPts val="1000"/>
              </a:spcAft>
            </a:pPr>
            <a:endParaRPr lang="en-US" sz="2400" dirty="0">
              <a:effectLst/>
              <a:ea typeface="Calibri" panose="020F0502020204030204" pitchFamily="34" charset="0"/>
              <a:cs typeface="Arial" panose="020B0604020202020204" pitchFamily="34" charset="0"/>
            </a:endParaRPr>
          </a:p>
          <a:p>
            <a:pPr algn="just">
              <a:lnSpc>
                <a:spcPct val="150000"/>
              </a:lnSpc>
              <a:spcAft>
                <a:spcPts val="1000"/>
              </a:spcAft>
            </a:pPr>
            <a:endParaRPr lang="en-US" sz="24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820019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18411</TotalTime>
  <Words>1182</Words>
  <Application>Microsoft Office PowerPoint</Application>
  <PresentationFormat>Widescreen</PresentationFormat>
  <Paragraphs>146</Paragraphs>
  <Slides>15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Gill Sans MT</vt:lpstr>
      <vt:lpstr>Symbol</vt:lpstr>
      <vt:lpstr>Times</vt:lpstr>
      <vt:lpstr>Times New Roman</vt:lpstr>
      <vt:lpstr>Wingdings</vt:lpstr>
      <vt:lpstr>Wingdings 2</vt:lpstr>
      <vt:lpstr>Dividend</vt:lpstr>
      <vt:lpstr>PowerPoint Presentation</vt:lpstr>
      <vt:lpstr>OUTLINE</vt:lpstr>
      <vt:lpstr>Introduction</vt:lpstr>
      <vt:lpstr>Statement of the problem</vt:lpstr>
      <vt:lpstr>Research questions </vt:lpstr>
      <vt:lpstr>OBJECTIVES </vt:lpstr>
      <vt:lpstr>Theoretical Framework / LITERATURE REVIEW </vt:lpstr>
      <vt:lpstr>METHODOLOGY </vt:lpstr>
      <vt:lpstr>KEY FINDINGS</vt:lpstr>
      <vt:lpstr>KEY FINDINGS CONT.</vt:lpstr>
      <vt:lpstr>LESSONS LEARNT </vt:lpstr>
      <vt:lpstr>LESSONS LEARNT </vt:lpstr>
      <vt:lpstr>Practical implications</vt:lpstr>
      <vt:lpstr>Conclusion </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Solomon Yeboah</dc:creator>
  <cp:lastModifiedBy>Vivian  Puplampu</cp:lastModifiedBy>
  <cp:revision>340</cp:revision>
  <dcterms:created xsi:type="dcterms:W3CDTF">2014-11-20T07:23:05Z</dcterms:created>
  <dcterms:modified xsi:type="dcterms:W3CDTF">2023-08-01T12:16:57Z</dcterms:modified>
</cp:coreProperties>
</file>