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13" r:id="rId5"/>
    <p:sldId id="290" r:id="rId6"/>
    <p:sldId id="291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9" r:id="rId15"/>
    <p:sldId id="277" r:id="rId16"/>
    <p:sldId id="303" r:id="rId17"/>
    <p:sldId id="304" r:id="rId18"/>
    <p:sldId id="305" r:id="rId19"/>
    <p:sldId id="306" r:id="rId20"/>
    <p:sldId id="317" r:id="rId21"/>
    <p:sldId id="30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AU%20First%20semester\Mats%20from%20Abedi\Prof.%20Ryu%20Supervision\Thesis%20Compilation\Analysis\Raw%20data%20inpu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Ghana</a:t>
            </a:r>
            <a:r>
              <a:rPr lang="en-US" baseline="0"/>
              <a:t> Urban vs Rural population from 1955 - 2020</a:t>
            </a:r>
            <a:endParaRPr lang="en-US"/>
          </a:p>
        </c:rich>
      </c:tx>
      <c:layout>
        <c:manualLayout>
          <c:xMode val="edge"/>
          <c:yMode val="edge"/>
          <c:x val="0.12893723365936241"/>
          <c:y val="2.40048345401031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cat>
            <c:numRef>
              <c:f>Sheet1!$A$4:$A$17</c:f>
              <c:numCache>
                <c:formatCode>General</c:formatCode>
                <c:ptCount val="14"/>
                <c:pt idx="0">
                  <c:v>1955</c:v>
                </c:pt>
                <c:pt idx="1">
                  <c:v>1960</c:v>
                </c:pt>
                <c:pt idx="2">
                  <c:v>1965</c:v>
                </c:pt>
                <c:pt idx="3">
                  <c:v>1970</c:v>
                </c:pt>
                <c:pt idx="4">
                  <c:v>1975</c:v>
                </c:pt>
                <c:pt idx="5">
                  <c:v>1980</c:v>
                </c:pt>
                <c:pt idx="6">
                  <c:v>1985</c:v>
                </c:pt>
                <c:pt idx="7">
                  <c:v>1990</c:v>
                </c:pt>
                <c:pt idx="8">
                  <c:v>1995</c:v>
                </c:pt>
                <c:pt idx="9">
                  <c:v>2000</c:v>
                </c:pt>
                <c:pt idx="10">
                  <c:v>2005</c:v>
                </c:pt>
                <c:pt idx="11">
                  <c:v>2010</c:v>
                </c:pt>
                <c:pt idx="12">
                  <c:v>2015</c:v>
                </c:pt>
                <c:pt idx="13">
                  <c:v>2020</c:v>
                </c:pt>
              </c:numCache>
            </c:numRef>
          </c:cat>
          <c:val>
            <c:numRef>
              <c:f>Sheet1!$B$4:$B$17</c:f>
              <c:numCache>
                <c:formatCode>General</c:formatCode>
                <c:ptCount val="14"/>
                <c:pt idx="0">
                  <c:v>4646289</c:v>
                </c:pt>
                <c:pt idx="1">
                  <c:v>5088439</c:v>
                </c:pt>
                <c:pt idx="2">
                  <c:v>5729547</c:v>
                </c:pt>
                <c:pt idx="3">
                  <c:v>6245962</c:v>
                </c:pt>
                <c:pt idx="4">
                  <c:v>7031720</c:v>
                </c:pt>
                <c:pt idx="5">
                  <c:v>7689894</c:v>
                </c:pt>
                <c:pt idx="6">
                  <c:v>8600510</c:v>
                </c:pt>
                <c:pt idx="7">
                  <c:v>9442578</c:v>
                </c:pt>
                <c:pt idx="8">
                  <c:v>10286414</c:v>
                </c:pt>
                <c:pt idx="9">
                  <c:v>10959226</c:v>
                </c:pt>
                <c:pt idx="10">
                  <c:v>11623532</c:v>
                </c:pt>
                <c:pt idx="11">
                  <c:v>12348840</c:v>
                </c:pt>
                <c:pt idx="12">
                  <c:v>12930750</c:v>
                </c:pt>
                <c:pt idx="13">
                  <c:v>13447373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cat>
            <c:numRef>
              <c:f>Sheet1!$A$4:$A$17</c:f>
              <c:numCache>
                <c:formatCode>General</c:formatCode>
                <c:ptCount val="14"/>
                <c:pt idx="0">
                  <c:v>1955</c:v>
                </c:pt>
                <c:pt idx="1">
                  <c:v>1960</c:v>
                </c:pt>
                <c:pt idx="2">
                  <c:v>1965</c:v>
                </c:pt>
                <c:pt idx="3">
                  <c:v>1970</c:v>
                </c:pt>
                <c:pt idx="4">
                  <c:v>1975</c:v>
                </c:pt>
                <c:pt idx="5">
                  <c:v>1980</c:v>
                </c:pt>
                <c:pt idx="6">
                  <c:v>1985</c:v>
                </c:pt>
                <c:pt idx="7">
                  <c:v>1990</c:v>
                </c:pt>
                <c:pt idx="8">
                  <c:v>1995</c:v>
                </c:pt>
                <c:pt idx="9">
                  <c:v>2000</c:v>
                </c:pt>
                <c:pt idx="10">
                  <c:v>2005</c:v>
                </c:pt>
                <c:pt idx="11">
                  <c:v>2010</c:v>
                </c:pt>
                <c:pt idx="12">
                  <c:v>2015</c:v>
                </c:pt>
                <c:pt idx="13">
                  <c:v>2020</c:v>
                </c:pt>
              </c:numCache>
            </c:numRef>
          </c:cat>
          <c:val>
            <c:numRef>
              <c:f>Sheet1!$C$4:$C$17</c:f>
              <c:numCache>
                <c:formatCode>General</c:formatCode>
                <c:ptCount val="14"/>
                <c:pt idx="0">
                  <c:v>1084305</c:v>
                </c:pt>
                <c:pt idx="1">
                  <c:v>1546791</c:v>
                </c:pt>
                <c:pt idx="2">
                  <c:v>2009926</c:v>
                </c:pt>
                <c:pt idx="3">
                  <c:v>2489533</c:v>
                </c:pt>
                <c:pt idx="4">
                  <c:v>2954226</c:v>
                </c:pt>
                <c:pt idx="5">
                  <c:v>3366222</c:v>
                </c:pt>
                <c:pt idx="6">
                  <c:v>4183103</c:v>
                </c:pt>
                <c:pt idx="7">
                  <c:v>5330699</c:v>
                </c:pt>
                <c:pt idx="8">
                  <c:v>6727643</c:v>
                </c:pt>
                <c:pt idx="9">
                  <c:v>8319630</c:v>
                </c:pt>
                <c:pt idx="10">
                  <c:v>10191110</c:v>
                </c:pt>
                <c:pt idx="11">
                  <c:v>12430779</c:v>
                </c:pt>
                <c:pt idx="12">
                  <c:v>14918455</c:v>
                </c:pt>
                <c:pt idx="13">
                  <c:v>17625567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923965216"/>
        <c:axId val="-923963040"/>
      </c:barChart>
      <c:catAx>
        <c:axId val="-92396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3963040"/>
        <c:crosses val="autoZero"/>
        <c:auto val="1"/>
        <c:lblAlgn val="ctr"/>
        <c:lblOffset val="100"/>
        <c:noMultiLvlLbl val="0"/>
      </c:catAx>
      <c:valAx>
        <c:axId val="-92396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u="sng"/>
                  <a:t>Urban</a:t>
                </a:r>
                <a:r>
                  <a:rPr lang="en-US" u="sng" baseline="0"/>
                  <a:t> Population</a:t>
                </a:r>
                <a:endParaRPr lang="en-US" u="sng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3965216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40000"/>
        <a:lumOff val="6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Predominant occupation of peri-urban dwellers</a:t>
            </a:r>
          </a:p>
        </c:rich>
      </c:tx>
      <c:layout>
        <c:manualLayout>
          <c:xMode val="edge"/>
          <c:yMode val="edge"/>
          <c:x val="0.15864855179075033"/>
          <c:y val="5.07936254000122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'Peri-urban dwellers'!$U$42</c:f>
              <c:strCache>
                <c:ptCount val="1"/>
                <c:pt idx="0">
                  <c:v>Post- Land Conversions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'Peri-urban dwellers'!$T$43:$T$46</c:f>
              <c:strCache>
                <c:ptCount val="4"/>
                <c:pt idx="0">
                  <c:v>Agriculture</c:v>
                </c:pt>
                <c:pt idx="1">
                  <c:v>Trading </c:v>
                </c:pt>
                <c:pt idx="2">
                  <c:v>Construction</c:v>
                </c:pt>
                <c:pt idx="3">
                  <c:v>Other</c:v>
                </c:pt>
              </c:strCache>
            </c:strRef>
          </c:cat>
          <c:val>
            <c:numRef>
              <c:f>'Peri-urban dwellers'!$U$43:$U$46</c:f>
              <c:numCache>
                <c:formatCode>General</c:formatCode>
                <c:ptCount val="4"/>
                <c:pt idx="1">
                  <c:v>19</c:v>
                </c:pt>
                <c:pt idx="2">
                  <c:v>9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'Peri-urban dwellers'!$V$42</c:f>
              <c:strCache>
                <c:ptCount val="1"/>
                <c:pt idx="0">
                  <c:v>Pre-Land Conversions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'Peri-urban dwellers'!$T$43:$T$46</c:f>
              <c:strCache>
                <c:ptCount val="4"/>
                <c:pt idx="0">
                  <c:v>Agriculture</c:v>
                </c:pt>
                <c:pt idx="1">
                  <c:v>Trading </c:v>
                </c:pt>
                <c:pt idx="2">
                  <c:v>Construction</c:v>
                </c:pt>
                <c:pt idx="3">
                  <c:v>Other</c:v>
                </c:pt>
              </c:strCache>
            </c:strRef>
          </c:cat>
          <c:val>
            <c:numRef>
              <c:f>'Peri-urban dwellers'!$V$43:$V$46</c:f>
              <c:numCache>
                <c:formatCode>General</c:formatCode>
                <c:ptCount val="4"/>
                <c:pt idx="0">
                  <c:v>29</c:v>
                </c:pt>
                <c:pt idx="1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461449360"/>
        <c:axId val="-461448816"/>
      </c:barChart>
      <c:catAx>
        <c:axId val="-46144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48816"/>
        <c:crosses val="autoZero"/>
        <c:auto val="1"/>
        <c:lblAlgn val="ctr"/>
        <c:lblOffset val="100"/>
        <c:noMultiLvlLbl val="0"/>
      </c:catAx>
      <c:valAx>
        <c:axId val="-46144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49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300"/>
              <a:t>Monthly</a:t>
            </a:r>
            <a:r>
              <a:rPr lang="en-US" sz="1300" baseline="0"/>
              <a:t> incomes of peri-urban residents pre and post land conversions</a:t>
            </a:r>
            <a:endParaRPr lang="en-US" sz="1300"/>
          </a:p>
        </c:rich>
      </c:tx>
      <c:layout>
        <c:manualLayout>
          <c:xMode val="edge"/>
          <c:yMode val="edge"/>
          <c:x val="0.12169083976336069"/>
          <c:y val="3.11671996762435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'Peri-urban dwellers'!$AH$120</c:f>
              <c:strCache>
                <c:ptCount val="1"/>
                <c:pt idx="0">
                  <c:v>Percentage of respondents before land conversions</c:v>
                </c:pt>
              </c:strCache>
            </c:strRef>
          </c:tx>
          <c:spPr>
            <a:ln w="34925" cap="rnd">
              <a:solidFill>
                <a:schemeClr val="bg2">
                  <a:lumMod val="25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'Peri-urban dwellers'!$AG$121:$AG$124</c:f>
              <c:strCache>
                <c:ptCount val="4"/>
                <c:pt idx="0">
                  <c:v>GH¢500 and below</c:v>
                </c:pt>
                <c:pt idx="1">
                  <c:v>GH¢600 -GH¢1000</c:v>
                </c:pt>
                <c:pt idx="2">
                  <c:v>GH¢1100-GH¢1500</c:v>
                </c:pt>
                <c:pt idx="3">
                  <c:v>GH¢1600 and above</c:v>
                </c:pt>
              </c:strCache>
            </c:strRef>
          </c:cat>
          <c:val>
            <c:numRef>
              <c:f>'Peri-urban dwellers'!$AH$121:$AH$124</c:f>
              <c:numCache>
                <c:formatCode>0%</c:formatCode>
                <c:ptCount val="4"/>
                <c:pt idx="0" formatCode="0.00%">
                  <c:v>0.53300000000000003</c:v>
                </c:pt>
                <c:pt idx="1">
                  <c:v>0.3</c:v>
                </c:pt>
                <c:pt idx="2" formatCode="0.00%">
                  <c:v>6.7000000000000004E-2</c:v>
                </c:pt>
                <c:pt idx="3">
                  <c:v>0.1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'Peri-urban dwellers'!$AI$120</c:f>
              <c:strCache>
                <c:ptCount val="1"/>
                <c:pt idx="0">
                  <c:v>Percenatage of respondents after land conversions</c:v>
                </c:pt>
              </c:strCache>
            </c:strRef>
          </c:tx>
          <c:spPr>
            <a:ln w="34925" cap="rnd">
              <a:solidFill>
                <a:schemeClr val="accent5">
                  <a:lumMod val="75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'Peri-urban dwellers'!$AG$121:$AG$124</c:f>
              <c:strCache>
                <c:ptCount val="4"/>
                <c:pt idx="0">
                  <c:v>GH¢500 and below</c:v>
                </c:pt>
                <c:pt idx="1">
                  <c:v>GH¢600 -GH¢1000</c:v>
                </c:pt>
                <c:pt idx="2">
                  <c:v>GH¢1100-GH¢1500</c:v>
                </c:pt>
                <c:pt idx="3">
                  <c:v>GH¢1600 and above</c:v>
                </c:pt>
              </c:strCache>
            </c:strRef>
          </c:cat>
          <c:val>
            <c:numRef>
              <c:f>'Peri-urban dwellers'!$AI$121:$AI$124</c:f>
              <c:numCache>
                <c:formatCode>0.00%</c:formatCode>
                <c:ptCount val="4"/>
                <c:pt idx="0" formatCode="0%">
                  <c:v>0.2</c:v>
                </c:pt>
                <c:pt idx="1">
                  <c:v>0.33300000000000002</c:v>
                </c:pt>
                <c:pt idx="2">
                  <c:v>0.36699999999999999</c:v>
                </c:pt>
                <c:pt idx="3" formatCode="0%">
                  <c:v>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461440112"/>
        <c:axId val="-461443920"/>
      </c:lineChart>
      <c:catAx>
        <c:axId val="-46144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43920"/>
        <c:crosses val="autoZero"/>
        <c:auto val="1"/>
        <c:lblAlgn val="ctr"/>
        <c:lblOffset val="100"/>
        <c:noMultiLvlLbl val="0"/>
      </c:catAx>
      <c:valAx>
        <c:axId val="-46144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4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637157077469202"/>
          <c:y val="0.81474241240862555"/>
          <c:w val="0.52635261785757992"/>
          <c:h val="0.156197753316329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Effect of</a:t>
            </a:r>
            <a:r>
              <a:rPr lang="en-US" sz="1200" baseline="0"/>
              <a:t> land conversion on community life</a:t>
            </a:r>
            <a:endParaRPr lang="en-US" sz="1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'Peri-urban dwellers'!$G$147:$G$150</c:f>
              <c:strCache>
                <c:ptCount val="4"/>
                <c:pt idx="0">
                  <c:v>Loss of community identity</c:v>
                </c:pt>
                <c:pt idx="1">
                  <c:v>Loss of community heritage</c:v>
                </c:pt>
                <c:pt idx="2">
                  <c:v>Relocation of community members</c:v>
                </c:pt>
                <c:pt idx="3">
                  <c:v>Youth involved in social vices</c:v>
                </c:pt>
              </c:strCache>
            </c:strRef>
          </c:cat>
          <c:val>
            <c:numRef>
              <c:f>'Peri-urban dwellers'!$H$147:$H$150</c:f>
              <c:numCache>
                <c:formatCode>General</c:formatCode>
                <c:ptCount val="4"/>
                <c:pt idx="0">
                  <c:v>10</c:v>
                </c:pt>
                <c:pt idx="1">
                  <c:v>2</c:v>
                </c:pt>
                <c:pt idx="2">
                  <c:v>0</c:v>
                </c:pt>
                <c:pt idx="3">
                  <c:v>18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460065776"/>
        <c:axId val="-460065232"/>
      </c:barChart>
      <c:catAx>
        <c:axId val="-460065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0065232"/>
        <c:crosses val="autoZero"/>
        <c:auto val="1"/>
        <c:lblAlgn val="ctr"/>
        <c:lblOffset val="100"/>
        <c:noMultiLvlLbl val="0"/>
      </c:catAx>
      <c:valAx>
        <c:axId val="-46006523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0065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300"/>
              <a:t>Strategies used</a:t>
            </a:r>
            <a:r>
              <a:rPr lang="en-US" sz="1300" baseline="0"/>
              <a:t> by residents </a:t>
            </a:r>
            <a:endParaRPr lang="en-US" sz="13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  <a:effectLst/>
            <a:sp3d>
              <a:contourClr>
                <a:schemeClr val="tx2">
                  <a:lumMod val="5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'Peri-urban dwellers'!$AE$156:$AE$160</c:f>
              <c:strCache>
                <c:ptCount val="5"/>
                <c:pt idx="0">
                  <c:v>Report to the media</c:v>
                </c:pt>
                <c:pt idx="1">
                  <c:v>Demonstrate/protest</c:v>
                </c:pt>
                <c:pt idx="2">
                  <c:v>Avoid communal activities</c:v>
                </c:pt>
                <c:pt idx="3">
                  <c:v>Petition a public figure</c:v>
                </c:pt>
                <c:pt idx="4">
                  <c:v>Do nothing</c:v>
                </c:pt>
              </c:strCache>
            </c:strRef>
          </c:cat>
          <c:val>
            <c:numRef>
              <c:f>'Peri-urban dwellers'!$AF$156:$AF$160</c:f>
              <c:numCache>
                <c:formatCode>General</c:formatCode>
                <c:ptCount val="5"/>
                <c:pt idx="0">
                  <c:v>5</c:v>
                </c:pt>
                <c:pt idx="1">
                  <c:v>7</c:v>
                </c:pt>
                <c:pt idx="2">
                  <c:v>11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-460072848"/>
        <c:axId val="-460071760"/>
        <c:axId val="0"/>
      </c:bar3DChart>
      <c:catAx>
        <c:axId val="-460072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0071760"/>
        <c:crosses val="autoZero"/>
        <c:auto val="1"/>
        <c:lblAlgn val="ctr"/>
        <c:lblOffset val="100"/>
        <c:noMultiLvlLbl val="0"/>
      </c:catAx>
      <c:valAx>
        <c:axId val="-460071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0072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Strategies used by peri-urban</a:t>
            </a:r>
            <a:r>
              <a:rPr lang="en-US" sz="1200" baseline="0"/>
              <a:t> dwellers from the traditional authority's point of view </a:t>
            </a:r>
            <a:endParaRPr lang="en-US" sz="1200"/>
          </a:p>
        </c:rich>
      </c:tx>
      <c:layout>
        <c:manualLayout>
          <c:xMode val="edge"/>
          <c:yMode val="edge"/>
          <c:x val="0.12908789386401326"/>
          <c:y val="2.83085822705355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'Trad. Authority'!$R$53</c:f>
              <c:strCache>
                <c:ptCount val="1"/>
                <c:pt idx="0">
                  <c:v>Percentage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2.5209317585301851E-2"/>
                  <c:y val="-3.9303003791192816E-2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Protest/demonstrate</a:t>
                    </a:r>
                    <a:r>
                      <a:rPr lang="en-US" sz="800" baseline="0"/>
                      <a:t> </a:t>
                    </a:r>
                    <a:fld id="{0717C683-52A1-484A-BA23-4A9D38F07910}" type="PERCENTAGE">
                      <a:rPr lang="en-US" sz="800"/>
                      <a:pPr/>
                      <a:t>[PERCENTAGE]</a:t>
                    </a:fld>
                    <a:endParaRPr lang="en-US" sz="800" baseline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09733158355204"/>
                      <c:h val="0.1043055555555555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4593175853018356E-2"/>
                  <c:y val="-2.8489720034995624E-2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Involve the media </a:t>
                    </a:r>
                    <a:fld id="{4CCC6134-0263-462A-85BB-3BEC59415754}" type="PERCENTAGE">
                      <a:rPr lang="en-US" sz="800"/>
                      <a:pPr/>
                      <a:t>[PERCENTAGE]</a:t>
                    </a:fld>
                    <a:endParaRPr lang="en-US" sz="80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133333333333331"/>
                      <c:h val="0.1268981481481481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8.3305118110236206E-2"/>
                  <c:y val="-7.1791703120443279E-2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Do nothing </a:t>
                    </a:r>
                    <a:fld id="{E8B3E195-D9B5-4A5E-8CCC-21052A164A4C}" type="PERCENTAGE">
                      <a:rPr lang="en-US" sz="800"/>
                      <a:pPr/>
                      <a:t>[PERCENTAGE]</a:t>
                    </a:fld>
                    <a:endParaRPr lang="en-US" sz="80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3.4499999999999989E-2"/>
                  <c:y val="4.4031058617672793E-2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Petition a</a:t>
                    </a:r>
                    <a:r>
                      <a:rPr lang="en-US" sz="800" baseline="0"/>
                      <a:t> public figure </a:t>
                    </a:r>
                    <a:fld id="{0447E83F-49D0-4894-8A64-F0851E706232}" type="PERCENTAGE">
                      <a:rPr lang="en-US" sz="800"/>
                      <a:pPr/>
                      <a:t>[PERCENTAGE]</a:t>
                    </a:fld>
                    <a:endParaRPr lang="en-US" sz="800" baseline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5.594991251093611E-2"/>
                  <c:y val="6.5040463692038447E-2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Other</a:t>
                    </a:r>
                    <a:r>
                      <a:rPr lang="en-US" sz="800" baseline="0"/>
                      <a:t> </a:t>
                    </a:r>
                    <a:fld id="{0D60A761-9C4B-48B5-A0B7-A2CFB05DCC9F}" type="PERCENTAGE">
                      <a:rPr lang="en-US" sz="800"/>
                      <a:pPr/>
                      <a:t>[PERCENTAGE]</a:t>
                    </a:fld>
                    <a:endParaRPr lang="en-US" sz="800" baseline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'Trad. Authority'!$Q$54:$Q$58</c:f>
              <c:strCache>
                <c:ptCount val="5"/>
                <c:pt idx="0">
                  <c:v>Protest/demostrate</c:v>
                </c:pt>
                <c:pt idx="1">
                  <c:v>Involve the media</c:v>
                </c:pt>
                <c:pt idx="2">
                  <c:v>Do nothing</c:v>
                </c:pt>
                <c:pt idx="3">
                  <c:v>Petition a political authority</c:v>
                </c:pt>
                <c:pt idx="4">
                  <c:v>Other</c:v>
                </c:pt>
              </c:strCache>
            </c:strRef>
          </c:cat>
          <c:val>
            <c:numRef>
              <c:f>'Trad. Authority'!$R$54:$R$58</c:f>
              <c:numCache>
                <c:formatCode>0.00%</c:formatCode>
                <c:ptCount val="5"/>
                <c:pt idx="0">
                  <c:v>0.375</c:v>
                </c:pt>
                <c:pt idx="1">
                  <c:v>0.125</c:v>
                </c:pt>
                <c:pt idx="2" formatCode="0%">
                  <c:v>0.25</c:v>
                </c:pt>
                <c:pt idx="3">
                  <c:v>0.125</c:v>
                </c:pt>
                <c:pt idx="4">
                  <c:v>0.125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Gender Distribution of respondents</a:t>
            </a:r>
          </a:p>
        </c:rich>
      </c:tx>
      <c:layout>
        <c:manualLayout>
          <c:xMode val="edge"/>
          <c:yMode val="edge"/>
          <c:x val="0.12734068127459336"/>
          <c:y val="2.26703632399048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Analysis4meeting!$AD$45:$AD$46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Analysis4meeting!$AE$45:$AE$46</c:f>
              <c:numCache>
                <c:formatCode>General</c:formatCode>
                <c:ptCount val="2"/>
                <c:pt idx="0">
                  <c:v>35</c:v>
                </c:pt>
                <c:pt idx="1">
                  <c:v>13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923967392"/>
        <c:axId val="-923970112"/>
      </c:barChart>
      <c:catAx>
        <c:axId val="-92396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3970112"/>
        <c:crosses val="autoZero"/>
        <c:auto val="1"/>
        <c:lblAlgn val="ctr"/>
        <c:lblOffset val="100"/>
        <c:noMultiLvlLbl val="0"/>
      </c:catAx>
      <c:valAx>
        <c:axId val="-923970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3967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EDUCATIONAL</a:t>
            </a:r>
            <a:r>
              <a:rPr lang="en-US" sz="1200" baseline="0"/>
              <a:t> LEVEL OF RESPONDENTS</a:t>
            </a:r>
            <a:endParaRPr lang="en-US" sz="1200"/>
          </a:p>
        </c:rich>
      </c:tx>
      <c:layout>
        <c:manualLayout>
          <c:xMode val="edge"/>
          <c:yMode val="edge"/>
          <c:x val="0.17460608584914641"/>
          <c:y val="1.39648429559886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'Peri-urban dwellers'!$H$294</c:f>
              <c:strCache>
                <c:ptCount val="1"/>
                <c:pt idx="0">
                  <c:v>Tertiary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'Peri-urban dwellers'!$G$295:$G$297</c:f>
              <c:strCache>
                <c:ptCount val="3"/>
                <c:pt idx="0">
                  <c:v>Peri urban dwellers</c:v>
                </c:pt>
                <c:pt idx="1">
                  <c:v>Traditional authority</c:v>
                </c:pt>
                <c:pt idx="2">
                  <c:v>Municipal assembly</c:v>
                </c:pt>
              </c:strCache>
            </c:strRef>
          </c:cat>
          <c:val>
            <c:numRef>
              <c:f>'Peri-urban dwellers'!$H$295:$H$297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'Peri-urban dwellers'!$I$294</c:f>
              <c:strCache>
                <c:ptCount val="1"/>
                <c:pt idx="0">
                  <c:v>Secondary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'Peri-urban dwellers'!$G$295:$G$297</c:f>
              <c:strCache>
                <c:ptCount val="3"/>
                <c:pt idx="0">
                  <c:v>Peri urban dwellers</c:v>
                </c:pt>
                <c:pt idx="1">
                  <c:v>Traditional authority</c:v>
                </c:pt>
                <c:pt idx="2">
                  <c:v>Municipal assembly</c:v>
                </c:pt>
              </c:strCache>
            </c:strRef>
          </c:cat>
          <c:val>
            <c:numRef>
              <c:f>'Peri-urban dwellers'!$I$295:$I$297</c:f>
              <c:numCache>
                <c:formatCode>General</c:formatCode>
                <c:ptCount val="3"/>
                <c:pt idx="0">
                  <c:v>8</c:v>
                </c:pt>
                <c:pt idx="1">
                  <c:v>4</c:v>
                </c:pt>
              </c:numCache>
            </c:numRef>
          </c:val>
        </c:ser>
        <c:ser>
          <c:idx val="2"/>
          <c:order val="2"/>
          <c:tx>
            <c:strRef>
              <c:f>'Peri-urban dwellers'!$J$294</c:f>
              <c:strCache>
                <c:ptCount val="1"/>
                <c:pt idx="0">
                  <c:v>Primary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'Peri-urban dwellers'!$G$295:$G$297</c:f>
              <c:strCache>
                <c:ptCount val="3"/>
                <c:pt idx="0">
                  <c:v>Peri urban dwellers</c:v>
                </c:pt>
                <c:pt idx="1">
                  <c:v>Traditional authority</c:v>
                </c:pt>
                <c:pt idx="2">
                  <c:v>Municipal assembly</c:v>
                </c:pt>
              </c:strCache>
            </c:strRef>
          </c:cat>
          <c:val>
            <c:numRef>
              <c:f>'Peri-urban dwellers'!$J$295:$J$297</c:f>
              <c:numCache>
                <c:formatCode>General</c:formatCode>
                <c:ptCount val="3"/>
                <c:pt idx="0">
                  <c:v>17</c:v>
                </c:pt>
                <c:pt idx="1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-923967936"/>
        <c:axId val="-938529872"/>
      </c:barChart>
      <c:catAx>
        <c:axId val="-923967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38529872"/>
        <c:crosses val="autoZero"/>
        <c:auto val="1"/>
        <c:lblAlgn val="ctr"/>
        <c:lblOffset val="100"/>
        <c:noMultiLvlLbl val="0"/>
      </c:catAx>
      <c:valAx>
        <c:axId val="-938529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923967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2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Level</a:t>
            </a:r>
            <a:r>
              <a:rPr lang="en-US" sz="1200" baseline="0" dirty="0"/>
              <a:t> of involvement  of actors on a scale </a:t>
            </a:r>
            <a:r>
              <a:rPr lang="en-US" sz="1200" baseline="0" dirty="0" smtClean="0"/>
              <a:t>of </a:t>
            </a:r>
            <a:r>
              <a:rPr lang="en-US" sz="1200" baseline="0" dirty="0"/>
              <a:t>1-10</a:t>
            </a:r>
            <a:endParaRPr lang="en-US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3892948774661597"/>
          <c:y val="0.29560009016247013"/>
          <c:w val="0.36606476156772538"/>
          <c:h val="0.58804262327893975"/>
        </c:manualLayout>
      </c:layout>
      <c:radarChart>
        <c:radarStyle val="marker"/>
        <c:varyColors val="0"/>
        <c:ser>
          <c:idx val="0"/>
          <c:order val="0"/>
          <c:tx>
            <c:strRef>
              <c:f>'Trad. Authority'!$M$21</c:f>
              <c:strCache>
                <c:ptCount val="1"/>
                <c:pt idx="0">
                  <c:v>Average Score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'Trad. Authority'!$L$22:$L$26</c:f>
              <c:strCache>
                <c:ptCount val="5"/>
                <c:pt idx="0">
                  <c:v>Chief</c:v>
                </c:pt>
                <c:pt idx="1">
                  <c:v>Elders</c:v>
                </c:pt>
                <c:pt idx="2">
                  <c:v>Municipal Assembly</c:v>
                </c:pt>
                <c:pt idx="3">
                  <c:v>Community members</c:v>
                </c:pt>
                <c:pt idx="4">
                  <c:v>Others</c:v>
                </c:pt>
              </c:strCache>
            </c:strRef>
          </c:cat>
          <c:val>
            <c:numRef>
              <c:f>'Trad. Authority'!$M$22:$M$26</c:f>
              <c:numCache>
                <c:formatCode>General</c:formatCode>
                <c:ptCount val="5"/>
                <c:pt idx="0">
                  <c:v>6.25</c:v>
                </c:pt>
                <c:pt idx="1">
                  <c:v>4.375</c:v>
                </c:pt>
                <c:pt idx="2">
                  <c:v>8.5</c:v>
                </c:pt>
                <c:pt idx="3">
                  <c:v>2.75</c:v>
                </c:pt>
                <c:pt idx="4">
                  <c:v>1.25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132647184"/>
        <c:axId val="-461454256"/>
      </c:radarChart>
      <c:catAx>
        <c:axId val="-113264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54256"/>
        <c:crosses val="autoZero"/>
        <c:auto val="1"/>
        <c:lblAlgn val="ctr"/>
        <c:lblOffset val="100"/>
        <c:noMultiLvlLbl val="0"/>
      </c:catAx>
      <c:valAx>
        <c:axId val="-46145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3264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7030A0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/>
              <a:t>Peri</a:t>
            </a:r>
            <a:r>
              <a:rPr lang="en-US" sz="1600" dirty="0"/>
              <a:t>-urban</a:t>
            </a:r>
            <a:r>
              <a:rPr lang="en-US" sz="1600" baseline="0" dirty="0"/>
              <a:t> residents' perspective of their level of involvement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'Peri-urban dwellers'!$D$216</c:f>
              <c:strCache>
                <c:ptCount val="1"/>
                <c:pt idx="0">
                  <c:v>No involvement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'Peri-urban dwellers'!$C$217:$C$221</c:f>
              <c:strCache>
                <c:ptCount val="5"/>
                <c:pt idx="0">
                  <c:v>Below 20 years</c:v>
                </c:pt>
                <c:pt idx="1">
                  <c:v>20-29 years</c:v>
                </c:pt>
                <c:pt idx="2">
                  <c:v>30-39 years</c:v>
                </c:pt>
                <c:pt idx="3">
                  <c:v>40-49 years</c:v>
                </c:pt>
                <c:pt idx="4">
                  <c:v>50 years and over</c:v>
                </c:pt>
              </c:strCache>
            </c:strRef>
          </c:cat>
          <c:val>
            <c:numRef>
              <c:f>'Peri-urban dwellers'!$D$217:$D$221</c:f>
              <c:numCache>
                <c:formatCode>General</c:formatCode>
                <c:ptCount val="5"/>
                <c:pt idx="0">
                  <c:v>1</c:v>
                </c:pt>
                <c:pt idx="1">
                  <c:v>6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'Peri-urban dwellers'!$E$216</c:f>
              <c:strCache>
                <c:ptCount val="1"/>
                <c:pt idx="0">
                  <c:v>Low involvement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'Peri-urban dwellers'!$C$217:$C$221</c:f>
              <c:strCache>
                <c:ptCount val="5"/>
                <c:pt idx="0">
                  <c:v>Below 20 years</c:v>
                </c:pt>
                <c:pt idx="1">
                  <c:v>20-29 years</c:v>
                </c:pt>
                <c:pt idx="2">
                  <c:v>30-39 years</c:v>
                </c:pt>
                <c:pt idx="3">
                  <c:v>40-49 years</c:v>
                </c:pt>
                <c:pt idx="4">
                  <c:v>50 years and over</c:v>
                </c:pt>
              </c:strCache>
            </c:strRef>
          </c:cat>
          <c:val>
            <c:numRef>
              <c:f>'Peri-urban dwellers'!$E$217:$E$221</c:f>
              <c:numCache>
                <c:formatCode>General</c:formatCode>
                <c:ptCount val="5"/>
                <c:pt idx="4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461448272"/>
        <c:axId val="-461446096"/>
      </c:barChart>
      <c:catAx>
        <c:axId val="-46144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46096"/>
        <c:crosses val="autoZero"/>
        <c:auto val="1"/>
        <c:lblAlgn val="ctr"/>
        <c:lblOffset val="100"/>
        <c:noMultiLvlLbl val="0"/>
      </c:catAx>
      <c:valAx>
        <c:axId val="-46144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4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2">
        <a:lumMod val="60000"/>
        <a:lumOff val="4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Land uses for development</a:t>
            </a:r>
            <a:r>
              <a:rPr lang="en-US" baseline="0"/>
              <a:t> plans</a:t>
            </a:r>
            <a:endParaRPr lang="en-US"/>
          </a:p>
        </c:rich>
      </c:tx>
      <c:layout>
        <c:manualLayout>
          <c:xMode val="edge"/>
          <c:yMode val="edge"/>
          <c:x val="0.11630173468368551"/>
          <c:y val="3.15612505710639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Analysis4meeting!$X$38:$AF$38</c:f>
              <c:strCache>
                <c:ptCount val="9"/>
                <c:pt idx="0">
                  <c:v>Green zones</c:v>
                </c:pt>
                <c:pt idx="1">
                  <c:v>Recreation areas</c:v>
                </c:pt>
                <c:pt idx="2">
                  <c:v>Religious installation</c:v>
                </c:pt>
                <c:pt idx="3">
                  <c:v>Residential</c:v>
                </c:pt>
                <c:pt idx="4">
                  <c:v>Commercial</c:v>
                </c:pt>
                <c:pt idx="5">
                  <c:v>Light industrial</c:v>
                </c:pt>
                <c:pt idx="6">
                  <c:v>Agricultural</c:v>
                </c:pt>
                <c:pt idx="7">
                  <c:v>Services</c:v>
                </c:pt>
                <c:pt idx="8">
                  <c:v>Educational</c:v>
                </c:pt>
              </c:strCache>
            </c:strRef>
          </c:cat>
          <c:val>
            <c:numRef>
              <c:f>Analysis4meeting!$X$39:$AF$39</c:f>
              <c:numCache>
                <c:formatCode>General</c:formatCode>
                <c:ptCount val="9"/>
                <c:pt idx="0">
                  <c:v>6</c:v>
                </c:pt>
                <c:pt idx="1">
                  <c:v>1</c:v>
                </c:pt>
                <c:pt idx="2">
                  <c:v>2</c:v>
                </c:pt>
                <c:pt idx="3">
                  <c:v>10</c:v>
                </c:pt>
                <c:pt idx="4">
                  <c:v>10</c:v>
                </c:pt>
                <c:pt idx="5">
                  <c:v>7</c:v>
                </c:pt>
                <c:pt idx="6">
                  <c:v>2</c:v>
                </c:pt>
                <c:pt idx="7">
                  <c:v>9</c:v>
                </c:pt>
                <c:pt idx="8">
                  <c:v>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461442288"/>
        <c:axId val="-461452624"/>
      </c:barChart>
      <c:catAx>
        <c:axId val="-46144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52624"/>
        <c:crosses val="autoZero"/>
        <c:auto val="1"/>
        <c:lblAlgn val="ctr"/>
        <c:lblOffset val="100"/>
        <c:noMultiLvlLbl val="0"/>
      </c:catAx>
      <c:valAx>
        <c:axId val="-461452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46144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Benefits of</a:t>
            </a:r>
            <a:r>
              <a:rPr lang="en-US" baseline="0"/>
              <a:t> land conversions to the Municipal Assembly</a:t>
            </a:r>
            <a:endParaRPr lang="en-US"/>
          </a:p>
        </c:rich>
      </c:tx>
      <c:layout>
        <c:manualLayout>
          <c:xMode val="edge"/>
          <c:yMode val="edge"/>
          <c:x val="0.13724220210863056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Analysis4meeting!$Y$52:$Y$53</c:f>
              <c:strCache>
                <c:ptCount val="2"/>
                <c:pt idx="0">
                  <c:v>Permit Fees</c:v>
                </c:pt>
                <c:pt idx="1">
                  <c:v>Development fees</c:v>
                </c:pt>
              </c:strCache>
            </c:strRef>
          </c:cat>
          <c:val>
            <c:numRef>
              <c:f>Analysis4meeting!$Z$52:$Z$53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-461451536"/>
        <c:axId val="-461453168"/>
      </c:barChart>
      <c:catAx>
        <c:axId val="-461451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53168"/>
        <c:crosses val="autoZero"/>
        <c:auto val="1"/>
        <c:lblAlgn val="ctr"/>
        <c:lblOffset val="100"/>
        <c:noMultiLvlLbl val="0"/>
      </c:catAx>
      <c:valAx>
        <c:axId val="-461453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5153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Benefit of land</a:t>
            </a:r>
            <a:r>
              <a:rPr lang="en-US" sz="1200" baseline="0"/>
              <a:t> conversion to the peri-urban community</a:t>
            </a:r>
            <a:endParaRPr lang="en-US" sz="1200"/>
          </a:p>
        </c:rich>
      </c:tx>
      <c:layout>
        <c:manualLayout>
          <c:xMode val="edge"/>
          <c:yMode val="edge"/>
          <c:x val="0.15626920708985451"/>
          <c:y val="4.63474767075916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2.3710504910893677E-2"/>
                  <c:y val="-5.4982829771427289E-3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Physical</a:t>
                    </a:r>
                    <a:r>
                      <a:rPr lang="en-US" sz="800" baseline="0"/>
                      <a:t> Development of the Area - 50%</a:t>
                    </a:r>
                    <a:endParaRPr lang="en-US" sz="80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8799877288066262E-2"/>
                  <c:y val="-5.3469974544639205E-2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Appreciation of land value - 25%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7112886381335009E-4"/>
                  <c:y val="2.0421142499908982E-2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Monetary benefits - 12%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3162831918737436E-2"/>
                  <c:y val="7.7142141151954002E-2"/>
                </c:manualLayout>
              </c:layout>
              <c:tx>
                <c:rich>
                  <a:bodyPr/>
                  <a:lstStyle/>
                  <a:p>
                    <a:r>
                      <a:rPr lang="en-US" sz="800"/>
                      <a:t>Availablity of services 13%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'Trad. Authority'!$P$16:$P$19</c:f>
              <c:strCache>
                <c:ptCount val="4"/>
                <c:pt idx="0">
                  <c:v>Physical development of the area</c:v>
                </c:pt>
                <c:pt idx="1">
                  <c:v>Land value appreciaion</c:v>
                </c:pt>
                <c:pt idx="2">
                  <c:v>Monetary benefit</c:v>
                </c:pt>
                <c:pt idx="3">
                  <c:v>Availability of basic services</c:v>
                </c:pt>
              </c:strCache>
            </c:strRef>
          </c:cat>
          <c:val>
            <c:numRef>
              <c:f>'Trad. Authority'!$Q$16:$Q$19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Effect</a:t>
            </a:r>
            <a:r>
              <a:rPr lang="en-US" sz="1100" baseline="0"/>
              <a:t> of non-involvement of community in land conversions</a:t>
            </a:r>
            <a:endParaRPr lang="en-US" sz="1100"/>
          </a:p>
        </c:rich>
      </c:tx>
      <c:layout>
        <c:manualLayout>
          <c:xMode val="edge"/>
          <c:yMode val="edge"/>
          <c:x val="0.16896845300467669"/>
          <c:y val="2.1197664718373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cap="all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solidFill>
          <a:srgbClr val="00B050"/>
        </a:solidFill>
        <a:ln>
          <a:noFill/>
        </a:ln>
        <a:effectLst/>
        <a:sp3d/>
      </c:spPr>
    </c:sideWall>
    <c:backWall>
      <c:thickness val="0"/>
      <c:spPr>
        <a:solidFill>
          <a:srgbClr val="00B050"/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rgbClr val="5B9BD5">
                  <a:alpha val="30000"/>
                </a:srgbClr>
              </a:solidFill>
              <a:ln>
                <a:solidFill>
                  <a:sysClr val="window" lastClr="FFFFFF">
                    <a:alpha val="50000"/>
                  </a:sys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'Peri-urban dwellers'!$F$111:$F$112</c:f>
              <c:strCache>
                <c:ptCount val="2"/>
                <c:pt idx="0">
                  <c:v>Loss of agricultural livelihood</c:v>
                </c:pt>
                <c:pt idx="1">
                  <c:v>Non-peaceful development for incoming urban residents</c:v>
                </c:pt>
              </c:strCache>
            </c:strRef>
          </c:cat>
          <c:val>
            <c:numRef>
              <c:f>'Peri-urban dwellers'!$G$111:$G$112</c:f>
              <c:numCache>
                <c:formatCode>0%</c:formatCode>
                <c:ptCount val="2"/>
                <c:pt idx="0">
                  <c:v>0.83</c:v>
                </c:pt>
                <c:pt idx="1">
                  <c:v>0.17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-461450448"/>
        <c:axId val="-461449904"/>
        <c:axId val="0"/>
      </c:bar3DChart>
      <c:catAx>
        <c:axId val="-46145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449904"/>
        <c:crosses val="autoZero"/>
        <c:auto val="1"/>
        <c:lblAlgn val="ctr"/>
        <c:lblOffset val="100"/>
        <c:noMultiLvlLbl val="0"/>
      </c:catAx>
      <c:valAx>
        <c:axId val="-4614499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-461450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 flip="none" rotWithShape="1"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10800000" scaled="1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1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/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6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09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5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4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24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6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9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4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8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48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rgbClr val="0070C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AC91B-3E7B-4F3F-AAA9-494CA2FED6FE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9B914-F588-417A-A42F-9F591B25B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6676" y="1122363"/>
            <a:ext cx="9465972" cy="2387600"/>
          </a:xfrm>
        </p:spPr>
        <p:txBody>
          <a:bodyPr>
            <a:noAutofit/>
          </a:bodyPr>
          <a:lstStyle/>
          <a:p>
            <a:r>
              <a:rPr lang="en-US" sz="5000" dirty="0" smtClean="0">
                <a:latin typeface="Algerian" panose="04020705040A02060702" pitchFamily="82" charset="0"/>
              </a:rPr>
              <a:t>THE GOVERNANCE OF PERI-URBAN LAND CONVERSIONS IN GHANA – A CASE OF THE ADENTAN MUNICIPALITY</a:t>
            </a:r>
            <a:endParaRPr lang="en-US" sz="50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777" y="3804031"/>
            <a:ext cx="10367493" cy="1521004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Book Antiqua" panose="02040602050305030304" pitchFamily="18" charset="0"/>
              </a:rPr>
              <a:t>PRESENTED TO: THE OFFICE OF THE HEAD OF CIVIL SERVICE (OHCS)</a:t>
            </a:r>
          </a:p>
          <a:p>
            <a:r>
              <a:rPr lang="en-US" b="1" dirty="0" smtClean="0">
                <a:latin typeface="Book Antiqua" panose="02040602050305030304" pitchFamily="18" charset="0"/>
              </a:rPr>
              <a:t>30</a:t>
            </a:r>
            <a:r>
              <a:rPr lang="en-US" b="1" baseline="30000" dirty="0" smtClean="0">
                <a:latin typeface="Book Antiqua" panose="02040602050305030304" pitchFamily="18" charset="0"/>
              </a:rPr>
              <a:t>th</a:t>
            </a:r>
            <a:r>
              <a:rPr lang="en-US" b="1" dirty="0" smtClean="0">
                <a:latin typeface="Book Antiqua" panose="02040602050305030304" pitchFamily="18" charset="0"/>
              </a:rPr>
              <a:t> MAY</a:t>
            </a:r>
            <a:r>
              <a:rPr lang="en-US" b="1" dirty="0" smtClean="0">
                <a:latin typeface="Book Antiqua" panose="02040602050305030304" pitchFamily="18" charset="0"/>
              </a:rPr>
              <a:t>, 2022</a:t>
            </a:r>
            <a:endParaRPr lang="en-US" b="1" dirty="0">
              <a:latin typeface="Book Antiqua" panose="02040602050305030304" pitchFamily="18" charset="0"/>
            </a:endParaRPr>
          </a:p>
          <a:p>
            <a:r>
              <a:rPr lang="en-US" b="1" dirty="0" smtClean="0">
                <a:latin typeface="Book Antiqua" panose="02040602050305030304" pitchFamily="18" charset="0"/>
              </a:rPr>
              <a:t>                             PRESENTED BY: LORINDA SAWYERR			</a:t>
            </a:r>
          </a:p>
        </p:txBody>
      </p:sp>
      <p:pic>
        <p:nvPicPr>
          <p:cNvPr id="6" name="Picture 5" descr="Kente Cloth Vector Art &amp; Graphics | freevector.c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4541" y="0"/>
            <a:ext cx="1407459" cy="1532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Kente Cloth Vector Art &amp; Graphics | freevector.c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" y="5325035"/>
            <a:ext cx="1407459" cy="15329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92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46" y="190006"/>
            <a:ext cx="11474507" cy="6416855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Level of involvement of actors in </a:t>
            </a:r>
            <a:r>
              <a:rPr lang="en-US" sz="3200" dirty="0" err="1"/>
              <a:t>peri</a:t>
            </a:r>
            <a:r>
              <a:rPr lang="en-US" sz="3200" dirty="0"/>
              <a:t>-urban land conversions</a:t>
            </a:r>
          </a:p>
          <a:p>
            <a:pPr marL="0" indent="0">
              <a:buNone/>
            </a:pPr>
            <a:r>
              <a:rPr lang="en-US" sz="1900" dirty="0" err="1"/>
              <a:t>Peri</a:t>
            </a:r>
            <a:r>
              <a:rPr lang="en-US" sz="1900" dirty="0"/>
              <a:t>-urban residents' perspective of their level of </a:t>
            </a:r>
            <a:r>
              <a:rPr lang="en-US" sz="1900" dirty="0" smtClean="0"/>
              <a:t>involvement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endParaRPr lang="en-US" sz="1900" dirty="0" smtClean="0"/>
          </a:p>
          <a:p>
            <a:endParaRPr lang="en-US" sz="1300" dirty="0" smtClean="0"/>
          </a:p>
          <a:p>
            <a:endParaRPr lang="en-US" sz="1300" dirty="0"/>
          </a:p>
          <a:p>
            <a:endParaRPr lang="en-US" sz="1300" dirty="0" smtClean="0"/>
          </a:p>
          <a:p>
            <a:endParaRPr lang="en-US" sz="1300" dirty="0"/>
          </a:p>
          <a:p>
            <a:endParaRPr lang="en-US" sz="1300" dirty="0" smtClean="0"/>
          </a:p>
          <a:p>
            <a:endParaRPr lang="en-US" sz="1300" dirty="0"/>
          </a:p>
          <a:p>
            <a:endParaRPr lang="en-US" sz="1300" dirty="0" smtClean="0"/>
          </a:p>
          <a:p>
            <a:pPr marL="0" indent="0">
              <a:buNone/>
            </a:pPr>
            <a:endParaRPr lang="en-US" sz="1300" dirty="0" smtClean="0"/>
          </a:p>
          <a:p>
            <a:pPr marL="0" indent="0">
              <a:buNone/>
            </a:pPr>
            <a:endParaRPr lang="en-US" sz="1300" dirty="0" smtClean="0"/>
          </a:p>
          <a:p>
            <a:pPr marL="0" indent="0">
              <a:buNone/>
            </a:pPr>
            <a:endParaRPr lang="en-US" sz="1300" dirty="0" smtClean="0"/>
          </a:p>
          <a:p>
            <a:endParaRPr lang="en-US" sz="1300" dirty="0"/>
          </a:p>
          <a:p>
            <a:pPr algn="just"/>
            <a:r>
              <a:rPr lang="en-US" sz="2600" dirty="0" smtClean="0"/>
              <a:t>Some suggested reasons the </a:t>
            </a:r>
            <a:r>
              <a:rPr lang="en-US" sz="2600" dirty="0" err="1" smtClean="0"/>
              <a:t>peri</a:t>
            </a:r>
            <a:r>
              <a:rPr lang="en-US" sz="2600" dirty="0" smtClean="0"/>
              <a:t>-urban residents gave for their non-involvement were; </a:t>
            </a:r>
          </a:p>
          <a:p>
            <a:pPr algn="just"/>
            <a:endParaRPr lang="en-US" sz="26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 smtClean="0"/>
              <a:t>Those in charge think we are not qualified and have nothing to offer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 smtClean="0"/>
              <a:t>It is perceived that the involvement of the chief means we are also involved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 smtClean="0"/>
              <a:t>Those in charge do not care about us</a:t>
            </a:r>
            <a:endParaRPr lang="en-US" sz="2600" dirty="0"/>
          </a:p>
          <a:p>
            <a:pPr algn="just"/>
            <a:endParaRPr lang="en-US" sz="2000" dirty="0" smtClean="0"/>
          </a:p>
          <a:p>
            <a:pPr algn="just"/>
            <a:r>
              <a:rPr lang="en-US" sz="2600" dirty="0" smtClean="0"/>
              <a:t>All </a:t>
            </a:r>
            <a:r>
              <a:rPr lang="en-US" sz="2600" dirty="0" err="1" smtClean="0"/>
              <a:t>peri</a:t>
            </a:r>
            <a:r>
              <a:rPr lang="en-US" sz="2600" dirty="0" smtClean="0"/>
              <a:t>-urban respondents </a:t>
            </a:r>
            <a:r>
              <a:rPr lang="en-US" sz="2600" dirty="0" smtClean="0"/>
              <a:t>also made it known that there was no Civil Society involvement in land conversions – 100%</a:t>
            </a:r>
            <a:endParaRPr lang="en-US" sz="2600" dirty="0"/>
          </a:p>
          <a:p>
            <a:endParaRPr lang="en-US" sz="26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9627882"/>
              </p:ext>
            </p:extLst>
          </p:nvPr>
        </p:nvGraphicFramePr>
        <p:xfrm>
          <a:off x="3078051" y="874059"/>
          <a:ext cx="6348337" cy="2989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74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154546"/>
            <a:ext cx="11436440" cy="6568983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en-US" sz="2900" dirty="0" smtClean="0"/>
              <a:t>Responses from Municipal Assembly for Land uses for development plans</a:t>
            </a:r>
          </a:p>
          <a:p>
            <a:pPr marL="45720" indent="0">
              <a:buNone/>
            </a:pPr>
            <a:endParaRPr lang="en-US" sz="29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>
              <a:lnSpc>
                <a:spcPct val="160000"/>
              </a:lnSpc>
            </a:pPr>
            <a:r>
              <a:rPr lang="en-US" sz="2700" dirty="0" smtClean="0"/>
              <a:t>It was found that there was no policy on the percentages for land uses on the development plans but what pertains currently is </a:t>
            </a:r>
            <a:r>
              <a:rPr lang="en-US" sz="2700" i="1" dirty="0" smtClean="0">
                <a:solidFill>
                  <a:srgbClr val="FF0000"/>
                </a:solidFill>
              </a:rPr>
              <a:t>70% for residential uses, 20% for commercial uses and 10% for other uses</a:t>
            </a:r>
          </a:p>
          <a:p>
            <a:pPr algn="just">
              <a:lnSpc>
                <a:spcPct val="160000"/>
              </a:lnSpc>
            </a:pPr>
            <a:r>
              <a:rPr lang="en-US" sz="2700" dirty="0" smtClean="0"/>
              <a:t>This shows that the need of land for agricultural purposes are not considered much</a:t>
            </a:r>
          </a:p>
          <a:p>
            <a:pPr algn="just">
              <a:lnSpc>
                <a:spcPct val="160000"/>
              </a:lnSpc>
            </a:pPr>
            <a:r>
              <a:rPr lang="en-US" sz="2700" dirty="0" smtClean="0"/>
              <a:t>6 of the Municipal Assembly’s respondent made statements that the traditional authority sometimes ignore plans and grant leases to people for residential purposes in areas meant for the other uses. </a:t>
            </a:r>
          </a:p>
          <a:p>
            <a:pPr algn="just">
              <a:lnSpc>
                <a:spcPct val="160000"/>
              </a:lnSpc>
            </a:pPr>
            <a:r>
              <a:rPr lang="en-US" sz="2700" dirty="0" smtClean="0"/>
              <a:t>Thus tends to increase the land use percentage for residential purposes and worsens the plight of the </a:t>
            </a:r>
            <a:r>
              <a:rPr lang="en-US" sz="2700" dirty="0" err="1" smtClean="0"/>
              <a:t>peri</a:t>
            </a:r>
            <a:r>
              <a:rPr lang="en-US" sz="2700" dirty="0" smtClean="0"/>
              <a:t>-urban dwellers</a:t>
            </a:r>
            <a:endParaRPr lang="en-US" sz="27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2636191" y="484094"/>
          <a:ext cx="5754773" cy="3065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404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24" y="60513"/>
            <a:ext cx="10609730" cy="563601"/>
          </a:xfrm>
        </p:spPr>
        <p:txBody>
          <a:bodyPr>
            <a:normAutofit fontScale="90000"/>
          </a:bodyPr>
          <a:lstStyle/>
          <a:p>
            <a:r>
              <a:rPr lang="en-US" dirty="0"/>
              <a:t>Consequences of </a:t>
            </a:r>
            <a:r>
              <a:rPr lang="en-US" dirty="0" err="1"/>
              <a:t>Peri</a:t>
            </a:r>
            <a:r>
              <a:rPr lang="en-US" dirty="0"/>
              <a:t>-urban Land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24" y="860612"/>
            <a:ext cx="5715000" cy="5822576"/>
          </a:xfrm>
        </p:spPr>
        <p:txBody>
          <a:bodyPr>
            <a:normAutofit fontScale="25000" lnSpcReduction="20000"/>
          </a:bodyPr>
          <a:lstStyle/>
          <a:p>
            <a:endParaRPr lang="en-US" sz="6400" i="1" dirty="0"/>
          </a:p>
          <a:p>
            <a:endParaRPr lang="en-US" sz="6400" i="1" dirty="0" smtClean="0"/>
          </a:p>
          <a:p>
            <a:endParaRPr lang="en-US" sz="6400" i="1" dirty="0" smtClean="0"/>
          </a:p>
          <a:p>
            <a:endParaRPr lang="en-US" sz="6400" i="1" dirty="0" smtClean="0"/>
          </a:p>
          <a:p>
            <a:endParaRPr lang="en-US" sz="4900" i="1" dirty="0" smtClean="0"/>
          </a:p>
          <a:p>
            <a:endParaRPr lang="en-US" sz="4900" i="1" dirty="0" smtClean="0"/>
          </a:p>
          <a:p>
            <a:endParaRPr lang="en-US" sz="4900" i="1" dirty="0" smtClean="0"/>
          </a:p>
          <a:p>
            <a:endParaRPr lang="en-US" sz="4900" i="1" dirty="0" smtClean="0"/>
          </a:p>
          <a:p>
            <a:endParaRPr lang="en-US" sz="4900" i="1" dirty="0" smtClean="0"/>
          </a:p>
          <a:p>
            <a:endParaRPr lang="en-US" sz="4900" i="1" dirty="0" smtClean="0"/>
          </a:p>
          <a:p>
            <a:pPr marL="228600" lvl="8" algn="just">
              <a:lnSpc>
                <a:spcPct val="150000"/>
              </a:lnSpc>
            </a:pPr>
            <a:r>
              <a:rPr lang="en-US" sz="6400" dirty="0" smtClean="0"/>
              <a:t>These </a:t>
            </a:r>
            <a:r>
              <a:rPr lang="en-US" sz="6400" dirty="0"/>
              <a:t>benefits together with other Municipal funds are used </a:t>
            </a:r>
            <a:r>
              <a:rPr lang="en-US" sz="6400" dirty="0" smtClean="0"/>
              <a:t>to </a:t>
            </a:r>
            <a:r>
              <a:rPr lang="en-US" sz="6400" dirty="0"/>
              <a:t>provide infrastructure and other services to the </a:t>
            </a:r>
            <a:r>
              <a:rPr lang="en-US" sz="6400" dirty="0" err="1"/>
              <a:t>peri</a:t>
            </a:r>
            <a:r>
              <a:rPr lang="en-US" sz="6400" dirty="0"/>
              <a:t>-urban </a:t>
            </a:r>
            <a:r>
              <a:rPr lang="en-US" sz="6400" dirty="0" smtClean="0"/>
              <a:t>areas.</a:t>
            </a:r>
          </a:p>
          <a:p>
            <a:pPr marL="228600" lvl="8" algn="just">
              <a:lnSpc>
                <a:spcPct val="150000"/>
              </a:lnSpc>
            </a:pPr>
            <a:r>
              <a:rPr lang="en-US" sz="6400" dirty="0" smtClean="0"/>
              <a:t>In spite of these benefits, 70</a:t>
            </a:r>
            <a:r>
              <a:rPr lang="en-US" sz="6400" dirty="0"/>
              <a:t>% of the Municipal Assembly’s respondents </a:t>
            </a:r>
            <a:r>
              <a:rPr lang="en-US" sz="6400" dirty="0" smtClean="0"/>
              <a:t>stated </a:t>
            </a:r>
            <a:r>
              <a:rPr lang="en-US" sz="6400" dirty="0"/>
              <a:t>that the predominant effect of the non – involvement of the community members in the land conversion is that the </a:t>
            </a:r>
            <a:r>
              <a:rPr lang="en-US" sz="6400" i="1" dirty="0">
                <a:solidFill>
                  <a:srgbClr val="FF0000"/>
                </a:solidFill>
              </a:rPr>
              <a:t>implementation of the planning scheme becomes difficult</a:t>
            </a:r>
            <a:r>
              <a:rPr lang="en-US" sz="6400" dirty="0" smtClean="0"/>
              <a:t>.</a:t>
            </a:r>
            <a:endParaRPr lang="en-US" sz="6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8412" y="624115"/>
            <a:ext cx="5862918" cy="6059074"/>
          </a:xfrm>
        </p:spPr>
        <p:txBody>
          <a:bodyPr>
            <a:normAutofit fontScale="25000" lnSpcReduction="20000"/>
          </a:bodyPr>
          <a:lstStyle/>
          <a:p>
            <a:pPr marL="228600" lvl="8">
              <a:spcBef>
                <a:spcPts val="1000"/>
              </a:spcBef>
            </a:pPr>
            <a:endParaRPr lang="en-US" sz="2900" dirty="0" smtClean="0"/>
          </a:p>
          <a:p>
            <a:pPr marL="228600" lvl="8">
              <a:spcBef>
                <a:spcPts val="1000"/>
              </a:spcBef>
            </a:pPr>
            <a:endParaRPr lang="en-US" sz="1500" dirty="0"/>
          </a:p>
          <a:p>
            <a:pPr marL="228600" lvl="8">
              <a:spcBef>
                <a:spcPts val="1000"/>
              </a:spcBef>
            </a:pPr>
            <a:endParaRPr lang="en-US" sz="1500" dirty="0" smtClean="0"/>
          </a:p>
          <a:p>
            <a:pPr marL="228600" lvl="8">
              <a:spcBef>
                <a:spcPts val="1000"/>
              </a:spcBef>
            </a:pPr>
            <a:endParaRPr lang="en-US" sz="1500" dirty="0"/>
          </a:p>
          <a:p>
            <a:pPr marL="228600" lvl="8">
              <a:spcBef>
                <a:spcPts val="1000"/>
              </a:spcBef>
            </a:pPr>
            <a:endParaRPr lang="en-US" sz="1500" dirty="0" smtClean="0"/>
          </a:p>
          <a:p>
            <a:pPr marL="228600" lvl="8">
              <a:spcBef>
                <a:spcPts val="1000"/>
              </a:spcBef>
            </a:pPr>
            <a:endParaRPr lang="en-US" sz="1500" dirty="0" smtClean="0"/>
          </a:p>
          <a:p>
            <a:pPr marL="228600" lvl="8">
              <a:spcBef>
                <a:spcPts val="1000"/>
              </a:spcBef>
            </a:pPr>
            <a:endParaRPr lang="en-US" sz="1500" dirty="0"/>
          </a:p>
          <a:p>
            <a:pPr marL="228600" lvl="8">
              <a:spcBef>
                <a:spcPts val="1000"/>
              </a:spcBef>
            </a:pPr>
            <a:endParaRPr lang="en-US" sz="1500" dirty="0" smtClean="0"/>
          </a:p>
          <a:p>
            <a:pPr marL="228600" lvl="8">
              <a:spcBef>
                <a:spcPts val="1000"/>
              </a:spcBef>
            </a:pPr>
            <a:endParaRPr lang="en-US" sz="1500" dirty="0"/>
          </a:p>
          <a:p>
            <a:pPr marL="228600" lvl="8">
              <a:spcBef>
                <a:spcPts val="1000"/>
              </a:spcBef>
            </a:pPr>
            <a:endParaRPr lang="en-US" sz="1500" dirty="0" smtClean="0"/>
          </a:p>
          <a:p>
            <a:pPr marL="228600" lvl="8">
              <a:spcBef>
                <a:spcPts val="1000"/>
              </a:spcBef>
            </a:pPr>
            <a:endParaRPr lang="en-US" sz="1500" dirty="0" smtClean="0"/>
          </a:p>
          <a:p>
            <a:pPr marL="228600" lvl="8">
              <a:spcBef>
                <a:spcPts val="1000"/>
              </a:spcBef>
            </a:pPr>
            <a:endParaRPr lang="en-US" sz="1500" dirty="0"/>
          </a:p>
          <a:p>
            <a:pPr marL="228600" lvl="8">
              <a:spcBef>
                <a:spcPts val="1000"/>
              </a:spcBef>
            </a:pPr>
            <a:endParaRPr lang="en-US" sz="1500" dirty="0" smtClean="0"/>
          </a:p>
          <a:p>
            <a:pPr marL="228600" lvl="8">
              <a:spcBef>
                <a:spcPts val="1000"/>
              </a:spcBef>
            </a:pPr>
            <a:endParaRPr lang="en-US" sz="1500" dirty="0" smtClean="0"/>
          </a:p>
          <a:p>
            <a:pPr marL="228600" lvl="8">
              <a:spcBef>
                <a:spcPts val="1000"/>
              </a:spcBef>
            </a:pPr>
            <a:endParaRPr lang="en-US" sz="1500" dirty="0" smtClean="0"/>
          </a:p>
          <a:p>
            <a:pPr marL="228600" lvl="8">
              <a:spcBef>
                <a:spcPts val="1000"/>
              </a:spcBef>
            </a:pPr>
            <a:endParaRPr lang="en-US" sz="1500" dirty="0"/>
          </a:p>
          <a:p>
            <a:pPr marL="228600" lvl="8" algn="just">
              <a:lnSpc>
                <a:spcPct val="170000"/>
              </a:lnSpc>
              <a:spcBef>
                <a:spcPts val="1000"/>
              </a:spcBef>
            </a:pPr>
            <a:r>
              <a:rPr lang="en-US" sz="6400" dirty="0" smtClean="0"/>
              <a:t>The traditional authority respondents gave diverse responses as to how the monetary benefit was apportioned </a:t>
            </a:r>
          </a:p>
          <a:p>
            <a:pPr marL="285750" lvl="8" indent="-285750" algn="just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6400" dirty="0" smtClean="0"/>
              <a:t>Chief and his elders take all – 3 respondents</a:t>
            </a:r>
          </a:p>
          <a:p>
            <a:pPr marL="285750" lvl="8" indent="-285750" algn="just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6400" dirty="0" smtClean="0"/>
              <a:t>Shared between the traditional council and the community – 3 respondents</a:t>
            </a:r>
          </a:p>
          <a:p>
            <a:pPr marL="285750" lvl="8" indent="-285750" algn="just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6400" dirty="0" smtClean="0"/>
              <a:t>Shared among the chiefs, the community and the Municipal Assembly – 2 respondents</a:t>
            </a:r>
          </a:p>
          <a:p>
            <a:pPr marL="228600" lvl="8" algn="just">
              <a:lnSpc>
                <a:spcPct val="170000"/>
              </a:lnSpc>
              <a:spcBef>
                <a:spcPts val="1000"/>
              </a:spcBef>
            </a:pPr>
            <a:r>
              <a:rPr lang="en-US" sz="6400" i="1" dirty="0" smtClean="0">
                <a:solidFill>
                  <a:srgbClr val="FF0000"/>
                </a:solidFill>
              </a:rPr>
              <a:t>80% of the </a:t>
            </a:r>
            <a:r>
              <a:rPr lang="en-US" sz="6400" i="1" dirty="0" err="1" smtClean="0">
                <a:solidFill>
                  <a:srgbClr val="FF0000"/>
                </a:solidFill>
              </a:rPr>
              <a:t>peri</a:t>
            </a:r>
            <a:r>
              <a:rPr lang="en-US" sz="6400" i="1" dirty="0" smtClean="0">
                <a:solidFill>
                  <a:srgbClr val="FF0000"/>
                </a:solidFill>
              </a:rPr>
              <a:t>-urban </a:t>
            </a:r>
            <a:r>
              <a:rPr lang="en-US" sz="6400" dirty="0" smtClean="0"/>
              <a:t>dwellers said all the money went to the chief while </a:t>
            </a:r>
            <a:r>
              <a:rPr lang="en-US" sz="6400" i="1" dirty="0" smtClean="0">
                <a:solidFill>
                  <a:srgbClr val="FF0000"/>
                </a:solidFill>
              </a:rPr>
              <a:t>20%</a:t>
            </a:r>
            <a:r>
              <a:rPr lang="en-US" sz="6400" dirty="0" smtClean="0"/>
              <a:t> said the money goes to the chief and the elders</a:t>
            </a:r>
            <a:endParaRPr lang="en-US" sz="6400" dirty="0"/>
          </a:p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1724525"/>
              </p:ext>
            </p:extLst>
          </p:nvPr>
        </p:nvGraphicFramePr>
        <p:xfrm>
          <a:off x="344927" y="624114"/>
          <a:ext cx="524786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17235769"/>
              </p:ext>
            </p:extLst>
          </p:nvPr>
        </p:nvGraphicFramePr>
        <p:xfrm>
          <a:off x="6372838" y="624114"/>
          <a:ext cx="5248196" cy="281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182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24" y="0"/>
            <a:ext cx="5957048" cy="6857999"/>
          </a:xfrm>
        </p:spPr>
        <p:txBody>
          <a:bodyPr>
            <a:normAutofit fontScale="40000" lnSpcReduction="20000"/>
          </a:bodyPr>
          <a:lstStyle/>
          <a:p>
            <a:r>
              <a:rPr lang="en-US" sz="4200" b="1" dirty="0"/>
              <a:t>Consequences of land conversions on livelihoods of </a:t>
            </a:r>
            <a:r>
              <a:rPr lang="en-US" sz="4200" b="1" dirty="0" smtClean="0"/>
              <a:t>residents</a:t>
            </a:r>
          </a:p>
          <a:p>
            <a:pPr marL="0" indent="0">
              <a:buNone/>
            </a:pPr>
            <a:r>
              <a:rPr lang="en-US" sz="3500" i="1" dirty="0" smtClean="0"/>
              <a:t>Opinion </a:t>
            </a:r>
            <a:r>
              <a:rPr lang="en-US" sz="3500" i="1" dirty="0"/>
              <a:t>of the indigenous </a:t>
            </a:r>
            <a:r>
              <a:rPr lang="en-US" sz="3500" i="1" dirty="0" err="1"/>
              <a:t>peri</a:t>
            </a:r>
            <a:r>
              <a:rPr lang="en-US" sz="3500" i="1" dirty="0"/>
              <a:t>-urban dwellers on the effect of their non-involvement in land </a:t>
            </a:r>
            <a:r>
              <a:rPr lang="en-US" sz="3500" i="1" dirty="0" smtClean="0"/>
              <a:t>conversions</a:t>
            </a:r>
            <a:endParaRPr lang="en-US" sz="3500" i="1" dirty="0"/>
          </a:p>
          <a:p>
            <a:pPr marL="0" indent="0">
              <a:buNone/>
            </a:pPr>
            <a:endParaRPr lang="en-US" sz="3500" i="1" dirty="0" smtClean="0"/>
          </a:p>
          <a:p>
            <a:pPr marL="0" indent="0">
              <a:buNone/>
            </a:pPr>
            <a:endParaRPr lang="en-US" sz="3500" i="1" dirty="0"/>
          </a:p>
          <a:p>
            <a:pPr marL="0" indent="0">
              <a:buNone/>
            </a:pPr>
            <a:endParaRPr lang="en-US" sz="3500" i="1" dirty="0" smtClean="0"/>
          </a:p>
          <a:p>
            <a:endParaRPr lang="en-US" sz="1600" i="1" dirty="0" smtClean="0"/>
          </a:p>
          <a:p>
            <a:endParaRPr lang="en-US" sz="1600" i="1" dirty="0"/>
          </a:p>
          <a:p>
            <a:endParaRPr lang="en-US" sz="1600" i="1" dirty="0" smtClean="0"/>
          </a:p>
          <a:p>
            <a:endParaRPr lang="en-US" sz="1600" i="1" dirty="0"/>
          </a:p>
          <a:p>
            <a:endParaRPr lang="en-US" sz="1600" i="1" dirty="0" smtClean="0"/>
          </a:p>
          <a:p>
            <a:endParaRPr lang="en-US" sz="1600" i="1" dirty="0"/>
          </a:p>
          <a:p>
            <a:endParaRPr lang="en-US" sz="1600" i="1" dirty="0" smtClean="0"/>
          </a:p>
          <a:p>
            <a:endParaRPr lang="en-US" sz="1600" i="1" dirty="0"/>
          </a:p>
          <a:p>
            <a:endParaRPr lang="en-US" sz="1600" i="1" dirty="0" smtClean="0"/>
          </a:p>
          <a:p>
            <a:endParaRPr lang="en-US" sz="1600" i="1" dirty="0" smtClean="0"/>
          </a:p>
          <a:p>
            <a:endParaRPr lang="en-US" sz="1600" i="1" dirty="0"/>
          </a:p>
          <a:p>
            <a:pPr algn="just">
              <a:lnSpc>
                <a:spcPct val="150000"/>
              </a:lnSpc>
            </a:pPr>
            <a:r>
              <a:rPr lang="en-US" sz="4000" dirty="0" smtClean="0"/>
              <a:t>4 </a:t>
            </a:r>
            <a:r>
              <a:rPr lang="en-US" sz="4000" dirty="0"/>
              <a:t>out of the 5 respondents who answered that the effect is seen in the non-peaceful development for urban residents </a:t>
            </a:r>
            <a:r>
              <a:rPr lang="en-US" sz="4000" dirty="0" smtClean="0"/>
              <a:t>were </a:t>
            </a:r>
            <a:r>
              <a:rPr lang="en-US" sz="4000" dirty="0"/>
              <a:t>people with tertiary </a:t>
            </a:r>
            <a:r>
              <a:rPr lang="en-US" sz="4000" dirty="0" smtClean="0"/>
              <a:t>education.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/>
              <a:t>24 out of 25 of </a:t>
            </a:r>
            <a:r>
              <a:rPr lang="en-US" sz="4000" dirty="0"/>
              <a:t>the respondents who stated the effect of their non-involvement </a:t>
            </a:r>
            <a:r>
              <a:rPr lang="en-US" sz="4000" dirty="0" smtClean="0"/>
              <a:t>was </a:t>
            </a:r>
            <a:r>
              <a:rPr lang="en-US" sz="4000" dirty="0"/>
              <a:t>loss of agricultural livelihood had lower educational </a:t>
            </a:r>
            <a:r>
              <a:rPr lang="en-US" sz="4000" dirty="0" smtClean="0"/>
              <a:t>qualification. </a:t>
            </a:r>
          </a:p>
          <a:p>
            <a:endParaRPr lang="en-US" sz="1600" i="1" dirty="0"/>
          </a:p>
          <a:p>
            <a:endParaRPr lang="en-US" sz="1600" i="1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3565" y="255493"/>
            <a:ext cx="5727806" cy="648148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500" i="1" dirty="0" smtClean="0"/>
              <a:t>Predominant occupation of residents</a:t>
            </a:r>
          </a:p>
          <a:p>
            <a:pPr marL="0" indent="0">
              <a:buNone/>
            </a:pPr>
            <a:endParaRPr lang="en-US" sz="3500" i="1" dirty="0"/>
          </a:p>
          <a:p>
            <a:pPr marL="0" indent="0">
              <a:buNone/>
            </a:pPr>
            <a:endParaRPr lang="en-US" sz="3500" i="1" dirty="0" smtClean="0"/>
          </a:p>
          <a:p>
            <a:pPr marL="0" indent="0">
              <a:buNone/>
            </a:pPr>
            <a:endParaRPr lang="en-US" sz="3500" i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algn="just">
              <a:lnSpc>
                <a:spcPct val="170000"/>
              </a:lnSpc>
            </a:pPr>
            <a:r>
              <a:rPr lang="en-US" sz="4000" dirty="0" smtClean="0"/>
              <a:t>Residents resorted to other </a:t>
            </a:r>
            <a:r>
              <a:rPr lang="en-US" sz="4000" dirty="0"/>
              <a:t>means of livelihoods like trading and working in growing construction industry in their community.  </a:t>
            </a:r>
          </a:p>
          <a:p>
            <a:pPr algn="just">
              <a:lnSpc>
                <a:spcPct val="170000"/>
              </a:lnSpc>
            </a:pPr>
            <a:r>
              <a:rPr lang="en-US" sz="4000" dirty="0"/>
              <a:t>Another finding the buttresses this assertion was that, most of the respondents over 50 years stated they were unemployed but they were quick to </a:t>
            </a:r>
            <a:r>
              <a:rPr lang="en-US" sz="4000" dirty="0" smtClean="0"/>
              <a:t>add </a:t>
            </a:r>
            <a:r>
              <a:rPr lang="en-US" sz="4000" dirty="0"/>
              <a:t>that they used to be farmers – 8 respondents out of 12. </a:t>
            </a:r>
            <a:endParaRPr lang="en-US" sz="4000" dirty="0" smtClean="0"/>
          </a:p>
          <a:p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69831481"/>
              </p:ext>
            </p:extLst>
          </p:nvPr>
        </p:nvGraphicFramePr>
        <p:xfrm>
          <a:off x="442017" y="682051"/>
          <a:ext cx="5058897" cy="299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4095618"/>
              </p:ext>
            </p:extLst>
          </p:nvPr>
        </p:nvGraphicFramePr>
        <p:xfrm>
          <a:off x="6458858" y="527209"/>
          <a:ext cx="5486399" cy="3133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930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40341"/>
            <a:ext cx="6081487" cy="6642848"/>
          </a:xfrm>
        </p:spPr>
        <p:txBody>
          <a:bodyPr>
            <a:normAutofit fontScale="47500" lnSpcReduction="20000"/>
          </a:bodyPr>
          <a:lstStyle/>
          <a:p>
            <a:r>
              <a:rPr lang="en-US" sz="3400" b="1" i="1" dirty="0"/>
              <a:t>Consequences on income levels of </a:t>
            </a:r>
            <a:r>
              <a:rPr lang="en-US" sz="3400" b="1" i="1" dirty="0" err="1"/>
              <a:t>peri</a:t>
            </a:r>
            <a:r>
              <a:rPr lang="en-US" sz="3400" b="1" i="1" dirty="0"/>
              <a:t>-urban </a:t>
            </a:r>
            <a:r>
              <a:rPr lang="en-US" sz="3400" b="1" i="1" dirty="0" smtClean="0"/>
              <a:t>dwellers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algn="just">
              <a:lnSpc>
                <a:spcPct val="160000"/>
              </a:lnSpc>
            </a:pPr>
            <a:r>
              <a:rPr lang="en-US" sz="2700" dirty="0" smtClean="0"/>
              <a:t>Income of </a:t>
            </a:r>
            <a:r>
              <a:rPr lang="en-US" sz="2700" dirty="0"/>
              <a:t>residents </a:t>
            </a:r>
            <a:r>
              <a:rPr lang="en-US" sz="2700" dirty="0" smtClean="0"/>
              <a:t>generally improved with </a:t>
            </a:r>
            <a:r>
              <a:rPr lang="en-US" sz="2700" dirty="0"/>
              <a:t>the on-going land </a:t>
            </a:r>
            <a:r>
              <a:rPr lang="en-US" sz="2700" dirty="0" smtClean="0"/>
              <a:t>conversions. </a:t>
            </a:r>
          </a:p>
          <a:p>
            <a:pPr algn="just">
              <a:lnSpc>
                <a:spcPct val="160000"/>
              </a:lnSpc>
            </a:pPr>
            <a:r>
              <a:rPr lang="en-US" sz="2700" dirty="0" smtClean="0"/>
              <a:t>This was attributed to jobs they got in trading and construction which </a:t>
            </a:r>
            <a:r>
              <a:rPr lang="en-US" sz="2700" dirty="0"/>
              <a:t>fetches them better </a:t>
            </a:r>
            <a:r>
              <a:rPr lang="en-US" sz="2700" dirty="0" smtClean="0"/>
              <a:t>income. </a:t>
            </a:r>
          </a:p>
          <a:p>
            <a:pPr algn="just">
              <a:lnSpc>
                <a:spcPct val="160000"/>
              </a:lnSpc>
            </a:pPr>
            <a:r>
              <a:rPr lang="en-US" sz="2700" dirty="0" smtClean="0"/>
              <a:t>6 </a:t>
            </a:r>
            <a:r>
              <a:rPr lang="en-US" sz="2700" dirty="0"/>
              <a:t>respondents had their incomes staying within the GH¢500 and below bracket. </a:t>
            </a:r>
            <a:r>
              <a:rPr lang="en-US" sz="2700" dirty="0" smtClean="0"/>
              <a:t>these </a:t>
            </a:r>
            <a:r>
              <a:rPr lang="en-US" sz="2700" dirty="0"/>
              <a:t>respondents were over the ages of 50 years. </a:t>
            </a:r>
            <a:endParaRPr lang="en-US" sz="2700" dirty="0" smtClean="0"/>
          </a:p>
          <a:p>
            <a:pPr algn="just">
              <a:lnSpc>
                <a:spcPct val="160000"/>
              </a:lnSpc>
            </a:pPr>
            <a:r>
              <a:rPr lang="en-US" sz="2700" dirty="0" smtClean="0"/>
              <a:t>5 </a:t>
            </a:r>
            <a:r>
              <a:rPr lang="en-US" sz="2700" dirty="0" smtClean="0"/>
              <a:t>respondents had no change in income. </a:t>
            </a:r>
          </a:p>
          <a:p>
            <a:pPr algn="just">
              <a:lnSpc>
                <a:spcPct val="160000"/>
              </a:lnSpc>
            </a:pPr>
            <a:r>
              <a:rPr lang="en-US" sz="2700" dirty="0" smtClean="0"/>
              <a:t>These </a:t>
            </a:r>
            <a:r>
              <a:rPr lang="en-US" sz="2700" dirty="0"/>
              <a:t>respondents had tertiary education </a:t>
            </a:r>
            <a:r>
              <a:rPr lang="en-US" sz="2700" dirty="0" smtClean="0"/>
              <a:t>levels and were working outside the community hence, their </a:t>
            </a:r>
            <a:r>
              <a:rPr lang="en-US" sz="2700" dirty="0"/>
              <a:t>jobs </a:t>
            </a:r>
            <a:r>
              <a:rPr lang="en-US" sz="2700" dirty="0" smtClean="0"/>
              <a:t>and </a:t>
            </a:r>
            <a:r>
              <a:rPr lang="en-US" sz="2700" dirty="0"/>
              <a:t>incomes were not affected. </a:t>
            </a:r>
            <a:endParaRPr lang="en-US" sz="27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3170" y="40341"/>
            <a:ext cx="5718842" cy="6642848"/>
          </a:xfrm>
        </p:spPr>
        <p:txBody>
          <a:bodyPr>
            <a:normAutofit fontScale="47500" lnSpcReduction="20000"/>
          </a:bodyPr>
          <a:lstStyle/>
          <a:p>
            <a:r>
              <a:rPr lang="en-US" sz="3400" b="1" i="1" dirty="0"/>
              <a:t>Consequences on community </a:t>
            </a:r>
            <a:r>
              <a:rPr lang="en-US" sz="3400" b="1" i="1" dirty="0" smtClean="0"/>
              <a:t>life</a:t>
            </a:r>
          </a:p>
          <a:p>
            <a:endParaRPr lang="en-US" b="1" i="1" dirty="0" smtClean="0"/>
          </a:p>
          <a:p>
            <a:endParaRPr lang="en-US" b="1" i="1" dirty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/>
          </a:p>
          <a:p>
            <a:endParaRPr lang="en-US" b="1" i="1" dirty="0" smtClean="0"/>
          </a:p>
          <a:p>
            <a:endParaRPr lang="en-US" b="1" i="1" dirty="0"/>
          </a:p>
          <a:p>
            <a:endParaRPr lang="en-US" b="1" i="1" dirty="0" smtClean="0"/>
          </a:p>
          <a:p>
            <a:endParaRPr lang="en-US" b="1" i="1" dirty="0"/>
          </a:p>
          <a:p>
            <a:endParaRPr lang="en-US" b="1" i="1" dirty="0" smtClean="0"/>
          </a:p>
          <a:p>
            <a:endParaRPr lang="en-US" b="1" i="1" dirty="0"/>
          </a:p>
          <a:p>
            <a:pPr algn="just">
              <a:lnSpc>
                <a:spcPct val="170000"/>
              </a:lnSpc>
            </a:pPr>
            <a:r>
              <a:rPr lang="en-US" dirty="0" smtClean="0"/>
              <a:t>Further analysis show that majority </a:t>
            </a:r>
            <a:r>
              <a:rPr lang="en-US" dirty="0"/>
              <a:t>of respondents who opted for the effect being the youth getting involved in social vices were over 50 </a:t>
            </a:r>
            <a:r>
              <a:rPr lang="en-US" dirty="0" smtClean="0"/>
              <a:t>years and above 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On </a:t>
            </a:r>
            <a:r>
              <a:rPr lang="en-US" dirty="0"/>
              <a:t>the other hand, all respondents between the ages of </a:t>
            </a:r>
            <a:r>
              <a:rPr lang="en-US" dirty="0" smtClean="0"/>
              <a:t>20-39 </a:t>
            </a:r>
            <a:r>
              <a:rPr lang="en-US" dirty="0"/>
              <a:t>years, opted for loss of community identity – where they see a lot of segregation as a result of the on-going land conversions. </a:t>
            </a:r>
            <a:endParaRPr lang="en-US" dirty="0" smtClean="0"/>
          </a:p>
          <a:p>
            <a:pPr algn="just">
              <a:lnSpc>
                <a:spcPct val="170000"/>
              </a:lnSpc>
            </a:pPr>
            <a:r>
              <a:rPr lang="en-US" dirty="0" smtClean="0"/>
              <a:t>This </a:t>
            </a:r>
            <a:r>
              <a:rPr lang="en-US" dirty="0"/>
              <a:t>goes to show that different age groups see the effect of land conversions on community life differently. 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685859965"/>
              </p:ext>
            </p:extLst>
          </p:nvPr>
        </p:nvGraphicFramePr>
        <p:xfrm>
          <a:off x="205547" y="319315"/>
          <a:ext cx="5715000" cy="274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274173594"/>
              </p:ext>
            </p:extLst>
          </p:nvPr>
        </p:nvGraphicFramePr>
        <p:xfrm>
          <a:off x="6519167" y="336429"/>
          <a:ext cx="4982977" cy="272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47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188" y="0"/>
            <a:ext cx="10546976" cy="979580"/>
          </a:xfrm>
        </p:spPr>
        <p:txBody>
          <a:bodyPr/>
          <a:lstStyle/>
          <a:p>
            <a:r>
              <a:rPr lang="en-US" b="1" dirty="0"/>
              <a:t>Strategies that </a:t>
            </a:r>
            <a:r>
              <a:rPr lang="en-US" b="1" dirty="0" err="1"/>
              <a:t>peri</a:t>
            </a:r>
            <a:r>
              <a:rPr lang="en-US" b="1" dirty="0"/>
              <a:t>-urban dwellers 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94" y="820270"/>
            <a:ext cx="11712388" cy="5930153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just">
              <a:lnSpc>
                <a:spcPct val="160000"/>
              </a:lnSpc>
            </a:pPr>
            <a:r>
              <a:rPr lang="en-US" dirty="0" smtClean="0"/>
              <a:t>The means used by most residents was to avoid communal activities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All respondents who resorted to the use of media had tertiary education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All respondents who resorted to petitioning public figures were females over 50 years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All respondents who used protests and demonstration were youth between 20-49years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The differences show that different age groups and educational qualifications resorted to different strategies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129808344"/>
              </p:ext>
            </p:extLst>
          </p:nvPr>
        </p:nvGraphicFramePr>
        <p:xfrm>
          <a:off x="968188" y="820269"/>
          <a:ext cx="4437530" cy="285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756"/>
              </p:ext>
            </p:extLst>
          </p:nvPr>
        </p:nvGraphicFramePr>
        <p:xfrm>
          <a:off x="6265768" y="820269"/>
          <a:ext cx="4922185" cy="2904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913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165" y="198418"/>
            <a:ext cx="10003715" cy="1240418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lgerian" panose="04020705040A02060702" pitchFamily="82" charset="0"/>
              </a:rPr>
              <a:t>Conclusion</a:t>
            </a:r>
            <a:endParaRPr lang="en-US" sz="4000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672" y="1438836"/>
            <a:ext cx="11268636" cy="524435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Good governance is said to </a:t>
            </a:r>
            <a:r>
              <a:rPr lang="en-US" dirty="0" smtClean="0"/>
              <a:t>include; </a:t>
            </a:r>
            <a:r>
              <a:rPr lang="en-US" dirty="0" err="1"/>
              <a:t>decentralisation</a:t>
            </a:r>
            <a:r>
              <a:rPr lang="en-US" dirty="0"/>
              <a:t>, </a:t>
            </a:r>
            <a:r>
              <a:rPr lang="en-US" dirty="0" smtClean="0"/>
              <a:t>improving </a:t>
            </a:r>
            <a:r>
              <a:rPr lang="en-US" dirty="0"/>
              <a:t>civil rights </a:t>
            </a:r>
            <a:r>
              <a:rPr lang="en-US" dirty="0" smtClean="0"/>
              <a:t>and </a:t>
            </a:r>
            <a:r>
              <a:rPr lang="en-US" dirty="0" err="1" smtClean="0"/>
              <a:t>minimising</a:t>
            </a:r>
            <a:r>
              <a:rPr lang="en-US" dirty="0" smtClean="0"/>
              <a:t> </a:t>
            </a:r>
            <a:r>
              <a:rPr lang="en-US" dirty="0"/>
              <a:t>inequities in societies.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All these were not seen to be at play in </a:t>
            </a:r>
            <a:r>
              <a:rPr lang="en-US" dirty="0" err="1" smtClean="0"/>
              <a:t>peri</a:t>
            </a:r>
            <a:r>
              <a:rPr lang="en-US" dirty="0" smtClean="0"/>
              <a:t>-urban land conversions in the </a:t>
            </a:r>
            <a:r>
              <a:rPr lang="en-US" dirty="0" err="1" smtClean="0"/>
              <a:t>Adentan</a:t>
            </a:r>
            <a:r>
              <a:rPr lang="en-US" dirty="0" smtClean="0"/>
              <a:t> Municipality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Findings </a:t>
            </a:r>
            <a:r>
              <a:rPr lang="en-US" dirty="0"/>
              <a:t>showed clearly that there was no civil society involvement in </a:t>
            </a:r>
            <a:r>
              <a:rPr lang="en-US" dirty="0" err="1"/>
              <a:t>peri</a:t>
            </a:r>
            <a:r>
              <a:rPr lang="en-US" dirty="0"/>
              <a:t>-urban land governance in the </a:t>
            </a:r>
            <a:r>
              <a:rPr lang="en-US" dirty="0" err="1"/>
              <a:t>Adentan</a:t>
            </a:r>
            <a:r>
              <a:rPr lang="en-US" dirty="0"/>
              <a:t> Municipality.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HOW TO WRITE A CONCLUSION | rpghearth.c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965" y="10160"/>
            <a:ext cx="3801035" cy="1280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023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9073" y="332890"/>
            <a:ext cx="9509760" cy="904240"/>
          </a:xfrm>
        </p:spPr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Conclusion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517" y="1801905"/>
            <a:ext cx="10753165" cy="492162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Also inequality </a:t>
            </a:r>
            <a:r>
              <a:rPr lang="en-US" dirty="0"/>
              <a:t>in </a:t>
            </a:r>
            <a:r>
              <a:rPr lang="en-US" dirty="0" err="1"/>
              <a:t>peri</a:t>
            </a:r>
            <a:r>
              <a:rPr lang="en-US" dirty="0"/>
              <a:t>-urban land governance </a:t>
            </a:r>
            <a:r>
              <a:rPr lang="en-US" dirty="0" smtClean="0"/>
              <a:t>in  the </a:t>
            </a:r>
            <a:r>
              <a:rPr lang="en-US" dirty="0" err="1" smtClean="0"/>
              <a:t>Adentan</a:t>
            </a:r>
            <a:r>
              <a:rPr lang="en-US" dirty="0" smtClean="0"/>
              <a:t> Municipality can </a:t>
            </a:r>
            <a:r>
              <a:rPr lang="en-US" dirty="0"/>
              <a:t>be seen </a:t>
            </a:r>
            <a:r>
              <a:rPr lang="en-US" dirty="0" smtClean="0"/>
              <a:t>in;</a:t>
            </a:r>
            <a:endParaRPr lang="en-US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how the local </a:t>
            </a:r>
            <a:r>
              <a:rPr lang="en-US" dirty="0" err="1"/>
              <a:t>peri</a:t>
            </a:r>
            <a:r>
              <a:rPr lang="en-US" dirty="0"/>
              <a:t>-urban dwellers are minimally involved in the land conversions and even when they are involved it is the elderly males and not the other groups of residents.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the allocation of land uses where more land is allocated to residential and commercial uses against other uses including agricultural uses which is the main livelihood of these indigenous </a:t>
            </a:r>
            <a:r>
              <a:rPr lang="en-US" dirty="0" err="1"/>
              <a:t>peri</a:t>
            </a:r>
            <a:r>
              <a:rPr lang="en-US" dirty="0"/>
              <a:t>-urban dwellers.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the sharing of monetary benefits from land sales, majority of which goes to the chief and his elders.</a:t>
            </a:r>
          </a:p>
          <a:p>
            <a:endParaRPr lang="en-US" dirty="0"/>
          </a:p>
        </p:txBody>
      </p:sp>
      <p:pic>
        <p:nvPicPr>
          <p:cNvPr id="5" name="Picture 4" descr="HOW TO WRITE A CONCLUSION | rpghearth.c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190" y="0"/>
            <a:ext cx="4365810" cy="1801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647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377" y="115197"/>
            <a:ext cx="9529482" cy="1041250"/>
          </a:xfrm>
        </p:spPr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Conclusion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8" y="1385046"/>
            <a:ext cx="11887200" cy="515022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S</a:t>
            </a:r>
            <a:r>
              <a:rPr lang="en-US" dirty="0" smtClean="0"/>
              <a:t>hortfalls </a:t>
            </a:r>
            <a:r>
              <a:rPr lang="en-US" dirty="0"/>
              <a:t>in the </a:t>
            </a:r>
            <a:r>
              <a:rPr lang="en-US" dirty="0" err="1"/>
              <a:t>peri</a:t>
            </a:r>
            <a:r>
              <a:rPr lang="en-US" dirty="0"/>
              <a:t>-urban land governance have brought untoward hardships to the indigenous </a:t>
            </a:r>
            <a:r>
              <a:rPr lang="en-US" dirty="0" err="1"/>
              <a:t>peri</a:t>
            </a:r>
            <a:r>
              <a:rPr lang="en-US" dirty="0"/>
              <a:t>-urban dweller </a:t>
            </a:r>
            <a:r>
              <a:rPr lang="en-US" dirty="0" smtClean="0"/>
              <a:t>including;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Loss of livelihoods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Loss of communal </a:t>
            </a:r>
            <a:r>
              <a:rPr lang="en-US" dirty="0"/>
              <a:t>life </a:t>
            </a:r>
            <a:endParaRPr lang="en-US" dirty="0" smtClean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upsurge of social vices among the youth.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Increased </a:t>
            </a:r>
            <a:r>
              <a:rPr lang="en-US" dirty="0"/>
              <a:t>living costs even though incomes have also </a:t>
            </a:r>
            <a:r>
              <a:rPr lang="en-US" dirty="0" smtClean="0"/>
              <a:t>increased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There was also a rippling effect on </a:t>
            </a:r>
            <a:r>
              <a:rPr lang="en-US" dirty="0"/>
              <a:t>the work and revenue of the Municipal </a:t>
            </a:r>
            <a:r>
              <a:rPr lang="en-US" dirty="0" smtClean="0"/>
              <a:t>Assembly, where revenues were lost due to certain actions from the youth.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There is therefore the need for an all inclusive governance system in </a:t>
            </a:r>
            <a:r>
              <a:rPr lang="en-US" dirty="0" err="1" smtClean="0"/>
              <a:t>peri</a:t>
            </a:r>
            <a:r>
              <a:rPr lang="en-US" dirty="0" smtClean="0"/>
              <a:t>-urban land conversions in the city of Accra.</a:t>
            </a:r>
          </a:p>
        </p:txBody>
      </p:sp>
      <p:pic>
        <p:nvPicPr>
          <p:cNvPr id="5" name="Picture 4" descr="HOW TO WRITE A CONCLUSION | rpghearth.c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859" y="2057400"/>
            <a:ext cx="3774141" cy="2380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96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483" y="147918"/>
            <a:ext cx="10629900" cy="1425388"/>
          </a:xfrm>
        </p:spPr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Recommendations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94" y="1277471"/>
            <a:ext cx="11631706" cy="545950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dirty="0"/>
              <a:t>To help achieve good governance is </a:t>
            </a:r>
            <a:r>
              <a:rPr lang="en-US" dirty="0" err="1"/>
              <a:t>peri</a:t>
            </a:r>
            <a:r>
              <a:rPr lang="en-US" dirty="0"/>
              <a:t>-urban land management, this research </a:t>
            </a:r>
            <a:r>
              <a:rPr lang="en-US" dirty="0" smtClean="0"/>
              <a:t>recommended </a:t>
            </a:r>
            <a:r>
              <a:rPr lang="en-US" dirty="0"/>
              <a:t>the following</a:t>
            </a:r>
            <a:r>
              <a:rPr lang="en-US" dirty="0" smtClean="0"/>
              <a:t>;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28600" y="2702858"/>
            <a:ext cx="3826061" cy="40341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70000"/>
              </a:lnSpc>
            </a:pPr>
            <a:r>
              <a:rPr lang="en-US" dirty="0"/>
              <a:t>Firstly, there should be more inclusion of other actors in </a:t>
            </a:r>
            <a:r>
              <a:rPr lang="en-US" dirty="0" err="1"/>
              <a:t>peri</a:t>
            </a:r>
            <a:r>
              <a:rPr lang="en-US" dirty="0"/>
              <a:t>-urban land governance – women, youth and civil society and not only elderly men in the community</a:t>
            </a:r>
            <a:r>
              <a:rPr lang="en-US" sz="1600" dirty="0"/>
              <a:t>.</a:t>
            </a:r>
          </a:p>
        </p:txBody>
      </p:sp>
      <p:sp>
        <p:nvSpPr>
          <p:cNvPr id="5" name="Oval 4"/>
          <p:cNvSpPr/>
          <p:nvPr/>
        </p:nvSpPr>
        <p:spPr>
          <a:xfrm>
            <a:off x="4336302" y="2702858"/>
            <a:ext cx="3678145" cy="40341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The second is </a:t>
            </a:r>
            <a:r>
              <a:rPr lang="en-US" dirty="0"/>
              <a:t>that a </a:t>
            </a:r>
            <a:r>
              <a:rPr lang="en-US" dirty="0">
                <a:solidFill>
                  <a:schemeClr val="bg1"/>
                </a:solidFill>
              </a:rPr>
              <a:t>policy on land use plans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should be developed for use by Municipal Planners. </a:t>
            </a:r>
          </a:p>
        </p:txBody>
      </p:sp>
      <p:sp>
        <p:nvSpPr>
          <p:cNvPr id="6" name="Oval 5"/>
          <p:cNvSpPr/>
          <p:nvPr/>
        </p:nvSpPr>
        <p:spPr>
          <a:xfrm>
            <a:off x="8296088" y="2702859"/>
            <a:ext cx="3698688" cy="415514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70000"/>
              </a:lnSpc>
            </a:pPr>
            <a:r>
              <a:rPr lang="en-US" dirty="0"/>
              <a:t>Thirdly, there should be the use of the monetary gains from land sales for development of the indigenous community. </a:t>
            </a:r>
          </a:p>
        </p:txBody>
      </p:sp>
    </p:spTree>
    <p:extLst>
      <p:ext uri="{BB962C8B-B14F-4D97-AF65-F5344CB8AC3E}">
        <p14:creationId xmlns:p14="http://schemas.microsoft.com/office/powerpoint/2010/main" val="312748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563" y="207402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TABLE OF CONTENT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9403" y="1559102"/>
            <a:ext cx="10410358" cy="4751546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Introduction </a:t>
            </a:r>
          </a:p>
          <a:p>
            <a:pPr lvl="1"/>
            <a:r>
              <a:rPr lang="en-US" dirty="0" smtClean="0"/>
              <a:t>Problem statement &amp; research objective</a:t>
            </a:r>
          </a:p>
          <a:p>
            <a:pPr lvl="1"/>
            <a:r>
              <a:rPr lang="en-US" dirty="0" smtClean="0"/>
              <a:t>DED </a:t>
            </a:r>
            <a:r>
              <a:rPr lang="en-US" dirty="0"/>
              <a:t>a</a:t>
            </a:r>
            <a:r>
              <a:rPr lang="en-US" dirty="0" smtClean="0"/>
              <a:t>nalytical framework </a:t>
            </a:r>
          </a:p>
          <a:p>
            <a:pPr lvl="1"/>
            <a:r>
              <a:rPr lang="en-US" dirty="0" smtClean="0"/>
              <a:t>Research gap and research questions </a:t>
            </a:r>
          </a:p>
          <a:p>
            <a:pPr lvl="1"/>
            <a:r>
              <a:rPr lang="en-US" dirty="0" smtClean="0"/>
              <a:t>Methodology</a:t>
            </a:r>
          </a:p>
          <a:p>
            <a:r>
              <a:rPr lang="en-US" dirty="0" smtClean="0"/>
              <a:t>Results and </a:t>
            </a:r>
            <a:r>
              <a:rPr lang="en-US" dirty="0" smtClean="0"/>
              <a:t>findings</a:t>
            </a:r>
            <a:endParaRPr lang="en-US" dirty="0" smtClean="0"/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Recommendations</a:t>
            </a:r>
          </a:p>
          <a:p>
            <a:r>
              <a:rPr lang="en-US" dirty="0" smtClean="0"/>
              <a:t>Practical Implications</a:t>
            </a:r>
          </a:p>
        </p:txBody>
      </p:sp>
      <p:pic>
        <p:nvPicPr>
          <p:cNvPr id="6" name="Picture 5" descr="Kente Cloth Vector Art &amp; Graphics | freevector.c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4541" y="0"/>
            <a:ext cx="1407459" cy="1532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Kente Cloth Vector Art &amp; Graphics | freevector.co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15189"/>
            <a:ext cx="1339403" cy="12428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24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866" y="190314"/>
            <a:ext cx="10515600" cy="1325563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PRACTICAL IMPLICATIONS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68941" y="1515877"/>
            <a:ext cx="3523129" cy="534212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GB" dirty="0"/>
              <a:t>Firstly, I have gained competency in the use of the Geographic Information System (GIS) software known as ArcGIS in solving daily spatial problems most of which are land related. </a:t>
            </a:r>
          </a:p>
          <a:p>
            <a:pPr lvl="0" algn="just"/>
            <a:r>
              <a:rPr lang="en-GB" dirty="0"/>
              <a:t>The OASL is currently undertaking a rollout of an APP as part of its digitalisation process. This App relies on spatial data and I believe my knowledge will really help in the digitalisation activities especially with the data collection and report </a:t>
            </a:r>
            <a:r>
              <a:rPr lang="en-GB" dirty="0" smtClean="0"/>
              <a:t>analysis.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108078" y="1583112"/>
            <a:ext cx="3610534" cy="527488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50000"/>
              </a:lnSpc>
            </a:pPr>
            <a:r>
              <a:rPr lang="en-GB" dirty="0"/>
              <a:t>Again, I have gained knowledge in data analysis for research writing and </a:t>
            </a:r>
            <a:r>
              <a:rPr lang="en-GB" dirty="0" smtClean="0"/>
              <a:t>policy development. </a:t>
            </a:r>
          </a:p>
          <a:p>
            <a:pPr lvl="0" algn="just">
              <a:lnSpc>
                <a:spcPct val="150000"/>
              </a:lnSpc>
            </a:pPr>
            <a:r>
              <a:rPr lang="en-GB" dirty="0" smtClean="0"/>
              <a:t>As </a:t>
            </a:r>
            <a:r>
              <a:rPr lang="en-GB" dirty="0"/>
              <a:t>part of our activities, the OASL undertakes research into stool land issues and I believe </a:t>
            </a:r>
            <a:r>
              <a:rPr lang="en-GB" dirty="0" smtClean="0"/>
              <a:t>my </a:t>
            </a:r>
            <a:r>
              <a:rPr lang="en-GB" dirty="0"/>
              <a:t>knowledge is this area will help in such studies.</a:t>
            </a:r>
            <a:r>
              <a:rPr lang="en-GB" i="1" dirty="0"/>
              <a:t> 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101854" y="1515876"/>
            <a:ext cx="3892922" cy="534212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50000"/>
              </a:lnSpc>
            </a:pPr>
            <a:r>
              <a:rPr lang="en-GB" dirty="0" smtClean="0"/>
              <a:t>My studies </a:t>
            </a:r>
            <a:r>
              <a:rPr lang="en-GB" dirty="0"/>
              <a:t>in theories of new town development and other related subjects have built my knowledge on how Ghana as a developing country can develop new towns which will suit the needs of the people. </a:t>
            </a:r>
            <a:endParaRPr lang="en-GB" dirty="0" smtClean="0"/>
          </a:p>
          <a:p>
            <a:pPr lvl="0" algn="just">
              <a:lnSpc>
                <a:spcPct val="150000"/>
              </a:lnSpc>
            </a:pPr>
            <a:r>
              <a:rPr lang="en-GB" dirty="0" smtClean="0"/>
              <a:t>One </a:t>
            </a:r>
            <a:r>
              <a:rPr lang="en-GB" dirty="0"/>
              <a:t>area worthy of mention is the way public participation can be undertaken and how land adjustment can be done especially in already built up areas of urban areas.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53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050" y="1952639"/>
            <a:ext cx="9601200" cy="23591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dirty="0" smtClean="0">
                <a:latin typeface="Algerian" panose="04020705040A02060702" pitchFamily="82" charset="0"/>
              </a:rPr>
              <a:t>THANK YOU FOR YOUR ATTENTION</a:t>
            </a:r>
            <a:endParaRPr lang="en-US" sz="9600" dirty="0">
              <a:latin typeface="Algerian" panose="04020705040A02060702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Kente Cloth Vector Art &amp; Graphics | freevector.c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318" y="1"/>
            <a:ext cx="3128682" cy="1952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Kente Cloth Vector Art &amp; Graphics | freevector.c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9" y="4311791"/>
            <a:ext cx="3711388" cy="25462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957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882" y="133306"/>
            <a:ext cx="10508340" cy="969353"/>
          </a:xfrm>
        </p:spPr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Background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35" y="833718"/>
            <a:ext cx="7726251" cy="586685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Ghana is </a:t>
            </a:r>
            <a:r>
              <a:rPr lang="en-US" dirty="0" smtClean="0"/>
              <a:t>over 50% </a:t>
            </a:r>
            <a:r>
              <a:rPr lang="en-US" dirty="0"/>
              <a:t>urbanized (Ghana Statistical Service, 2014</a:t>
            </a:r>
            <a:r>
              <a:rPr lang="en-US" dirty="0" smtClean="0"/>
              <a:t>) - a </a:t>
            </a:r>
            <a:r>
              <a:rPr lang="en-US" dirty="0"/>
              <a:t>perfect reflection of the global and African </a:t>
            </a:r>
            <a:r>
              <a:rPr lang="en-US" dirty="0" smtClean="0"/>
              <a:t>urbanization.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rapid growth in urban population is not only evident in the major cities of Accra and Kumasi but also in secondary </a:t>
            </a:r>
            <a:r>
              <a:rPr lang="en-US" dirty="0" smtClean="0"/>
              <a:t>cities.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Ghanaian </a:t>
            </a:r>
            <a:r>
              <a:rPr lang="en-US" dirty="0"/>
              <a:t>cities are </a:t>
            </a:r>
            <a:r>
              <a:rPr lang="en-US" dirty="0" smtClean="0"/>
              <a:t>expanding with many </a:t>
            </a:r>
            <a:r>
              <a:rPr lang="en-US" dirty="0"/>
              <a:t>experiencing urban </a:t>
            </a:r>
            <a:r>
              <a:rPr lang="en-US" dirty="0" smtClean="0"/>
              <a:t>sprawl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Studies have shown that all the fastest growing districts lie within the peripheries of the city of Accra (</a:t>
            </a:r>
            <a:r>
              <a:rPr lang="en-US" dirty="0" err="1"/>
              <a:t>Akubia</a:t>
            </a:r>
            <a:r>
              <a:rPr lang="en-US" dirty="0"/>
              <a:t> and </a:t>
            </a:r>
            <a:r>
              <a:rPr lang="en-US" dirty="0" err="1"/>
              <a:t>Bruns</a:t>
            </a:r>
            <a:r>
              <a:rPr lang="en-US" dirty="0"/>
              <a:t>, 2019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7933386" y="1565185"/>
          <a:ext cx="4036654" cy="3663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05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341" y="564776"/>
            <a:ext cx="5697071" cy="604249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700" b="1" dirty="0" smtClean="0"/>
              <a:t>Research Problem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As cities in Ghana are expanding in the face of the fast </a:t>
            </a:r>
            <a:r>
              <a:rPr lang="en-US" dirty="0" err="1" smtClean="0"/>
              <a:t>urbanisation</a:t>
            </a:r>
            <a:r>
              <a:rPr lang="en-US" dirty="0" smtClean="0"/>
              <a:t>, </a:t>
            </a:r>
            <a:r>
              <a:rPr lang="en-US" dirty="0" err="1" smtClean="0"/>
              <a:t>peri</a:t>
            </a:r>
            <a:r>
              <a:rPr lang="en-US" dirty="0" smtClean="0"/>
              <a:t>-urban dwellers’ lives do not seem to be improving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Communities seem to have been made worse off while their surrounding areas seem to have be booming in development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Traditional authorities also seem to be enjoying the benefit of land sales to the detriment of the entire land owning community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For this reason, it is </a:t>
            </a:r>
            <a:r>
              <a:rPr lang="en-US" dirty="0"/>
              <a:t>essential </a:t>
            </a:r>
            <a:r>
              <a:rPr lang="en-US" dirty="0" smtClean="0"/>
              <a:t>to </a:t>
            </a:r>
            <a:r>
              <a:rPr lang="en-US" dirty="0"/>
              <a:t>find out why the situation is so, hence the need for this research.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377" y="537881"/>
            <a:ext cx="5181600" cy="604249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700" b="1" dirty="0" smtClean="0"/>
              <a:t>Research Objective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This </a:t>
            </a:r>
            <a:r>
              <a:rPr lang="en-US" dirty="0"/>
              <a:t>research has been set up as </a:t>
            </a:r>
            <a:r>
              <a:rPr lang="en-US" i="1" dirty="0">
                <a:solidFill>
                  <a:srgbClr val="FF0000"/>
                </a:solidFill>
              </a:rPr>
              <a:t>an </a:t>
            </a:r>
            <a:r>
              <a:rPr lang="en-US" i="1" dirty="0" smtClean="0">
                <a:solidFill>
                  <a:srgbClr val="FF0000"/>
                </a:solidFill>
              </a:rPr>
              <a:t>explorative (qualitative) </a:t>
            </a:r>
            <a:r>
              <a:rPr lang="en-US" i="1" dirty="0">
                <a:solidFill>
                  <a:srgbClr val="FF0000"/>
                </a:solidFill>
              </a:rPr>
              <a:t>research to help understand the governance in place in the conversion of </a:t>
            </a:r>
            <a:r>
              <a:rPr lang="en-US" i="1" dirty="0" err="1">
                <a:solidFill>
                  <a:srgbClr val="FF0000"/>
                </a:solidFill>
              </a:rPr>
              <a:t>peri</a:t>
            </a:r>
            <a:r>
              <a:rPr lang="en-US" i="1" dirty="0">
                <a:solidFill>
                  <a:srgbClr val="FF0000"/>
                </a:solidFill>
              </a:rPr>
              <a:t>-urban lands around the growing city of Accra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This is </a:t>
            </a:r>
            <a:r>
              <a:rPr lang="en-US" dirty="0" smtClean="0"/>
              <a:t>done with </a:t>
            </a:r>
            <a:r>
              <a:rPr lang="en-US" dirty="0"/>
              <a:t>emphasis on the extent of the involvement of the </a:t>
            </a:r>
            <a:r>
              <a:rPr lang="en-US" dirty="0" err="1"/>
              <a:t>peri</a:t>
            </a:r>
            <a:r>
              <a:rPr lang="en-US" dirty="0"/>
              <a:t>-urban dwellers within the </a:t>
            </a:r>
            <a:r>
              <a:rPr lang="en-US" dirty="0" smtClean="0"/>
              <a:t>case study area of </a:t>
            </a:r>
            <a:r>
              <a:rPr lang="en-US" dirty="0" err="1" smtClean="0"/>
              <a:t>Adentan</a:t>
            </a:r>
            <a:r>
              <a:rPr lang="en-US" dirty="0" smtClean="0"/>
              <a:t> </a:t>
            </a:r>
            <a:r>
              <a:rPr lang="en-US" dirty="0"/>
              <a:t>Municipality by adopting the urban governance as </a:t>
            </a:r>
            <a:r>
              <a:rPr lang="en-US" dirty="0" err="1"/>
              <a:t>Decentralisation</a:t>
            </a:r>
            <a:r>
              <a:rPr lang="en-US" dirty="0"/>
              <a:t>, Entrepreneurialism and </a:t>
            </a:r>
            <a:r>
              <a:rPr lang="en-US" dirty="0" err="1"/>
              <a:t>Democratisation</a:t>
            </a:r>
            <a:r>
              <a:rPr lang="en-US" dirty="0"/>
              <a:t> (DED) analytical framework of Franklin </a:t>
            </a:r>
            <a:r>
              <a:rPr lang="en-US" dirty="0" err="1"/>
              <a:t>Obeng</a:t>
            </a:r>
            <a:r>
              <a:rPr lang="en-US" dirty="0"/>
              <a:t> – </a:t>
            </a:r>
            <a:r>
              <a:rPr lang="en-US" dirty="0" err="1" smtClean="0"/>
              <a:t>Odoom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Aerial view of the urban sprawls of Accra, Ghana Stock Photo - Alamy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3" b="12478"/>
          <a:stretch/>
        </p:blipFill>
        <p:spPr bwMode="auto">
          <a:xfrm>
            <a:off x="8646459" y="5101198"/>
            <a:ext cx="3545541" cy="17568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612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047" y="430305"/>
            <a:ext cx="10294722" cy="149262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DED Analytical Framework </a:t>
            </a:r>
            <a:br>
              <a:rPr lang="en-US" dirty="0" smtClean="0">
                <a:latin typeface="Algerian" panose="04020705040A02060702" pitchFamily="82" charset="0"/>
              </a:rPr>
            </a:br>
            <a:r>
              <a:rPr lang="en-US" dirty="0" smtClean="0">
                <a:latin typeface="Algerian" panose="04020705040A02060702" pitchFamily="82" charset="0"/>
              </a:rPr>
              <a:t>for</a:t>
            </a:r>
            <a:r>
              <a:rPr lang="en-US" dirty="0">
                <a:latin typeface="Algerian" panose="04020705040A02060702" pitchFamily="82" charset="0"/>
              </a:rPr>
              <a:t> </a:t>
            </a:r>
            <a:r>
              <a:rPr lang="en-US" dirty="0" smtClean="0">
                <a:latin typeface="Algerian" panose="04020705040A02060702" pitchFamily="82" charset="0"/>
              </a:rPr>
              <a:t>Urban Governance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7" y="1721224"/>
            <a:ext cx="11423561" cy="485988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endParaRPr lang="en-US" dirty="0" smtClean="0"/>
          </a:p>
          <a:p>
            <a:pPr algn="just">
              <a:lnSpc>
                <a:spcPct val="160000"/>
              </a:lnSpc>
            </a:pPr>
            <a:r>
              <a:rPr lang="en-US" dirty="0" smtClean="0"/>
              <a:t>Franklin </a:t>
            </a:r>
            <a:r>
              <a:rPr lang="en-US" dirty="0" err="1" smtClean="0"/>
              <a:t>Obeng-Odoom’s</a:t>
            </a:r>
            <a:r>
              <a:rPr lang="en-US" dirty="0" smtClean="0"/>
              <a:t> urban governance as DED (decentralization, entrepreneurialism and democratization) has been adopted for this research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In </a:t>
            </a:r>
            <a:r>
              <a:rPr lang="en-US" dirty="0" err="1" smtClean="0"/>
              <a:t>Obeng-Odoom</a:t>
            </a:r>
            <a:r>
              <a:rPr lang="en-US" dirty="0" smtClean="0"/>
              <a:t> (2012) urban governance in Africa should be analyzed in three stages;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dirty="0" smtClean="0"/>
              <a:t>	a. </a:t>
            </a:r>
            <a:r>
              <a:rPr lang="en-US" i="1" dirty="0" smtClean="0">
                <a:solidFill>
                  <a:srgbClr val="FF0000"/>
                </a:solidFill>
              </a:rPr>
              <a:t>sketch the nature of the urban governance in practice </a:t>
            </a:r>
            <a:r>
              <a:rPr lang="en-US" dirty="0" smtClean="0"/>
              <a:t>in order to account for the 	context-specific issues.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dirty="0" smtClean="0"/>
              <a:t>	b.  </a:t>
            </a:r>
            <a:r>
              <a:rPr lang="en-US" i="1" dirty="0" smtClean="0">
                <a:solidFill>
                  <a:srgbClr val="FF0000"/>
                </a:solidFill>
              </a:rPr>
              <a:t>ascertain the consequences of urban governance </a:t>
            </a:r>
            <a:r>
              <a:rPr lang="en-US" dirty="0" smtClean="0"/>
              <a:t>in terms of improved quality of life.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i="1" dirty="0" smtClean="0"/>
              <a:t>	c. </a:t>
            </a:r>
            <a:r>
              <a:rPr lang="en-US" i="1" dirty="0" smtClean="0">
                <a:solidFill>
                  <a:srgbClr val="FF0000"/>
                </a:solidFill>
              </a:rPr>
              <a:t>assess how citizens respond the consequences </a:t>
            </a:r>
            <a:r>
              <a:rPr lang="en-US" dirty="0" smtClean="0"/>
              <a:t>of urban governance. </a:t>
            </a:r>
          </a:p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435" y="0"/>
            <a:ext cx="3666565" cy="24070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4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0"/>
            <a:ext cx="11170149" cy="9144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lgerian" panose="04020705040A02060702" pitchFamily="82" charset="0"/>
              </a:rPr>
              <a:t>Identified Research Gap &amp; Research Questions</a:t>
            </a:r>
            <a:endParaRPr lang="en-US" sz="3600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667" y="914400"/>
            <a:ext cx="5936403" cy="59436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3300" b="1" dirty="0" smtClean="0"/>
              <a:t>Research Gap</a:t>
            </a:r>
          </a:p>
          <a:p>
            <a:pPr algn="just">
              <a:lnSpc>
                <a:spcPct val="170000"/>
              </a:lnSpc>
            </a:pPr>
            <a:r>
              <a:rPr lang="en-US" sz="2300" dirty="0" smtClean="0"/>
              <a:t>Not much research has been done into the land governance in </a:t>
            </a:r>
            <a:r>
              <a:rPr lang="en-US" sz="2300" dirty="0" err="1" smtClean="0"/>
              <a:t>peri</a:t>
            </a:r>
            <a:r>
              <a:rPr lang="en-US" sz="2300" dirty="0" smtClean="0"/>
              <a:t>-urban areas and those that exist concentrate on the various actors </a:t>
            </a:r>
            <a:r>
              <a:rPr lang="en-US" sz="2300" dirty="0" smtClean="0"/>
              <a:t>and </a:t>
            </a:r>
            <a:r>
              <a:rPr lang="en-US" sz="2300" dirty="0" smtClean="0"/>
              <a:t>their roles (</a:t>
            </a:r>
            <a:r>
              <a:rPr lang="en-US" sz="2300" dirty="0" err="1" smtClean="0"/>
              <a:t>Nuhu</a:t>
            </a:r>
            <a:r>
              <a:rPr lang="en-US" sz="2300" dirty="0" smtClean="0"/>
              <a:t> 2018, </a:t>
            </a:r>
            <a:r>
              <a:rPr lang="en-US" sz="2300" dirty="0" err="1" smtClean="0"/>
              <a:t>Resnick</a:t>
            </a:r>
            <a:r>
              <a:rPr lang="en-US" sz="2300" dirty="0" smtClean="0"/>
              <a:t> 2014)</a:t>
            </a:r>
          </a:p>
          <a:p>
            <a:pPr algn="just">
              <a:lnSpc>
                <a:spcPct val="170000"/>
              </a:lnSpc>
            </a:pPr>
            <a:r>
              <a:rPr lang="en-US" sz="2300" dirty="0" smtClean="0"/>
              <a:t>The </a:t>
            </a:r>
            <a:r>
              <a:rPr lang="en-US" sz="2300" dirty="0" err="1" smtClean="0"/>
              <a:t>Decentralisation</a:t>
            </a:r>
            <a:r>
              <a:rPr lang="en-US" sz="2300" dirty="0" smtClean="0"/>
              <a:t>, Entrepreneurialism and </a:t>
            </a:r>
            <a:r>
              <a:rPr lang="en-US" sz="2300" dirty="0" err="1" smtClean="0"/>
              <a:t>Democratisation</a:t>
            </a:r>
            <a:r>
              <a:rPr lang="en-US" sz="2300" dirty="0" smtClean="0"/>
              <a:t> (DED) </a:t>
            </a:r>
            <a:r>
              <a:rPr lang="en-US" sz="2300" dirty="0"/>
              <a:t>framework has </a:t>
            </a:r>
            <a:r>
              <a:rPr lang="en-US" sz="2300" dirty="0" smtClean="0"/>
              <a:t>so far been </a:t>
            </a:r>
            <a:r>
              <a:rPr lang="en-US" sz="2300" dirty="0"/>
              <a:t>used in analyzing urban problems </a:t>
            </a:r>
            <a:r>
              <a:rPr lang="en-US" sz="2300" dirty="0" err="1"/>
              <a:t>Obeng-Odoom</a:t>
            </a:r>
            <a:r>
              <a:rPr lang="en-US" sz="2300" dirty="0"/>
              <a:t> (</a:t>
            </a:r>
            <a:r>
              <a:rPr lang="en-US" sz="2300" dirty="0" smtClean="0"/>
              <a:t>2013), </a:t>
            </a:r>
            <a:r>
              <a:rPr lang="en-US" sz="2300" dirty="0"/>
              <a:t>spatial planning (</a:t>
            </a:r>
            <a:r>
              <a:rPr lang="en-US" sz="2300" dirty="0" err="1"/>
              <a:t>Fuseini</a:t>
            </a:r>
            <a:r>
              <a:rPr lang="en-US" sz="2300" dirty="0"/>
              <a:t>, 2016) and market redevelopment (Asante 2020; Asante and </a:t>
            </a:r>
            <a:r>
              <a:rPr lang="en-US" sz="2300" dirty="0" err="1"/>
              <a:t>Helbrecht</a:t>
            </a:r>
            <a:r>
              <a:rPr lang="en-US" sz="2300" dirty="0"/>
              <a:t>, 2019</a:t>
            </a:r>
            <a:r>
              <a:rPr lang="en-US" sz="2300" dirty="0" smtClean="0"/>
              <a:t>) but not in </a:t>
            </a:r>
            <a:r>
              <a:rPr lang="en-US" sz="2300" dirty="0" err="1" smtClean="0"/>
              <a:t>peri</a:t>
            </a:r>
            <a:r>
              <a:rPr lang="en-US" sz="2300" dirty="0" smtClean="0"/>
              <a:t>-urban development studies.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9776" y="914400"/>
            <a:ext cx="5723334" cy="59436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3300" b="1" dirty="0" smtClean="0"/>
              <a:t>Research Questions</a:t>
            </a:r>
          </a:p>
          <a:p>
            <a:pPr algn="just">
              <a:lnSpc>
                <a:spcPct val="170000"/>
              </a:lnSpc>
            </a:pPr>
            <a:r>
              <a:rPr lang="en-US" sz="2300" dirty="0"/>
              <a:t>To achieve the objective of understanding </a:t>
            </a:r>
            <a:r>
              <a:rPr lang="en-US" sz="2300" dirty="0" err="1"/>
              <a:t>peri</a:t>
            </a:r>
            <a:r>
              <a:rPr lang="en-US" sz="2300" dirty="0"/>
              <a:t>-urban land governance in the </a:t>
            </a:r>
            <a:r>
              <a:rPr lang="en-US" sz="2300" dirty="0" err="1"/>
              <a:t>Adentan</a:t>
            </a:r>
            <a:r>
              <a:rPr lang="en-US" sz="2300" dirty="0"/>
              <a:t> Municipality, the following are research questions that have been posed to guide this research;</a:t>
            </a:r>
          </a:p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sz="2300" dirty="0"/>
              <a:t>To what extent are </a:t>
            </a:r>
            <a:r>
              <a:rPr lang="en-US" sz="2300" dirty="0" err="1"/>
              <a:t>peri</a:t>
            </a:r>
            <a:r>
              <a:rPr lang="en-US" sz="2300" dirty="0"/>
              <a:t>-urban dwellers involved in the governance of </a:t>
            </a:r>
            <a:r>
              <a:rPr lang="en-US" sz="2300" dirty="0" err="1"/>
              <a:t>peri</a:t>
            </a:r>
            <a:r>
              <a:rPr lang="en-US" sz="2300" dirty="0"/>
              <a:t>-urban land conversions? </a:t>
            </a:r>
            <a:endParaRPr lang="en-US" sz="2300" dirty="0" smtClean="0"/>
          </a:p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sz="2300" dirty="0" smtClean="0"/>
              <a:t>What </a:t>
            </a:r>
            <a:r>
              <a:rPr lang="en-US" sz="2300" dirty="0"/>
              <a:t>are the consequences of the governance process of these land conversions for the local residents of </a:t>
            </a:r>
            <a:r>
              <a:rPr lang="en-US" sz="2300" dirty="0" err="1"/>
              <a:t>peri</a:t>
            </a:r>
            <a:r>
              <a:rPr lang="en-US" sz="2300" dirty="0"/>
              <a:t>-urban areas in Accra? </a:t>
            </a:r>
            <a:endParaRPr lang="en-US" sz="2300" dirty="0" smtClean="0"/>
          </a:p>
          <a:p>
            <a:pPr lvl="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US" sz="2300" dirty="0" smtClean="0"/>
              <a:t>What </a:t>
            </a:r>
            <a:r>
              <a:rPr lang="en-US" sz="2300" dirty="0"/>
              <a:t>strategies are the local residents of </a:t>
            </a:r>
            <a:r>
              <a:rPr lang="en-US" sz="2300" dirty="0" err="1"/>
              <a:t>peri</a:t>
            </a:r>
            <a:r>
              <a:rPr lang="en-US" sz="2300" dirty="0"/>
              <a:t>-urban areas in Accra adopting in response to the consequences of </a:t>
            </a:r>
            <a:r>
              <a:rPr lang="en-US" sz="2300" dirty="0" err="1"/>
              <a:t>peri</a:t>
            </a:r>
            <a:r>
              <a:rPr lang="en-US" sz="2300" dirty="0"/>
              <a:t>-urban land conversions, and its significance for changing governance of </a:t>
            </a:r>
            <a:r>
              <a:rPr lang="en-US" sz="2300" dirty="0" err="1"/>
              <a:t>peri</a:t>
            </a:r>
            <a:r>
              <a:rPr lang="en-US" sz="2300" dirty="0"/>
              <a:t>-urban development? </a:t>
            </a:r>
          </a:p>
          <a:p>
            <a:endParaRPr lang="en-US" dirty="0"/>
          </a:p>
        </p:txBody>
      </p:sp>
      <p:pic>
        <p:nvPicPr>
          <p:cNvPr id="7" name="Picture 6" descr="Kente Cloth Vector Art &amp; Graphics | freevector.c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4541" y="0"/>
            <a:ext cx="1407459" cy="1290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975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53646"/>
            <a:ext cx="10511194" cy="907662"/>
          </a:xfrm>
        </p:spPr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Methodology 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1237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Scope and Process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472457" y="1165398"/>
            <a:ext cx="2398975" cy="673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Preliminary search of secondary data on </a:t>
            </a:r>
            <a:r>
              <a:rPr lang="en-US" sz="1400" dirty="0" err="1" smtClean="0"/>
              <a:t>peri-urbanisation</a:t>
            </a:r>
            <a:endParaRPr lang="en-US" sz="1400" dirty="0"/>
          </a:p>
        </p:txBody>
      </p:sp>
      <p:sp>
        <p:nvSpPr>
          <p:cNvPr id="5" name="Arrow: Down 18">
            <a:extLst>
              <a:ext uri="{FF2B5EF4-FFF2-40B4-BE49-F238E27FC236}">
                <a16:creationId xmlns="" xmlns:a16="http://schemas.microsoft.com/office/drawing/2014/main" id="{18A1DD55-8B3E-45BB-8262-01B554F251CF}"/>
              </a:ext>
            </a:extLst>
          </p:cNvPr>
          <p:cNvSpPr/>
          <p:nvPr/>
        </p:nvSpPr>
        <p:spPr>
          <a:xfrm>
            <a:off x="3522223" y="1841184"/>
            <a:ext cx="218661" cy="349172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472457" y="2173931"/>
            <a:ext cx="2343955" cy="5537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Further literature review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2507085" y="3953310"/>
            <a:ext cx="2343955" cy="3658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Coding of responses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2507085" y="3068729"/>
            <a:ext cx="2343955" cy="5537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Questionnaire preparation and field data collection</a:t>
            </a:r>
            <a:endParaRPr lang="en-US" sz="1400" dirty="0"/>
          </a:p>
        </p:txBody>
      </p:sp>
      <p:sp>
        <p:nvSpPr>
          <p:cNvPr id="9" name="Arrow: Down 18">
            <a:extLst>
              <a:ext uri="{FF2B5EF4-FFF2-40B4-BE49-F238E27FC236}">
                <a16:creationId xmlns="" xmlns:a16="http://schemas.microsoft.com/office/drawing/2014/main" id="{18A1DD55-8B3E-45BB-8262-01B554F251CF}"/>
              </a:ext>
            </a:extLst>
          </p:cNvPr>
          <p:cNvSpPr/>
          <p:nvPr/>
        </p:nvSpPr>
        <p:spPr>
          <a:xfrm>
            <a:off x="3567300" y="2713749"/>
            <a:ext cx="218661" cy="349172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row: Down 18">
            <a:extLst>
              <a:ext uri="{FF2B5EF4-FFF2-40B4-BE49-F238E27FC236}">
                <a16:creationId xmlns="" xmlns:a16="http://schemas.microsoft.com/office/drawing/2014/main" id="{18A1DD55-8B3E-45BB-8262-01B554F251CF}"/>
              </a:ext>
            </a:extLst>
          </p:cNvPr>
          <p:cNvSpPr/>
          <p:nvPr/>
        </p:nvSpPr>
        <p:spPr>
          <a:xfrm>
            <a:off x="3569731" y="3626930"/>
            <a:ext cx="218661" cy="349172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row: Down 18">
            <a:extLst>
              <a:ext uri="{FF2B5EF4-FFF2-40B4-BE49-F238E27FC236}">
                <a16:creationId xmlns="" xmlns:a16="http://schemas.microsoft.com/office/drawing/2014/main" id="{18A1DD55-8B3E-45BB-8262-01B554F251CF}"/>
              </a:ext>
            </a:extLst>
          </p:cNvPr>
          <p:cNvSpPr/>
          <p:nvPr/>
        </p:nvSpPr>
        <p:spPr>
          <a:xfrm>
            <a:off x="3567301" y="5008995"/>
            <a:ext cx="218661" cy="349172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row: Down 18">
            <a:extLst>
              <a:ext uri="{FF2B5EF4-FFF2-40B4-BE49-F238E27FC236}">
                <a16:creationId xmlns="" xmlns:a16="http://schemas.microsoft.com/office/drawing/2014/main" id="{18A1DD55-8B3E-45BB-8262-01B554F251CF}"/>
              </a:ext>
            </a:extLst>
          </p:cNvPr>
          <p:cNvSpPr/>
          <p:nvPr/>
        </p:nvSpPr>
        <p:spPr>
          <a:xfrm>
            <a:off x="3567302" y="4318526"/>
            <a:ext cx="218661" cy="349172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543435" y="4661555"/>
            <a:ext cx="2343955" cy="4292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Thematic classification of responses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2543435" y="5335331"/>
            <a:ext cx="2343955" cy="309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 Analysis</a:t>
            </a:r>
            <a:endParaRPr lang="en-US" sz="14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4871432" y="1548729"/>
            <a:ext cx="12932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6164686" y="1165398"/>
            <a:ext cx="2398975" cy="58662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Review of  general literature on urban &amp; </a:t>
            </a:r>
            <a:r>
              <a:rPr lang="en-US" sz="1400" dirty="0" err="1" smtClean="0"/>
              <a:t>peri</a:t>
            </a:r>
            <a:r>
              <a:rPr lang="en-US" sz="1400" dirty="0" smtClean="0"/>
              <a:t>-urban issues</a:t>
            </a:r>
            <a:endParaRPr lang="en-US" sz="1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826355" y="2380186"/>
            <a:ext cx="1244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6156709" y="2059661"/>
            <a:ext cx="2406952" cy="7368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Specific review of literature on issues of </a:t>
            </a:r>
            <a:r>
              <a:rPr lang="en-US" sz="1300" dirty="0" err="1" smtClean="0"/>
              <a:t>peri-urbanisation</a:t>
            </a:r>
            <a:r>
              <a:rPr lang="en-US" sz="1300" dirty="0" smtClean="0"/>
              <a:t> in Ghana and the DED  analytical framework</a:t>
            </a:r>
            <a:endParaRPr lang="en-US" sz="1300" dirty="0"/>
          </a:p>
        </p:txBody>
      </p:sp>
      <p:sp>
        <p:nvSpPr>
          <p:cNvPr id="23" name="Rounded Rectangle 22"/>
          <p:cNvSpPr/>
          <p:nvPr/>
        </p:nvSpPr>
        <p:spPr>
          <a:xfrm>
            <a:off x="6164829" y="2999817"/>
            <a:ext cx="2398832" cy="62270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10 Municipal Assembly </a:t>
            </a:r>
          </a:p>
          <a:p>
            <a:pPr algn="ctr"/>
            <a:r>
              <a:rPr lang="en-US" sz="1400" dirty="0" smtClean="0"/>
              <a:t>10 Traditional Authority</a:t>
            </a:r>
          </a:p>
          <a:p>
            <a:pPr algn="ctr"/>
            <a:r>
              <a:rPr lang="en-US" sz="1400" dirty="0" smtClean="0"/>
              <a:t>30 </a:t>
            </a:r>
            <a:r>
              <a:rPr lang="en-US" sz="1400" dirty="0" err="1" smtClean="0"/>
              <a:t>Peri</a:t>
            </a:r>
            <a:r>
              <a:rPr lang="en-US" sz="1400" dirty="0" smtClean="0"/>
              <a:t>-Urban Dwellers</a:t>
            </a:r>
            <a:endParaRPr lang="en-US" sz="1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851040" y="3345625"/>
            <a:ext cx="12795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214984" y="3925529"/>
            <a:ext cx="2384157" cy="39299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Identifying the issues from the responses</a:t>
            </a:r>
            <a:endParaRPr lang="en-US" sz="14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4887390" y="4117301"/>
            <a:ext cx="12774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913798" y="4764081"/>
            <a:ext cx="1250888" cy="16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225112" y="4540451"/>
            <a:ext cx="2348677" cy="455570"/>
          </a:xfrm>
          <a:prstGeom prst="roundRect">
            <a:avLst>
              <a:gd name="adj" fmla="val 23889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Further classifying into broader issues</a:t>
            </a:r>
            <a:endParaRPr lang="en-US" sz="1400" dirty="0"/>
          </a:p>
        </p:txBody>
      </p:sp>
      <p:sp>
        <p:nvSpPr>
          <p:cNvPr id="32" name="Rounded Rectangle 31"/>
          <p:cNvSpPr/>
          <p:nvPr/>
        </p:nvSpPr>
        <p:spPr>
          <a:xfrm>
            <a:off x="6225112" y="5303096"/>
            <a:ext cx="2333827" cy="3566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Results and Findings</a:t>
            </a:r>
            <a:endParaRPr lang="en-US" sz="1400" dirty="0"/>
          </a:p>
        </p:txBody>
      </p:sp>
      <p:cxnSp>
        <p:nvCxnSpPr>
          <p:cNvPr id="34" name="Straight Connector 33"/>
          <p:cNvCxnSpPr>
            <a:stCxn id="14" idx="3"/>
          </p:cNvCxnSpPr>
          <p:nvPr/>
        </p:nvCxnSpPr>
        <p:spPr>
          <a:xfrm flipV="1">
            <a:off x="4887390" y="5490249"/>
            <a:ext cx="128924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 descr="Kente Cloth Vector Art &amp; Graphics | freevector.c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4541" y="0"/>
            <a:ext cx="1407459" cy="1532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 descr="Kente Cloth Vector Art &amp; Graphics | freevector.com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" y="5325035"/>
            <a:ext cx="1407459" cy="15329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156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847" y="134472"/>
            <a:ext cx="10331062" cy="739587"/>
          </a:xfrm>
        </p:spPr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Results and Findings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968" y="874059"/>
            <a:ext cx="11539471" cy="50032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Background of respondents</a:t>
            </a:r>
          </a:p>
          <a:p>
            <a:r>
              <a:rPr lang="en-US" sz="2400" dirty="0" smtClean="0"/>
              <a:t>Expected responses – 50, received responses 48 responses. This </a:t>
            </a:r>
            <a:r>
              <a:rPr lang="en-US" sz="2400" dirty="0"/>
              <a:t>represents a response rate therefore was 96%. </a:t>
            </a:r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785610" y="2163452"/>
          <a:ext cx="4593214" cy="228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616278" y="4592070"/>
          <a:ext cx="4906850" cy="2167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75"/>
                <a:gridCol w="1524292"/>
                <a:gridCol w="1502883"/>
              </a:tblGrid>
              <a:tr h="3843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 of Respondents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Percentage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71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Below 20 years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71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20-29 years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71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30-39 years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71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40-49 years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71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years and more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971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/>
          </p:nvPr>
        </p:nvGraphicFramePr>
        <p:xfrm>
          <a:off x="6069703" y="1931831"/>
          <a:ext cx="5010673" cy="2459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656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426"/>
            <a:ext cx="10515600" cy="832611"/>
          </a:xfrm>
        </p:spPr>
        <p:txBody>
          <a:bodyPr/>
          <a:lstStyle/>
          <a:p>
            <a:r>
              <a:rPr lang="en-US" dirty="0" smtClean="0"/>
              <a:t>Nature of </a:t>
            </a:r>
            <a:r>
              <a:rPr lang="en-US" dirty="0" err="1" smtClean="0"/>
              <a:t>Peri</a:t>
            </a:r>
            <a:r>
              <a:rPr lang="en-US" dirty="0" smtClean="0"/>
              <a:t>-Urban Land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361" y="953037"/>
            <a:ext cx="11551277" cy="5360787"/>
          </a:xfrm>
        </p:spPr>
        <p:txBody>
          <a:bodyPr>
            <a:normAutofit/>
          </a:bodyPr>
          <a:lstStyle/>
          <a:p>
            <a:r>
              <a:rPr lang="en-US" dirty="0" smtClean="0"/>
              <a:t>Level of involvement of actors in </a:t>
            </a:r>
            <a:r>
              <a:rPr lang="en-US" dirty="0" err="1" smtClean="0"/>
              <a:t>peri</a:t>
            </a:r>
            <a:r>
              <a:rPr lang="en-US" dirty="0" smtClean="0"/>
              <a:t>-urban land conversions</a:t>
            </a:r>
          </a:p>
          <a:p>
            <a:pPr marL="0" indent="0">
              <a:buNone/>
            </a:pPr>
            <a:r>
              <a:rPr lang="en-US" sz="1600" dirty="0" smtClean="0"/>
              <a:t>Responses from Municipal Assembly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								    Responses from Traditional Authority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000" dirty="0" smtClean="0"/>
              <a:t>Responses show very high involvement of Municipal Assembly</a:t>
            </a:r>
          </a:p>
          <a:p>
            <a:r>
              <a:rPr lang="en-US" sz="2000" dirty="0" smtClean="0"/>
              <a:t>Moderate involvement by of the chief </a:t>
            </a:r>
          </a:p>
          <a:p>
            <a:r>
              <a:rPr lang="en-US" sz="2000" dirty="0" smtClean="0"/>
              <a:t>Very low involvement of community members and others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355643"/>
              </p:ext>
            </p:extLst>
          </p:nvPr>
        </p:nvGraphicFramePr>
        <p:xfrm>
          <a:off x="292379" y="1768359"/>
          <a:ext cx="6691049" cy="2705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67"/>
                <a:gridCol w="1111252"/>
                <a:gridCol w="1156755"/>
                <a:gridCol w="1159098"/>
                <a:gridCol w="1146220"/>
                <a:gridCol w="765157"/>
              </a:tblGrid>
              <a:tr h="5181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Involvement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Low Involvement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Moderate Involvement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 Involvement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193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Chief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193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Elders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181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Municipal Assembly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181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Members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24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4693868"/>
              </p:ext>
            </p:extLst>
          </p:nvPr>
        </p:nvGraphicFramePr>
        <p:xfrm>
          <a:off x="7160654" y="3633430"/>
          <a:ext cx="4906851" cy="2987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072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5452</TotalTime>
  <Words>2130</Words>
  <Application>Microsoft Office PowerPoint</Application>
  <PresentationFormat>Widescreen</PresentationFormat>
  <Paragraphs>379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Algerian</vt:lpstr>
      <vt:lpstr>Arial</vt:lpstr>
      <vt:lpstr>Book Antiqua</vt:lpstr>
      <vt:lpstr>Calibri</vt:lpstr>
      <vt:lpstr>Calibri Light</vt:lpstr>
      <vt:lpstr>Times New Roman</vt:lpstr>
      <vt:lpstr>Wingdings</vt:lpstr>
      <vt:lpstr>Office Theme</vt:lpstr>
      <vt:lpstr>THE GOVERNANCE OF PERI-URBAN LAND CONVERSIONS IN GHANA – A CASE OF THE ADENTAN MUNICIPALITY</vt:lpstr>
      <vt:lpstr>TABLE OF CONTENT</vt:lpstr>
      <vt:lpstr>Background</vt:lpstr>
      <vt:lpstr>PowerPoint Presentation</vt:lpstr>
      <vt:lpstr>DED Analytical Framework  for Urban Governance</vt:lpstr>
      <vt:lpstr>Identified Research Gap &amp; Research Questions</vt:lpstr>
      <vt:lpstr>Methodology </vt:lpstr>
      <vt:lpstr>Results and Findings</vt:lpstr>
      <vt:lpstr>Nature of Peri-Urban Land Governance</vt:lpstr>
      <vt:lpstr>PowerPoint Presentation</vt:lpstr>
      <vt:lpstr>PowerPoint Presentation</vt:lpstr>
      <vt:lpstr>Consequences of Peri-urban Land Governance</vt:lpstr>
      <vt:lpstr>PowerPoint Presentation</vt:lpstr>
      <vt:lpstr>PowerPoint Presentation</vt:lpstr>
      <vt:lpstr>Strategies that peri-urban dwellers use </vt:lpstr>
      <vt:lpstr>Conclusion</vt:lpstr>
      <vt:lpstr>Conclusion</vt:lpstr>
      <vt:lpstr>Conclusion</vt:lpstr>
      <vt:lpstr>Recommendations</vt:lpstr>
      <vt:lpstr>PRACTICAL IMPLICATIONS</vt:lpstr>
      <vt:lpstr>THANK YOU FOR YOUR ATTENTION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GOVERNANCE OF PERI-URBAN LAND CONVERSIONS IN GHANA – A CASE OF THE ADENTAN MUNICIPALITY</dc:title>
  <dc:creator>User</dc:creator>
  <cp:lastModifiedBy>User</cp:lastModifiedBy>
  <cp:revision>187</cp:revision>
  <dcterms:created xsi:type="dcterms:W3CDTF">2020-11-15T10:18:50Z</dcterms:created>
  <dcterms:modified xsi:type="dcterms:W3CDTF">2022-05-29T23:32:10Z</dcterms:modified>
</cp:coreProperties>
</file>