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7" r:id="rId2"/>
    <p:sldId id="313" r:id="rId3"/>
    <p:sldId id="308" r:id="rId4"/>
    <p:sldId id="299" r:id="rId5"/>
    <p:sldId id="300" r:id="rId6"/>
    <p:sldId id="301" r:id="rId7"/>
    <p:sldId id="314" r:id="rId8"/>
    <p:sldId id="315" r:id="rId9"/>
    <p:sldId id="302" r:id="rId10"/>
    <p:sldId id="303" r:id="rId11"/>
    <p:sldId id="304" r:id="rId12"/>
    <p:sldId id="270" r:id="rId13"/>
    <p:sldId id="296" r:id="rId14"/>
    <p:sldId id="280" r:id="rId15"/>
    <p:sldId id="323" r:id="rId16"/>
    <p:sldId id="283" r:id="rId17"/>
    <p:sldId id="281" r:id="rId18"/>
    <p:sldId id="321" r:id="rId19"/>
    <p:sldId id="284" r:id="rId20"/>
    <p:sldId id="322" r:id="rId21"/>
    <p:sldId id="282" r:id="rId22"/>
    <p:sldId id="285" r:id="rId23"/>
    <p:sldId id="316" r:id="rId24"/>
    <p:sldId id="290" r:id="rId25"/>
    <p:sldId id="291" r:id="rId26"/>
    <p:sldId id="320" r:id="rId27"/>
    <p:sldId id="267" r:id="rId28"/>
    <p:sldId id="289" r:id="rId29"/>
    <p:sldId id="294" r:id="rId30"/>
    <p:sldId id="295" r:id="rId31"/>
    <p:sldId id="319" r:id="rId32"/>
    <p:sldId id="292" r:id="rId33"/>
    <p:sldId id="288" r:id="rId34"/>
    <p:sldId id="278" r:id="rId35"/>
    <p:sldId id="286" r:id="rId36"/>
    <p:sldId id="264" r:id="rId37"/>
    <p:sldId id="287" r:id="rId38"/>
    <p:sldId id="324" r:id="rId39"/>
    <p:sldId id="307" r:id="rId40"/>
    <p:sldId id="317" r:id="rId41"/>
    <p:sldId id="318" r:id="rId42"/>
    <p:sldId id="305" r:id="rId43"/>
    <p:sldId id="311" r:id="rId44"/>
    <p:sldId id="25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이인근" initials="이인근" lastIdx="7" clrIdx="0"/>
  <p:cmAuthor id="1" name="ATSU AKPAKLI" initials="AA" lastIdx="2" clrIdx="1">
    <p:extLst>
      <p:ext uri="{19B8F6BF-5375-455C-9EA6-DF929625EA0E}">
        <p15:presenceInfo xmlns:p15="http://schemas.microsoft.com/office/powerpoint/2012/main" userId="S::IU2019801@office.uos.ac.kr::414cb136-c05c-4d09-8784-e681a71344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3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5033" autoAdjust="0"/>
  </p:normalViewPr>
  <p:slideViewPr>
    <p:cSldViewPr snapToGrid="0" showGuides="1">
      <p:cViewPr>
        <p:scale>
          <a:sx n="82" d="100"/>
          <a:sy n="82" d="100"/>
        </p:scale>
        <p:origin x="50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0C185-BA6F-4FB3-8258-A69489B71DC2}" type="datetimeFigureOut">
              <a:rPr lang="en-US" smtClean="0"/>
              <a:t>4/24/2022</a:t>
            </a:fld>
            <a:endParaRPr 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409B0-35ED-48CA-9CCB-490C1FC49543}" type="slidenum">
              <a:rPr lang="en-US" smtClean="0"/>
              <a:t>‹#›</a:t>
            </a:fld>
            <a:endParaRPr lang="en-US"/>
          </a:p>
        </p:txBody>
      </p:sp>
    </p:spTree>
    <p:extLst>
      <p:ext uri="{BB962C8B-B14F-4D97-AF65-F5344CB8AC3E}">
        <p14:creationId xmlns:p14="http://schemas.microsoft.com/office/powerpoint/2010/main" val="308882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90B409B0-35ED-48CA-9CCB-490C1FC49543}" type="slidenum">
              <a:rPr lang="en-US" smtClean="0"/>
              <a:t>12</a:t>
            </a:fld>
            <a:endParaRPr lang="en-US"/>
          </a:p>
        </p:txBody>
      </p:sp>
    </p:spTree>
    <p:extLst>
      <p:ext uri="{BB962C8B-B14F-4D97-AF65-F5344CB8AC3E}">
        <p14:creationId xmlns:p14="http://schemas.microsoft.com/office/powerpoint/2010/main" val="94611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29</a:t>
            </a:fld>
            <a:endParaRPr lang="en-US"/>
          </a:p>
        </p:txBody>
      </p:sp>
    </p:spTree>
    <p:extLst>
      <p:ext uri="{BB962C8B-B14F-4D97-AF65-F5344CB8AC3E}">
        <p14:creationId xmlns:p14="http://schemas.microsoft.com/office/powerpoint/2010/main" val="37717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30</a:t>
            </a:fld>
            <a:endParaRPr lang="en-US"/>
          </a:p>
        </p:txBody>
      </p:sp>
    </p:spTree>
    <p:extLst>
      <p:ext uri="{BB962C8B-B14F-4D97-AF65-F5344CB8AC3E}">
        <p14:creationId xmlns:p14="http://schemas.microsoft.com/office/powerpoint/2010/main" val="188404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32</a:t>
            </a:fld>
            <a:endParaRPr lang="en-US"/>
          </a:p>
        </p:txBody>
      </p:sp>
    </p:spTree>
    <p:extLst>
      <p:ext uri="{BB962C8B-B14F-4D97-AF65-F5344CB8AC3E}">
        <p14:creationId xmlns:p14="http://schemas.microsoft.com/office/powerpoint/2010/main" val="216860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33</a:t>
            </a:fld>
            <a:endParaRPr lang="en-US"/>
          </a:p>
        </p:txBody>
      </p:sp>
    </p:spTree>
    <p:extLst>
      <p:ext uri="{BB962C8B-B14F-4D97-AF65-F5344CB8AC3E}">
        <p14:creationId xmlns:p14="http://schemas.microsoft.com/office/powerpoint/2010/main" val="3789250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34</a:t>
            </a:fld>
            <a:endParaRPr lang="en-US"/>
          </a:p>
        </p:txBody>
      </p:sp>
    </p:spTree>
    <p:extLst>
      <p:ext uri="{BB962C8B-B14F-4D97-AF65-F5344CB8AC3E}">
        <p14:creationId xmlns:p14="http://schemas.microsoft.com/office/powerpoint/2010/main" val="130096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90B409B0-35ED-48CA-9CCB-490C1FC49543}" type="slidenum">
              <a:rPr lang="en-US" smtClean="0"/>
              <a:t>36</a:t>
            </a:fld>
            <a:endParaRPr lang="en-US"/>
          </a:p>
        </p:txBody>
      </p:sp>
    </p:spTree>
    <p:extLst>
      <p:ext uri="{BB962C8B-B14F-4D97-AF65-F5344CB8AC3E}">
        <p14:creationId xmlns:p14="http://schemas.microsoft.com/office/powerpoint/2010/main" val="2546482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90B409B0-35ED-48CA-9CCB-490C1FC49543}" type="slidenum">
              <a:rPr lang="en-US" smtClean="0"/>
              <a:t>37</a:t>
            </a:fld>
            <a:endParaRPr lang="en-US"/>
          </a:p>
        </p:txBody>
      </p:sp>
    </p:spTree>
    <p:extLst>
      <p:ext uri="{BB962C8B-B14F-4D97-AF65-F5344CB8AC3E}">
        <p14:creationId xmlns:p14="http://schemas.microsoft.com/office/powerpoint/2010/main" val="167590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90B409B0-35ED-48CA-9CCB-490C1FC49543}" type="slidenum">
              <a:rPr lang="en-US" smtClean="0"/>
              <a:t>38</a:t>
            </a:fld>
            <a:endParaRPr lang="en-US"/>
          </a:p>
        </p:txBody>
      </p:sp>
    </p:spTree>
    <p:extLst>
      <p:ext uri="{BB962C8B-B14F-4D97-AF65-F5344CB8AC3E}">
        <p14:creationId xmlns:p14="http://schemas.microsoft.com/office/powerpoint/2010/main" val="3410998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90B409B0-35ED-48CA-9CCB-490C1FC49543}" type="slidenum">
              <a:rPr lang="en-US" smtClean="0"/>
              <a:t>39</a:t>
            </a:fld>
            <a:endParaRPr lang="en-US"/>
          </a:p>
        </p:txBody>
      </p:sp>
    </p:spTree>
    <p:extLst>
      <p:ext uri="{BB962C8B-B14F-4D97-AF65-F5344CB8AC3E}">
        <p14:creationId xmlns:p14="http://schemas.microsoft.com/office/powerpoint/2010/main" val="2718904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44</a:t>
            </a:fld>
            <a:endParaRPr lang="en-US"/>
          </a:p>
        </p:txBody>
      </p:sp>
    </p:spTree>
    <p:extLst>
      <p:ext uri="{BB962C8B-B14F-4D97-AF65-F5344CB8AC3E}">
        <p14:creationId xmlns:p14="http://schemas.microsoft.com/office/powerpoint/2010/main" val="203728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90B409B0-35ED-48CA-9CCB-490C1FC49543}" type="slidenum">
              <a:rPr lang="en-US" smtClean="0"/>
              <a:t>13</a:t>
            </a:fld>
            <a:endParaRPr lang="en-US"/>
          </a:p>
        </p:txBody>
      </p:sp>
    </p:spTree>
    <p:extLst>
      <p:ext uri="{BB962C8B-B14F-4D97-AF65-F5344CB8AC3E}">
        <p14:creationId xmlns:p14="http://schemas.microsoft.com/office/powerpoint/2010/main" val="308480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14</a:t>
            </a:fld>
            <a:endParaRPr lang="en-US"/>
          </a:p>
        </p:txBody>
      </p:sp>
    </p:spTree>
    <p:extLst>
      <p:ext uri="{BB962C8B-B14F-4D97-AF65-F5344CB8AC3E}">
        <p14:creationId xmlns:p14="http://schemas.microsoft.com/office/powerpoint/2010/main" val="155479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15</a:t>
            </a:fld>
            <a:endParaRPr lang="en-US"/>
          </a:p>
        </p:txBody>
      </p:sp>
    </p:spTree>
    <p:extLst>
      <p:ext uri="{BB962C8B-B14F-4D97-AF65-F5344CB8AC3E}">
        <p14:creationId xmlns:p14="http://schemas.microsoft.com/office/powerpoint/2010/main" val="204173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16</a:t>
            </a:fld>
            <a:endParaRPr lang="en-US"/>
          </a:p>
        </p:txBody>
      </p:sp>
    </p:spTree>
    <p:extLst>
      <p:ext uri="{BB962C8B-B14F-4D97-AF65-F5344CB8AC3E}">
        <p14:creationId xmlns:p14="http://schemas.microsoft.com/office/powerpoint/2010/main" val="83364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24</a:t>
            </a:fld>
            <a:endParaRPr lang="en-US"/>
          </a:p>
        </p:txBody>
      </p:sp>
    </p:spTree>
    <p:extLst>
      <p:ext uri="{BB962C8B-B14F-4D97-AF65-F5344CB8AC3E}">
        <p14:creationId xmlns:p14="http://schemas.microsoft.com/office/powerpoint/2010/main" val="214415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25</a:t>
            </a:fld>
            <a:endParaRPr lang="en-US"/>
          </a:p>
        </p:txBody>
      </p:sp>
    </p:spTree>
    <p:extLst>
      <p:ext uri="{BB962C8B-B14F-4D97-AF65-F5344CB8AC3E}">
        <p14:creationId xmlns:p14="http://schemas.microsoft.com/office/powerpoint/2010/main" val="47863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90B409B0-35ED-48CA-9CCB-490C1FC49543}" type="slidenum">
              <a:rPr lang="en-US" smtClean="0"/>
              <a:t>26</a:t>
            </a:fld>
            <a:endParaRPr lang="en-US"/>
          </a:p>
        </p:txBody>
      </p:sp>
    </p:spTree>
    <p:extLst>
      <p:ext uri="{BB962C8B-B14F-4D97-AF65-F5344CB8AC3E}">
        <p14:creationId xmlns:p14="http://schemas.microsoft.com/office/powerpoint/2010/main" val="278824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409B0-35ED-48CA-9CCB-490C1FC49543}" type="slidenum">
              <a:rPr lang="en-US" smtClean="0"/>
              <a:t>28</a:t>
            </a:fld>
            <a:endParaRPr lang="en-US"/>
          </a:p>
        </p:txBody>
      </p:sp>
    </p:spTree>
    <p:extLst>
      <p:ext uri="{BB962C8B-B14F-4D97-AF65-F5344CB8AC3E}">
        <p14:creationId xmlns:p14="http://schemas.microsoft.com/office/powerpoint/2010/main" val="361162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777D-58F4-4342-951B-64611E9CE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7C2A7-63C9-48B3-8B1C-4CEFA0CE6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9470FB-45E3-410A-AACC-3B6C23D00114}"/>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5" name="Footer Placeholder 4">
            <a:extLst>
              <a:ext uri="{FF2B5EF4-FFF2-40B4-BE49-F238E27FC236}">
                <a16:creationId xmlns:a16="http://schemas.microsoft.com/office/drawing/2014/main" id="{F33C6EB0-39AC-4A9C-ADC0-26E528AEB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6CD32-58FF-4151-90FA-9112A7C88C32}"/>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218239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EF4D-C74F-43EA-AD51-2F4BE973A1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75A25E-7D38-406F-A598-A7C0B0C23B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7F82A-D073-4A1C-A89F-EA2259BC5286}"/>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5" name="Footer Placeholder 4">
            <a:extLst>
              <a:ext uri="{FF2B5EF4-FFF2-40B4-BE49-F238E27FC236}">
                <a16:creationId xmlns:a16="http://schemas.microsoft.com/office/drawing/2014/main" id="{25B30C30-0E99-4320-9DF0-B377713E3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24A5-E304-47E4-86D5-052A8260A4F7}"/>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67937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720E6-D4F7-4182-A19A-0446959FF4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AD8359-44B6-4A96-9CC9-EEA1D9339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BF5E5-DCF6-4249-A48A-16AD6C74801C}"/>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5" name="Footer Placeholder 4">
            <a:extLst>
              <a:ext uri="{FF2B5EF4-FFF2-40B4-BE49-F238E27FC236}">
                <a16:creationId xmlns:a16="http://schemas.microsoft.com/office/drawing/2014/main" id="{0CFEEB2E-1ABB-40CE-8C36-0BDF89542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FE367-74B9-40FC-9DD7-A7B71E0501EA}"/>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38296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E3B2-B64A-4D68-88EF-3195183AC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50DFE-4194-4AC0-B60D-3746B2B642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5F657-29D1-488A-A3B1-0F71B3F23079}"/>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5" name="Footer Placeholder 4">
            <a:extLst>
              <a:ext uri="{FF2B5EF4-FFF2-40B4-BE49-F238E27FC236}">
                <a16:creationId xmlns:a16="http://schemas.microsoft.com/office/drawing/2014/main" id="{EC2A7E65-4C31-4A90-A24F-B2635BAA8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164EF-13E1-46FF-A269-C47A268B2FD0}"/>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173253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6240-22FB-4585-90C6-DC31CDF75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E1E01F-0087-4245-A8AB-91C5D1F21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A563D1-52F4-4DBB-8E9B-4B5096E00BEE}"/>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5" name="Footer Placeholder 4">
            <a:extLst>
              <a:ext uri="{FF2B5EF4-FFF2-40B4-BE49-F238E27FC236}">
                <a16:creationId xmlns:a16="http://schemas.microsoft.com/office/drawing/2014/main" id="{C8EA3C75-04C6-4114-86D5-D618BEA09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E67AA-1DB4-422C-BB15-550C657E641E}"/>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292705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C2C5-A113-4BB0-BD2E-77C046374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469300-CC50-4404-8B42-C71C94DA2A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D2A732-42A9-42BD-A6DB-61FE9037B0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0FC3C9-DF8D-4AAF-8F9D-20A6463AEDEB}"/>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6" name="Footer Placeholder 5">
            <a:extLst>
              <a:ext uri="{FF2B5EF4-FFF2-40B4-BE49-F238E27FC236}">
                <a16:creationId xmlns:a16="http://schemas.microsoft.com/office/drawing/2014/main" id="{29335F40-F742-4688-9A10-BC06ABD25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DF6F5-1119-452D-B3EF-B1F6CF9F369C}"/>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8432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7EB3-1C8E-493D-942A-07B0101C00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6D06DB-CA17-4A00-9AC1-0922B93ED5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6FF048-6AA1-4B90-83B0-0AD2257F35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FCFFC7-9925-489D-8450-5E2B3F53D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4F1EA5-4544-458E-9BC3-FF58DFA149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0BF049-A0F5-4338-AEF8-B9C855666666}"/>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8" name="Footer Placeholder 7">
            <a:extLst>
              <a:ext uri="{FF2B5EF4-FFF2-40B4-BE49-F238E27FC236}">
                <a16:creationId xmlns:a16="http://schemas.microsoft.com/office/drawing/2014/main" id="{2CCB9FBB-792A-48F5-A95F-451A3717D5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44FFF3-3E64-4C31-B8BB-D3D7A46C0667}"/>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6288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748A-A269-4A17-A596-7E62A51399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BF435-2E20-4A96-BD99-13CFA852B3B1}"/>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4" name="Footer Placeholder 3">
            <a:extLst>
              <a:ext uri="{FF2B5EF4-FFF2-40B4-BE49-F238E27FC236}">
                <a16:creationId xmlns:a16="http://schemas.microsoft.com/office/drawing/2014/main" id="{1DF82D31-8177-4770-8F0D-DC6854FEBC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860947-0407-4A07-A105-74AEC65024B8}"/>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69083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97F30-9EDB-43F3-B11F-62E29C3CA8A4}"/>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3" name="Footer Placeholder 2">
            <a:extLst>
              <a:ext uri="{FF2B5EF4-FFF2-40B4-BE49-F238E27FC236}">
                <a16:creationId xmlns:a16="http://schemas.microsoft.com/office/drawing/2014/main" id="{B67604C8-B4D1-4AF5-84C4-9DD5D8D811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E022B-99EC-4FD7-966C-3C06166DE37F}"/>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280515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8694-F83A-4DC8-9F7A-D8B683847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A55F3C-ED92-4A9A-9CCA-E7D4C765B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FE13A-9C31-4B6B-9F89-E499E6111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03F9D0-F643-4CEA-8B16-23C149754BE5}"/>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6" name="Footer Placeholder 5">
            <a:extLst>
              <a:ext uri="{FF2B5EF4-FFF2-40B4-BE49-F238E27FC236}">
                <a16:creationId xmlns:a16="http://schemas.microsoft.com/office/drawing/2014/main" id="{FA87CDE9-B65E-4EF9-9F67-BB4748F44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DEC55-6AF4-4654-B1D0-61D8A45C31BF}"/>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115053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D2F0-811C-4C1E-BE87-4DB9B965D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9E3DBD-04AB-4DF7-8FC5-DAD06FD85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0453C4-2DCC-429F-A1D3-3FAD5AB84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387CF-7C6D-4FB7-895B-2853EECC862A}"/>
              </a:ext>
            </a:extLst>
          </p:cNvPr>
          <p:cNvSpPr>
            <a:spLocks noGrp="1"/>
          </p:cNvSpPr>
          <p:nvPr>
            <p:ph type="dt" sz="half" idx="10"/>
          </p:nvPr>
        </p:nvSpPr>
        <p:spPr/>
        <p:txBody>
          <a:bodyPr/>
          <a:lstStyle/>
          <a:p>
            <a:fld id="{CCC923F8-74CB-4783-AFB8-BD9812B6328B}" type="datetimeFigureOut">
              <a:rPr lang="en-US" smtClean="0"/>
              <a:t>4/24/2022</a:t>
            </a:fld>
            <a:endParaRPr lang="en-US"/>
          </a:p>
        </p:txBody>
      </p:sp>
      <p:sp>
        <p:nvSpPr>
          <p:cNvPr id="6" name="Footer Placeholder 5">
            <a:extLst>
              <a:ext uri="{FF2B5EF4-FFF2-40B4-BE49-F238E27FC236}">
                <a16:creationId xmlns:a16="http://schemas.microsoft.com/office/drawing/2014/main" id="{5F57C4A8-A792-46A5-8797-964579F34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7C44D-90DF-4685-B2E7-521F15C85AB1}"/>
              </a:ext>
            </a:extLst>
          </p:cNvPr>
          <p:cNvSpPr>
            <a:spLocks noGrp="1"/>
          </p:cNvSpPr>
          <p:nvPr>
            <p:ph type="sldNum" sz="quarter" idx="12"/>
          </p:nvPr>
        </p:nvSpPr>
        <p:spPr/>
        <p:txBody>
          <a:bodyPr/>
          <a:lstStyle/>
          <a:p>
            <a:fld id="{98189562-4C4F-427C-BF89-74808C9EB4E6}" type="slidenum">
              <a:rPr lang="en-US" smtClean="0"/>
              <a:t>‹#›</a:t>
            </a:fld>
            <a:endParaRPr lang="en-US"/>
          </a:p>
        </p:txBody>
      </p:sp>
    </p:spTree>
    <p:extLst>
      <p:ext uri="{BB962C8B-B14F-4D97-AF65-F5344CB8AC3E}">
        <p14:creationId xmlns:p14="http://schemas.microsoft.com/office/powerpoint/2010/main" val="376920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04BD7-B97C-4E31-98AD-3063CD57B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284391-AFDF-4111-9D70-B0D43BD5F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587AD-1B15-4783-8350-211DBB83A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923F8-74CB-4783-AFB8-BD9812B6328B}" type="datetimeFigureOut">
              <a:rPr lang="en-US" smtClean="0"/>
              <a:t>4/24/2022</a:t>
            </a:fld>
            <a:endParaRPr lang="en-US"/>
          </a:p>
        </p:txBody>
      </p:sp>
      <p:sp>
        <p:nvSpPr>
          <p:cNvPr id="5" name="Footer Placeholder 4">
            <a:extLst>
              <a:ext uri="{FF2B5EF4-FFF2-40B4-BE49-F238E27FC236}">
                <a16:creationId xmlns:a16="http://schemas.microsoft.com/office/drawing/2014/main" id="{A4C8FB4B-FA45-40FF-8443-6D6532418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24F19E-8493-4D73-8CFD-5B53D3A6E6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89562-4C4F-427C-BF89-74808C9EB4E6}" type="slidenum">
              <a:rPr lang="en-US" smtClean="0"/>
              <a:t>‹#›</a:t>
            </a:fld>
            <a:endParaRPr lang="en-US"/>
          </a:p>
        </p:txBody>
      </p:sp>
    </p:spTree>
    <p:extLst>
      <p:ext uri="{BB962C8B-B14F-4D97-AF65-F5344CB8AC3E}">
        <p14:creationId xmlns:p14="http://schemas.microsoft.com/office/powerpoint/2010/main" val="131088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thestar.com/news/world/2017/12/31/at-least-36-dead-in-kenya-bus-crash.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flickr.com/photos/bensutherland/55165498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ommons.wikimedia.org/wiki/File:Nuvola_Ghanaian_flag.sv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pixabay.com/en/family-man-woman-boy-girl-31201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thezeppelin.org/lincerto-futuro-delle-economie-sub-sahariane/" TargetMode="External"/><Relationship Id="rId5" Type="http://schemas.openxmlformats.org/officeDocument/2006/relationships/image" Target="../media/image7.png"/><Relationship Id="rId4" Type="http://schemas.openxmlformats.org/officeDocument/2006/relationships/hyperlink" Target="http://www.thebluediamondgallery.com/wooden-tile/e/economy.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1443941" TargetMode="External"/><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hyperlink" Target="https://pixabay.com/en/africa-continent-colorful-color-1974671/"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pxhere.com/en/photo/1443941" TargetMode="External"/><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hyperlink" Target="https://pixabay.com/en/africa-continent-colorful-color-1974671/"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owl.excelsior.edu/research/research-process/" TargetMode="External"/><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hyperlink" Target="https://fpf.org/2019/02/20/artificial-intelligence-privacy-promise-or-peril/"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wl.excelsior.edu/research/research-process/" TargetMode="External"/><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hyperlink" Target="https://fpf.org/2019/02/20/artificial-intelligence-privacy-promise-or-peril/" TargetMode="Externa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Tesla_Autopilot" TargetMode="External"/><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hyperlink" Target="https://researchleap.com/product/data-collection-2/"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www.peoplematters.in/article/skillup/skill-gap-in-the-b2b-commerce-industry-21949" TargetMode="External"/><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hyperlink" Target="http://trauma-recovery.net/tag/research-translation/" TargetMode="Externa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en.wikipedia.org/wiki/List_of_countries_by_road_network_siz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www.newsone.tv/world/ghana-highway-bus-crash-kills-at-least-53"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autolawyerwebsites.wikidot.com/" TargetMode="External"/><Relationship Id="rId5" Type="http://schemas.openxmlformats.org/officeDocument/2006/relationships/image" Target="../media/image26.jpg"/><Relationship Id="rId4" Type="http://schemas.openxmlformats.org/officeDocument/2006/relationships/hyperlink" Target="https://www.publicdomainpictures.net/en/view-image.php?image=212702&amp;picture=driving-and-textin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lucisphilippines.press/2019/12/videochinese-kid-kicks-car-that-knocks.html" TargetMode="External"/><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hyperlink" Target="https://www.chiangraitimes.com/thailand-national-news/northen-thailand/passenger-van-crashes-into-tree-in-northern-thailand-injuring-driver-and-nine-passengers/" TargetMode="External"/><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Shoulder_lane" TargetMode="External"/><Relationship Id="rId3" Type="http://schemas.openxmlformats.org/officeDocument/2006/relationships/image" Target="../media/image29.jpg"/><Relationship Id="rId7"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en.wikipedia.org/wiki/Median_strip" TargetMode="External"/><Relationship Id="rId5" Type="http://schemas.openxmlformats.org/officeDocument/2006/relationships/image" Target="../media/image30.JPG"/><Relationship Id="rId4" Type="http://schemas.openxmlformats.org/officeDocument/2006/relationships/hyperlink" Target="https://www.pexels.com/photo/adult-auto-automobile-blur-376729/"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flickr.com/photos/heraldpost/6719240353/" TargetMode="External"/><Relationship Id="rId3" Type="http://schemas.openxmlformats.org/officeDocument/2006/relationships/image" Target="../media/image32.jpg"/><Relationship Id="rId7"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raptorclans.deviantart.com/art/JKJR-Road-Safety-Campaign-62941646" TargetMode="External"/><Relationship Id="rId5" Type="http://schemas.openxmlformats.org/officeDocument/2006/relationships/image" Target="../media/image33.jpg"/><Relationship Id="rId4" Type="http://schemas.openxmlformats.org/officeDocument/2006/relationships/hyperlink" Target="http://autism-daddy.blogspot.co.uk/2014/10/the-problems-with-awareness-campaigns.html"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flickr.com/photos/heraldpost/6719240353/" TargetMode="External"/><Relationship Id="rId3" Type="http://schemas.openxmlformats.org/officeDocument/2006/relationships/image" Target="../media/image32.jpg"/><Relationship Id="rId7"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raptorclans.deviantart.com/art/JKJR-Road-Safety-Campaign-62941646" TargetMode="External"/><Relationship Id="rId5" Type="http://schemas.openxmlformats.org/officeDocument/2006/relationships/image" Target="../media/image33.jpg"/><Relationship Id="rId4" Type="http://schemas.openxmlformats.org/officeDocument/2006/relationships/hyperlink" Target="http://autism-daddy.blogspot.co.uk/2014/10/the-problems-with-awareness-campaigns.html"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flickr.com/photos/heraldpost/6719240353/" TargetMode="External"/><Relationship Id="rId3" Type="http://schemas.openxmlformats.org/officeDocument/2006/relationships/image" Target="../media/image32.jpg"/><Relationship Id="rId7"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raptorclans.deviantart.com/art/JKJR-Road-Safety-Campaign-62941646" TargetMode="External"/><Relationship Id="rId5" Type="http://schemas.openxmlformats.org/officeDocument/2006/relationships/image" Target="../media/image33.jpg"/><Relationship Id="rId4" Type="http://schemas.openxmlformats.org/officeDocument/2006/relationships/hyperlink" Target="http://autism-daddy.blogspot.co.uk/2014/10/the-problems-with-awareness-campaign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newsghana.com.gh/tragedy-strikes-at-amanfos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crotrends.net/countries/KOR/south-korea/gdp-per-capita" TargetMode="External"/><Relationship Id="rId2" Type="http://schemas.openxmlformats.org/officeDocument/2006/relationships/hyperlink" Target="https://www.macrotrends.net/countries/GHA/ghana/gdp-per-capita"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AED6-806C-486B-A11B-FF176322E0DD}"/>
              </a:ext>
            </a:extLst>
          </p:cNvPr>
          <p:cNvSpPr>
            <a:spLocks noGrp="1"/>
          </p:cNvSpPr>
          <p:nvPr>
            <p:ph type="ctrTitle"/>
          </p:nvPr>
        </p:nvSpPr>
        <p:spPr>
          <a:xfrm>
            <a:off x="1524000" y="530578"/>
            <a:ext cx="9144000" cy="2898421"/>
          </a:xfrm>
        </p:spPr>
        <p:txBody>
          <a:bodyPr>
            <a:normAutofit/>
          </a:bodyPr>
          <a:lstStyle/>
          <a:p>
            <a:pPr>
              <a:lnSpc>
                <a:spcPct val="107000"/>
              </a:lnSpc>
              <a:spcBef>
                <a:spcPts val="0"/>
              </a:spcBef>
              <a:spcAft>
                <a:spcPts val="800"/>
              </a:spcAft>
            </a:pPr>
            <a:r>
              <a:rPr lang="en-GB" sz="3200" b="1" dirty="0">
                <a:latin typeface="Times New Roman" panose="02020603050405020304" pitchFamily="18" charset="0"/>
                <a:ea typeface="Calibri" panose="020F0502020204030204" pitchFamily="34" charset="0"/>
                <a:cs typeface="Times New Roman" panose="02020603050405020304" pitchFamily="18" charset="0"/>
              </a:rPr>
              <a:t>BACK TO OFFICE PRESENTATION</a:t>
            </a:r>
            <a:br>
              <a:rPr lang="en-GB" sz="3200" b="1" dirty="0">
                <a:latin typeface="Times New Roman" panose="02020603050405020304" pitchFamily="18" charset="0"/>
                <a:ea typeface="Calibri" panose="020F0502020204030204" pitchFamily="34" charset="0"/>
                <a:cs typeface="Times New Roman" panose="02020603050405020304" pitchFamily="18" charset="0"/>
              </a:rPr>
            </a:br>
            <a:br>
              <a:rPr lang="en-GB" sz="3200" b="1" dirty="0">
                <a:latin typeface="Times New Roman" panose="02020603050405020304" pitchFamily="18" charset="0"/>
                <a:ea typeface="Calibri" panose="020F0502020204030204" pitchFamily="34" charset="0"/>
                <a:cs typeface="Times New Roman" panose="02020603050405020304" pitchFamily="18" charset="0"/>
              </a:rPr>
            </a:b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KNOWLEDGE SHARING AFTER FURTHER STUDIES/ COURSE FOR STAFF OF THE CIVIL SERVICE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Subtitle 2">
            <a:extLst>
              <a:ext uri="{FF2B5EF4-FFF2-40B4-BE49-F238E27FC236}">
                <a16:creationId xmlns:a16="http://schemas.microsoft.com/office/drawing/2014/main" id="{458DA055-EDEE-4671-AD4C-B8FBE6E87241}"/>
              </a:ext>
            </a:extLst>
          </p:cNvPr>
          <p:cNvSpPr>
            <a:spLocks noGrp="1"/>
          </p:cNvSpPr>
          <p:nvPr>
            <p:ph type="subTitle" idx="1"/>
          </p:nvPr>
        </p:nvSpPr>
        <p:spPr/>
        <p:txBody>
          <a:bodyPr>
            <a:normAutofit/>
          </a:bodyPr>
          <a:lstStyle/>
          <a:p>
            <a:r>
              <a:rPr lang="en-US" sz="3200" dirty="0"/>
              <a:t>BY</a:t>
            </a:r>
          </a:p>
          <a:p>
            <a:r>
              <a:rPr lang="en-US" sz="3200" dirty="0"/>
              <a:t>Atsu D. AKPAKLI</a:t>
            </a:r>
          </a:p>
        </p:txBody>
      </p:sp>
    </p:spTree>
    <p:extLst>
      <p:ext uri="{BB962C8B-B14F-4D97-AF65-F5344CB8AC3E}">
        <p14:creationId xmlns:p14="http://schemas.microsoft.com/office/powerpoint/2010/main" val="611458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0962-F7E6-4F81-AB95-79E8CF385319}"/>
              </a:ext>
            </a:extLst>
          </p:cNvPr>
          <p:cNvSpPr>
            <a:spLocks noGrp="1"/>
          </p:cNvSpPr>
          <p:nvPr>
            <p:ph type="title"/>
          </p:nvPr>
        </p:nvSpPr>
        <p:spPr>
          <a:xfrm>
            <a:off x="838200" y="365126"/>
            <a:ext cx="10515600" cy="689952"/>
          </a:xfrm>
        </p:spPr>
        <p:txBody>
          <a:bodyPr/>
          <a:lstStyle/>
          <a:p>
            <a:pPr algn="ctr"/>
            <a:r>
              <a:rPr lang="en-US" sz="1800" b="1" dirty="0">
                <a:effectLst/>
                <a:latin typeface="Times New Roman" panose="02020603050405020304" pitchFamily="18" charset="0"/>
                <a:ea typeface="Malgun Gothic" panose="020B0503020000020004" pitchFamily="34" charset="-127"/>
              </a:rPr>
              <a:t>KEY SUBJECTS AND THE LEARNING AREAS</a:t>
            </a:r>
            <a:endParaRPr lang="en-US" dirty="0"/>
          </a:p>
        </p:txBody>
      </p:sp>
      <p:graphicFrame>
        <p:nvGraphicFramePr>
          <p:cNvPr id="5" name="Table 5">
            <a:extLst>
              <a:ext uri="{FF2B5EF4-FFF2-40B4-BE49-F238E27FC236}">
                <a16:creationId xmlns:a16="http://schemas.microsoft.com/office/drawing/2014/main" id="{DD81402E-3B8D-4470-AAAB-1B9395A5F6E8}"/>
              </a:ext>
            </a:extLst>
          </p:cNvPr>
          <p:cNvGraphicFramePr>
            <a:graphicFrameLocks noGrp="1"/>
          </p:cNvGraphicFramePr>
          <p:nvPr>
            <p:ph idx="1"/>
            <p:extLst>
              <p:ext uri="{D42A27DB-BD31-4B8C-83A1-F6EECF244321}">
                <p14:modId xmlns:p14="http://schemas.microsoft.com/office/powerpoint/2010/main" val="1355975290"/>
              </p:ext>
            </p:extLst>
          </p:nvPr>
        </p:nvGraphicFramePr>
        <p:xfrm>
          <a:off x="376847" y="907654"/>
          <a:ext cx="11407715" cy="4833141"/>
        </p:xfrm>
        <a:graphic>
          <a:graphicData uri="http://schemas.openxmlformats.org/drawingml/2006/table">
            <a:tbl>
              <a:tblPr firstRow="1" bandRow="1">
                <a:tableStyleId>{5C22544A-7EE6-4342-B048-85BDC9FD1C3A}</a:tableStyleId>
              </a:tblPr>
              <a:tblGrid>
                <a:gridCol w="713561">
                  <a:extLst>
                    <a:ext uri="{9D8B030D-6E8A-4147-A177-3AD203B41FA5}">
                      <a16:colId xmlns:a16="http://schemas.microsoft.com/office/drawing/2014/main" val="271445397"/>
                    </a:ext>
                  </a:extLst>
                </a:gridCol>
                <a:gridCol w="2166698">
                  <a:extLst>
                    <a:ext uri="{9D8B030D-6E8A-4147-A177-3AD203B41FA5}">
                      <a16:colId xmlns:a16="http://schemas.microsoft.com/office/drawing/2014/main" val="1810986076"/>
                    </a:ext>
                  </a:extLst>
                </a:gridCol>
                <a:gridCol w="8527456">
                  <a:extLst>
                    <a:ext uri="{9D8B030D-6E8A-4147-A177-3AD203B41FA5}">
                      <a16:colId xmlns:a16="http://schemas.microsoft.com/office/drawing/2014/main" val="103867359"/>
                    </a:ext>
                  </a:extLst>
                </a:gridCol>
              </a:tblGrid>
              <a:tr h="735329">
                <a:tc>
                  <a:txBody>
                    <a:bodyPr/>
                    <a:lstStyle/>
                    <a:p>
                      <a:r>
                        <a:rPr lang="en-US" sz="2800" dirty="0"/>
                        <a:t>No. </a:t>
                      </a:r>
                    </a:p>
                  </a:txBody>
                  <a:tcPr/>
                </a:tc>
                <a:tc>
                  <a:txBody>
                    <a:bodyPr/>
                    <a:lstStyle/>
                    <a:p>
                      <a:r>
                        <a:rPr lang="en-US" sz="2800" dirty="0"/>
                        <a:t>Key Subjects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Key  Learning Areas</a:t>
                      </a:r>
                    </a:p>
                  </a:txBody>
                  <a:tcPr/>
                </a:tc>
                <a:extLst>
                  <a:ext uri="{0D108BD9-81ED-4DB2-BD59-A6C34878D82A}">
                    <a16:rowId xmlns:a16="http://schemas.microsoft.com/office/drawing/2014/main" val="827338998"/>
                  </a:ext>
                </a:extLst>
              </a:tr>
              <a:tr h="1329942">
                <a:tc>
                  <a:txBody>
                    <a:bodyPr/>
                    <a:lstStyle/>
                    <a:p>
                      <a:r>
                        <a:rPr lang="en-US" dirty="0"/>
                        <a:t>4.</a:t>
                      </a:r>
                    </a:p>
                  </a:txBody>
                  <a:tcPr/>
                </a:tc>
                <a:tc>
                  <a:txBody>
                    <a:bodyPr/>
                    <a:lstStyle/>
                    <a:p>
                      <a:r>
                        <a:rPr lang="en-US" sz="1800" b="1" kern="1200" dirty="0">
                          <a:solidFill>
                            <a:schemeClr val="dk1"/>
                          </a:solidFill>
                          <a:effectLst/>
                          <a:latin typeface="+mn-lt"/>
                          <a:ea typeface="+mn-ea"/>
                          <a:cs typeface="+mn-cs"/>
                        </a:rPr>
                        <a:t>Urban Infrastructure Development</a:t>
                      </a:r>
                      <a:endParaRPr lang="en-US" dirty="0"/>
                    </a:p>
                  </a:txBody>
                  <a:tcPr/>
                </a:tc>
                <a:tc>
                  <a:txBody>
                    <a:bodyPr/>
                    <a:lstStyle/>
                    <a:p>
                      <a:r>
                        <a:rPr lang="en-US" sz="1800" kern="1200" dirty="0">
                          <a:solidFill>
                            <a:schemeClr val="dk1"/>
                          </a:solidFill>
                          <a:effectLst/>
                          <a:latin typeface="+mn-lt"/>
                          <a:ea typeface="+mn-ea"/>
                          <a:cs typeface="+mn-cs"/>
                        </a:rPr>
                        <a:t>The learning areas include understanding of infrastructure systems within the context of the organizations responsible for the management and development of these facilities, the economic and legal conditions that regulate the systems as well as planning, operation and management of these systems. </a:t>
                      </a:r>
                      <a:endParaRPr lang="en-US" dirty="0"/>
                    </a:p>
                  </a:txBody>
                  <a:tcPr/>
                </a:tc>
                <a:extLst>
                  <a:ext uri="{0D108BD9-81ED-4DB2-BD59-A6C34878D82A}">
                    <a16:rowId xmlns:a16="http://schemas.microsoft.com/office/drawing/2014/main" val="47813049"/>
                  </a:ext>
                </a:extLst>
              </a:tr>
              <a:tr h="1023032">
                <a:tc>
                  <a:txBody>
                    <a:bodyPr/>
                    <a:lstStyle/>
                    <a:p>
                      <a:r>
                        <a:rPr lang="en-US" dirty="0"/>
                        <a:t>5.</a:t>
                      </a:r>
                    </a:p>
                  </a:txBody>
                  <a:tcPr/>
                </a:tc>
                <a:tc>
                  <a:txBody>
                    <a:bodyPr/>
                    <a:lstStyle/>
                    <a:p>
                      <a:r>
                        <a:rPr lang="en-US" sz="1800" b="1" kern="1200" dirty="0">
                          <a:solidFill>
                            <a:schemeClr val="dk1"/>
                          </a:solidFill>
                          <a:effectLst/>
                          <a:latin typeface="+mn-lt"/>
                          <a:ea typeface="+mn-ea"/>
                          <a:cs typeface="+mn-cs"/>
                        </a:rPr>
                        <a:t>Construction Project Management</a:t>
                      </a:r>
                    </a:p>
                  </a:txBody>
                  <a:tcPr/>
                </a:tc>
                <a:tc>
                  <a:txBody>
                    <a:bodyPr/>
                    <a:lstStyle/>
                    <a:p>
                      <a:r>
                        <a:rPr lang="en-US" sz="1800" kern="1200" dirty="0">
                          <a:solidFill>
                            <a:schemeClr val="dk1"/>
                          </a:solidFill>
                          <a:effectLst/>
                          <a:latin typeface="+mn-lt"/>
                          <a:ea typeface="+mn-ea"/>
                          <a:cs typeface="+mn-cs"/>
                        </a:rPr>
                        <a:t>An opportunity to learn principles and practice of construction management theory, project feasibility processes, pre-construction, delivery methods, pricing systems, procurement, project administration, and project closeout. </a:t>
                      </a:r>
                      <a:endParaRPr lang="en-US" dirty="0"/>
                    </a:p>
                  </a:txBody>
                  <a:tcPr/>
                </a:tc>
                <a:extLst>
                  <a:ext uri="{0D108BD9-81ED-4DB2-BD59-A6C34878D82A}">
                    <a16:rowId xmlns:a16="http://schemas.microsoft.com/office/drawing/2014/main" val="1957074457"/>
                  </a:ext>
                </a:extLst>
              </a:tr>
              <a:tr h="1329942">
                <a:tc>
                  <a:txBody>
                    <a:bodyPr/>
                    <a:lstStyle/>
                    <a:p>
                      <a:r>
                        <a:rPr lang="en-US" dirty="0"/>
                        <a:t>6.</a:t>
                      </a:r>
                    </a:p>
                  </a:txBody>
                  <a:tcPr/>
                </a:tc>
                <a:tc>
                  <a:txBody>
                    <a:bodyPr/>
                    <a:lstStyle/>
                    <a:p>
                      <a:r>
                        <a:rPr lang="en-US" sz="1800" b="1" kern="1200" dirty="0">
                          <a:solidFill>
                            <a:schemeClr val="dk1"/>
                          </a:solidFill>
                          <a:effectLst/>
                          <a:latin typeface="+mn-lt"/>
                          <a:ea typeface="+mn-ea"/>
                          <a:cs typeface="+mn-cs"/>
                        </a:rPr>
                        <a:t>Global Network Seminar (GNS) </a:t>
                      </a:r>
                      <a:endParaRPr lang="en-US" dirty="0"/>
                    </a:p>
                  </a:txBody>
                  <a:tcPr/>
                </a:tc>
                <a:tc>
                  <a:txBody>
                    <a:bodyPr/>
                    <a:lstStyle/>
                    <a:p>
                      <a:r>
                        <a:rPr lang="en-US" sz="1800" kern="1200" dirty="0">
                          <a:solidFill>
                            <a:schemeClr val="dk1"/>
                          </a:solidFill>
                          <a:effectLst/>
                          <a:latin typeface="+mn-lt"/>
                          <a:ea typeface="+mn-ea"/>
                          <a:cs typeface="+mn-cs"/>
                        </a:rPr>
                        <a:t>This course enhanced students’ knowledge in a selected topic area relating to construction or urban development. It has strengthened and improved the ability to work in groups and in a global setting. It also helped improved communication and presentation skills</a:t>
                      </a:r>
                      <a:endParaRPr lang="en-US" dirty="0"/>
                    </a:p>
                  </a:txBody>
                  <a:tcPr/>
                </a:tc>
                <a:extLst>
                  <a:ext uri="{0D108BD9-81ED-4DB2-BD59-A6C34878D82A}">
                    <a16:rowId xmlns:a16="http://schemas.microsoft.com/office/drawing/2014/main" val="2833626205"/>
                  </a:ext>
                </a:extLst>
              </a:tr>
              <a:tr h="414896">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69020753"/>
                  </a:ext>
                </a:extLst>
              </a:tr>
            </a:tbl>
          </a:graphicData>
        </a:graphic>
      </p:graphicFrame>
    </p:spTree>
    <p:extLst>
      <p:ext uri="{BB962C8B-B14F-4D97-AF65-F5344CB8AC3E}">
        <p14:creationId xmlns:p14="http://schemas.microsoft.com/office/powerpoint/2010/main" val="137746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0962-F7E6-4F81-AB95-79E8CF385319}"/>
              </a:ext>
            </a:extLst>
          </p:cNvPr>
          <p:cNvSpPr>
            <a:spLocks noGrp="1"/>
          </p:cNvSpPr>
          <p:nvPr>
            <p:ph type="title"/>
          </p:nvPr>
        </p:nvSpPr>
        <p:spPr>
          <a:xfrm>
            <a:off x="943304" y="0"/>
            <a:ext cx="10515600" cy="560564"/>
          </a:xfrm>
        </p:spPr>
        <p:txBody>
          <a:bodyPr/>
          <a:lstStyle/>
          <a:p>
            <a:pPr algn="ctr"/>
            <a:r>
              <a:rPr lang="en-US" sz="1800" b="1" dirty="0">
                <a:effectLst/>
                <a:latin typeface="Times New Roman" panose="02020603050405020304" pitchFamily="18" charset="0"/>
                <a:ea typeface="Malgun Gothic" panose="020B0503020000020004" pitchFamily="34" charset="-127"/>
              </a:rPr>
              <a:t>KEY SUBJECTS AND THE LEARNING AREAS</a:t>
            </a:r>
            <a:endParaRPr lang="en-US" dirty="0"/>
          </a:p>
        </p:txBody>
      </p:sp>
      <p:graphicFrame>
        <p:nvGraphicFramePr>
          <p:cNvPr id="5" name="Table 5">
            <a:extLst>
              <a:ext uri="{FF2B5EF4-FFF2-40B4-BE49-F238E27FC236}">
                <a16:creationId xmlns:a16="http://schemas.microsoft.com/office/drawing/2014/main" id="{DD81402E-3B8D-4470-AAAB-1B9395A5F6E8}"/>
              </a:ext>
            </a:extLst>
          </p:cNvPr>
          <p:cNvGraphicFramePr>
            <a:graphicFrameLocks noGrp="1"/>
          </p:cNvGraphicFramePr>
          <p:nvPr>
            <p:ph idx="1"/>
            <p:extLst>
              <p:ext uri="{D42A27DB-BD31-4B8C-83A1-F6EECF244321}">
                <p14:modId xmlns:p14="http://schemas.microsoft.com/office/powerpoint/2010/main" val="3712635319"/>
              </p:ext>
            </p:extLst>
          </p:nvPr>
        </p:nvGraphicFramePr>
        <p:xfrm>
          <a:off x="562062" y="462128"/>
          <a:ext cx="11000800" cy="6461760"/>
        </p:xfrm>
        <a:graphic>
          <a:graphicData uri="http://schemas.openxmlformats.org/drawingml/2006/table">
            <a:tbl>
              <a:tblPr firstRow="1" bandRow="1">
                <a:tableStyleId>{5C22544A-7EE6-4342-B048-85BDC9FD1C3A}</a:tableStyleId>
              </a:tblPr>
              <a:tblGrid>
                <a:gridCol w="649030">
                  <a:extLst>
                    <a:ext uri="{9D8B030D-6E8A-4147-A177-3AD203B41FA5}">
                      <a16:colId xmlns:a16="http://schemas.microsoft.com/office/drawing/2014/main" val="271445397"/>
                    </a:ext>
                  </a:extLst>
                </a:gridCol>
                <a:gridCol w="1901224">
                  <a:extLst>
                    <a:ext uri="{9D8B030D-6E8A-4147-A177-3AD203B41FA5}">
                      <a16:colId xmlns:a16="http://schemas.microsoft.com/office/drawing/2014/main" val="1810986076"/>
                    </a:ext>
                  </a:extLst>
                </a:gridCol>
                <a:gridCol w="8450546">
                  <a:extLst>
                    <a:ext uri="{9D8B030D-6E8A-4147-A177-3AD203B41FA5}">
                      <a16:colId xmlns:a16="http://schemas.microsoft.com/office/drawing/2014/main" val="103867359"/>
                    </a:ext>
                  </a:extLst>
                </a:gridCol>
              </a:tblGrid>
              <a:tr h="854897">
                <a:tc>
                  <a:txBody>
                    <a:bodyPr/>
                    <a:lstStyle/>
                    <a:p>
                      <a:r>
                        <a:rPr lang="en-US" sz="2800" dirty="0"/>
                        <a:t>No. </a:t>
                      </a:r>
                    </a:p>
                  </a:txBody>
                  <a:tcPr/>
                </a:tc>
                <a:tc>
                  <a:txBody>
                    <a:bodyPr/>
                    <a:lstStyle/>
                    <a:p>
                      <a:r>
                        <a:rPr lang="en-US" sz="2800" dirty="0"/>
                        <a:t>Key Subjects</a:t>
                      </a:r>
                    </a:p>
                  </a:txBody>
                  <a:tcPr/>
                </a:tc>
                <a:tc>
                  <a:txBody>
                    <a:bodyPr/>
                    <a:lstStyle/>
                    <a:p>
                      <a:pPr algn="ctr"/>
                      <a:r>
                        <a:rPr lang="en-US" sz="3600" dirty="0"/>
                        <a:t>Key  Learning Areas</a:t>
                      </a:r>
                    </a:p>
                  </a:txBody>
                  <a:tcPr/>
                </a:tc>
                <a:extLst>
                  <a:ext uri="{0D108BD9-81ED-4DB2-BD59-A6C34878D82A}">
                    <a16:rowId xmlns:a16="http://schemas.microsoft.com/office/drawing/2014/main" val="827338998"/>
                  </a:ext>
                </a:extLst>
              </a:tr>
              <a:tr h="1737372">
                <a:tc>
                  <a:txBody>
                    <a:bodyPr/>
                    <a:lstStyle/>
                    <a:p>
                      <a:r>
                        <a:rPr lang="en-US" dirty="0"/>
                        <a:t>7.</a:t>
                      </a:r>
                    </a:p>
                  </a:txBody>
                  <a:tcPr/>
                </a:tc>
                <a:tc>
                  <a:txBody>
                    <a:bodyPr/>
                    <a:lstStyle/>
                    <a:p>
                      <a:r>
                        <a:rPr lang="en-US" sz="2000" b="1" kern="1200" dirty="0">
                          <a:solidFill>
                            <a:schemeClr val="dk1"/>
                          </a:solidFill>
                          <a:effectLst/>
                          <a:latin typeface="+mn-lt"/>
                          <a:ea typeface="+mn-ea"/>
                          <a:cs typeface="+mn-cs"/>
                        </a:rPr>
                        <a:t>Climate Change</a:t>
                      </a:r>
                      <a:endParaRPr lang="en-US" sz="2000" dirty="0"/>
                    </a:p>
                  </a:txBody>
                  <a:tcPr/>
                </a:tc>
                <a:tc>
                  <a:txBody>
                    <a:bodyPr/>
                    <a:lstStyle/>
                    <a:p>
                      <a:pPr algn="just"/>
                      <a:r>
                        <a:rPr lang="en-US" sz="2000" kern="1200" dirty="0">
                          <a:solidFill>
                            <a:schemeClr val="dk1"/>
                          </a:solidFill>
                          <a:effectLst/>
                          <a:latin typeface="+mn-lt"/>
                          <a:ea typeface="+mn-ea"/>
                          <a:cs typeface="+mn-cs"/>
                        </a:rPr>
                        <a:t>The learning areas included but not limited to land ethic and sustainable development, urbanization and climate change, mitigation and adaptation, sustainable land use and urban design, sustainable transportation, sustainable energy and material use, sustainable architecture and building, case study presentations, sustainable water use and management, green Infrastructure, natural hazards and resilient cities, governance of climate change adaptation. </a:t>
                      </a:r>
                    </a:p>
                  </a:txBody>
                  <a:tcPr/>
                </a:tc>
                <a:extLst>
                  <a:ext uri="{0D108BD9-81ED-4DB2-BD59-A6C34878D82A}">
                    <a16:rowId xmlns:a16="http://schemas.microsoft.com/office/drawing/2014/main" val="47813049"/>
                  </a:ext>
                </a:extLst>
              </a:tr>
              <a:tr h="1737372">
                <a:tc>
                  <a:txBody>
                    <a:bodyPr/>
                    <a:lstStyle/>
                    <a:p>
                      <a:r>
                        <a:rPr lang="en-US" dirty="0"/>
                        <a:t>8.</a:t>
                      </a:r>
                    </a:p>
                  </a:txBody>
                  <a:tcPr/>
                </a:tc>
                <a:tc>
                  <a:txBody>
                    <a:bodyPr/>
                    <a:lstStyle/>
                    <a:p>
                      <a:r>
                        <a:rPr lang="en-US" sz="2000" b="1" kern="1200" dirty="0">
                          <a:solidFill>
                            <a:schemeClr val="dk1"/>
                          </a:solidFill>
                          <a:effectLst/>
                          <a:latin typeface="+mn-lt"/>
                          <a:ea typeface="+mn-ea"/>
                          <a:cs typeface="+mn-cs"/>
                        </a:rPr>
                        <a:t>Regional Development</a:t>
                      </a:r>
                    </a:p>
                  </a:txBody>
                  <a:tcPr/>
                </a:tc>
                <a:tc>
                  <a:txBody>
                    <a:bodyPr/>
                    <a:lstStyle/>
                    <a:p>
                      <a:pPr algn="just"/>
                      <a:r>
                        <a:rPr lang="en-GB" sz="2000" kern="1200" dirty="0">
                          <a:solidFill>
                            <a:schemeClr val="dk1"/>
                          </a:solidFill>
                          <a:effectLst/>
                          <a:latin typeface="+mn-lt"/>
                          <a:ea typeface="+mn-ea"/>
                          <a:cs typeface="+mn-cs"/>
                        </a:rPr>
                        <a:t>The learning areas include the process of planning and (re)development in urban areas</a:t>
                      </a:r>
                      <a:r>
                        <a:rPr lang="en-US" sz="2000" kern="1200" dirty="0">
                          <a:solidFill>
                            <a:schemeClr val="dk1"/>
                          </a:solidFill>
                          <a:effectLst/>
                          <a:latin typeface="+mn-lt"/>
                          <a:ea typeface="+mn-ea"/>
                          <a:cs typeface="+mn-cs"/>
                        </a:rPr>
                        <a:t> and </a:t>
                      </a:r>
                      <a:r>
                        <a:rPr lang="en-GB" sz="2000" kern="1200" dirty="0">
                          <a:solidFill>
                            <a:schemeClr val="dk1"/>
                          </a:solidFill>
                          <a:effectLst/>
                          <a:latin typeface="+mn-lt"/>
                          <a:ea typeface="+mn-ea"/>
                          <a:cs typeface="+mn-cs"/>
                        </a:rPr>
                        <a:t>the analysis of their impact on the physical, social, and economic environment. The nature and causes of economic decline, social exclusion, and environmental dereliction in urban areas. The different approaches taken to secure urban (re)development and critiques of the approaches. </a:t>
                      </a:r>
                      <a:endParaRPr lang="en-US" sz="2000" dirty="0"/>
                    </a:p>
                  </a:txBody>
                  <a:tcPr/>
                </a:tc>
                <a:extLst>
                  <a:ext uri="{0D108BD9-81ED-4DB2-BD59-A6C34878D82A}">
                    <a16:rowId xmlns:a16="http://schemas.microsoft.com/office/drawing/2014/main" val="1957074457"/>
                  </a:ext>
                </a:extLst>
              </a:tr>
              <a:tr h="1185825">
                <a:tc>
                  <a:txBody>
                    <a:bodyPr/>
                    <a:lstStyle/>
                    <a:p>
                      <a:r>
                        <a:rPr lang="en-US" dirty="0"/>
                        <a:t>9.</a:t>
                      </a:r>
                    </a:p>
                  </a:txBody>
                  <a:tcPr/>
                </a:tc>
                <a:tc>
                  <a:txBody>
                    <a:bodyPr/>
                    <a:lstStyle/>
                    <a:p>
                      <a:r>
                        <a:rPr lang="en-GB" sz="2000" b="1" kern="1200" dirty="0">
                          <a:solidFill>
                            <a:schemeClr val="dk1"/>
                          </a:solidFill>
                          <a:effectLst/>
                          <a:latin typeface="+mn-lt"/>
                          <a:ea typeface="+mn-ea"/>
                          <a:cs typeface="+mn-cs"/>
                        </a:rPr>
                        <a:t>Thesis Writing</a:t>
                      </a:r>
                      <a:endParaRPr lang="en-US" sz="2000" dirty="0"/>
                    </a:p>
                  </a:txBody>
                  <a:tcPr/>
                </a:tc>
                <a:tc>
                  <a:txBody>
                    <a:bodyPr/>
                    <a:lstStyle/>
                    <a:p>
                      <a:pPr algn="just"/>
                      <a:r>
                        <a:rPr lang="en-US" sz="2000" kern="1200" dirty="0">
                          <a:solidFill>
                            <a:schemeClr val="dk1"/>
                          </a:solidFill>
                          <a:effectLst/>
                          <a:latin typeface="+mn-lt"/>
                          <a:ea typeface="+mn-ea"/>
                          <a:cs typeface="+mn-cs"/>
                        </a:rPr>
                        <a:t>Thesis writing was an integral part of receiving a master’s degree in University of Seoul. Graduates </a:t>
                      </a:r>
                      <a:r>
                        <a:rPr lang="en-US" sz="2000" kern="1200" dirty="0">
                          <a:solidFill>
                            <a:srgbClr val="FF0000"/>
                          </a:solidFill>
                          <a:effectLst/>
                          <a:latin typeface="+mn-lt"/>
                          <a:ea typeface="+mn-ea"/>
                          <a:cs typeface="+mn-cs"/>
                        </a:rPr>
                        <a:t>students were required to submit policy research topics </a:t>
                      </a:r>
                      <a:r>
                        <a:rPr lang="en-US" sz="2000" kern="1200" dirty="0">
                          <a:solidFill>
                            <a:schemeClr val="dk1"/>
                          </a:solidFill>
                          <a:effectLst/>
                          <a:latin typeface="+mn-lt"/>
                          <a:ea typeface="+mn-ea"/>
                          <a:cs typeface="+mn-cs"/>
                        </a:rPr>
                        <a:t>in the application process. After writing Thesis qualification exams, I selected my final topic in the </a:t>
                      </a:r>
                      <a:r>
                        <a:rPr lang="en-US" sz="2000" kern="1200" dirty="0">
                          <a:solidFill>
                            <a:srgbClr val="FF0000"/>
                          </a:solidFill>
                          <a:effectLst/>
                          <a:latin typeface="+mn-lt"/>
                          <a:ea typeface="+mn-ea"/>
                          <a:cs typeface="+mn-cs"/>
                        </a:rPr>
                        <a:t>area of road safety. </a:t>
                      </a:r>
                      <a:endParaRPr lang="en-US" sz="2000" dirty="0">
                        <a:solidFill>
                          <a:srgbClr val="FF0000"/>
                        </a:solidFill>
                      </a:endParaRPr>
                    </a:p>
                  </a:txBody>
                  <a:tcPr/>
                </a:tc>
                <a:extLst>
                  <a:ext uri="{0D108BD9-81ED-4DB2-BD59-A6C34878D82A}">
                    <a16:rowId xmlns:a16="http://schemas.microsoft.com/office/drawing/2014/main" val="2833626205"/>
                  </a:ext>
                </a:extLst>
              </a:tr>
              <a:tr h="330928">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69020753"/>
                  </a:ext>
                </a:extLst>
              </a:tr>
            </a:tbl>
          </a:graphicData>
        </a:graphic>
      </p:graphicFrame>
    </p:spTree>
    <p:extLst>
      <p:ext uri="{BB962C8B-B14F-4D97-AF65-F5344CB8AC3E}">
        <p14:creationId xmlns:p14="http://schemas.microsoft.com/office/powerpoint/2010/main" val="23657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8621BE-B07E-432C-A159-A6C0628CF178}"/>
              </a:ext>
            </a:extLst>
          </p:cNvPr>
          <p:cNvSpPr txBox="1"/>
          <p:nvPr/>
        </p:nvSpPr>
        <p:spPr>
          <a:xfrm>
            <a:off x="0" y="51796"/>
            <a:ext cx="1046830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highlight>
                  <a:srgbClr val="008080"/>
                </a:highlight>
                <a:uLnTx/>
                <a:uFillTx/>
                <a:latin typeface="Franklin Gothic Demi" panose="020B0703020102020204" pitchFamily="34" charset="0"/>
              </a:rPr>
              <a:t>Part </a:t>
            </a:r>
            <a:r>
              <a:rPr kumimoji="0" lang="en-US" sz="4400" b="1" i="0" u="none" strike="noStrike" kern="1200" cap="none" spc="0" normalizeH="0" baseline="0" noProof="0" dirty="0" err="1">
                <a:ln>
                  <a:noFill/>
                </a:ln>
                <a:solidFill>
                  <a:schemeClr val="bg1"/>
                </a:solidFill>
                <a:effectLst/>
                <a:highlight>
                  <a:srgbClr val="008080"/>
                </a:highlight>
                <a:uLnTx/>
                <a:uFillTx/>
                <a:latin typeface="Franklin Gothic Demi" panose="020B0703020102020204" pitchFamily="34" charset="0"/>
              </a:rPr>
              <a:t>Two:Thesis</a:t>
            </a:r>
            <a:r>
              <a:rPr kumimoji="0" lang="en-US" sz="4400" b="1" i="0" u="none" strike="noStrike" kern="1200" cap="none" spc="0" normalizeH="0" baseline="0" noProof="0" dirty="0">
                <a:ln>
                  <a:noFill/>
                </a:ln>
                <a:solidFill>
                  <a:schemeClr val="bg1"/>
                </a:solidFill>
                <a:effectLst/>
                <a:highlight>
                  <a:srgbClr val="008080"/>
                </a:highlight>
                <a:uLnTx/>
                <a:uFillTx/>
                <a:latin typeface="Franklin Gothic Demi" panose="020B0703020102020204" pitchFamily="34" charset="0"/>
              </a:rPr>
              <a:t> </a:t>
            </a:r>
            <a:r>
              <a:rPr lang="en-US" sz="4400" b="1" dirty="0">
                <a:solidFill>
                  <a:schemeClr val="bg1"/>
                </a:solidFill>
                <a:highlight>
                  <a:srgbClr val="008080"/>
                </a:highlight>
                <a:latin typeface="Franklin Gothic Demi" panose="020B0703020102020204" pitchFamily="34" charset="0"/>
              </a:rPr>
              <a:t>Presentation Outline</a:t>
            </a:r>
            <a:r>
              <a:rPr kumimoji="0" lang="en-US" sz="4400" b="1" i="0" u="none" strike="noStrike" kern="1200" cap="none" spc="0" normalizeH="0" baseline="0" noProof="0" dirty="0">
                <a:ln>
                  <a:noFill/>
                </a:ln>
                <a:solidFill>
                  <a:schemeClr val="bg1"/>
                </a:solidFill>
                <a:effectLst/>
                <a:highlight>
                  <a:srgbClr val="008080"/>
                </a:highlight>
                <a:uLnTx/>
                <a:uFillTx/>
                <a:latin typeface="Franklin Gothic Demi" panose="020B0703020102020204" pitchFamily="34" charset="0"/>
              </a:rPr>
              <a:t> </a:t>
            </a:r>
          </a:p>
        </p:txBody>
      </p:sp>
      <p:sp>
        <p:nvSpPr>
          <p:cNvPr id="7" name="TextBox 6">
            <a:extLst>
              <a:ext uri="{FF2B5EF4-FFF2-40B4-BE49-F238E27FC236}">
                <a16:creationId xmlns:a16="http://schemas.microsoft.com/office/drawing/2014/main" id="{33BFFE51-EBC9-415D-8262-6416D28A06A4}"/>
              </a:ext>
            </a:extLst>
          </p:cNvPr>
          <p:cNvSpPr txBox="1"/>
          <p:nvPr/>
        </p:nvSpPr>
        <p:spPr>
          <a:xfrm>
            <a:off x="586573" y="1273545"/>
            <a:ext cx="10630893" cy="5391219"/>
          </a:xfrm>
          <a:prstGeom prst="rect">
            <a:avLst/>
          </a:prstGeom>
          <a:noFill/>
        </p:spPr>
        <p:txBody>
          <a:bodyPr wrap="square">
            <a:spAutoFit/>
          </a:bodyPr>
          <a:lstStyle/>
          <a:p>
            <a:pPr marL="742950" marR="0" lvl="0" indent="-742950" algn="l" defTabSz="914400" rtl="0" eaLnBrk="1" fontAlgn="auto" latinLnBrk="0" hangingPunct="1">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highlight>
                  <a:srgbClr val="00FFFF"/>
                </a:highlight>
                <a:uLnTx/>
                <a:uFillTx/>
                <a:ea typeface="+mn-ea"/>
                <a:cs typeface="+mn-cs"/>
              </a:rPr>
              <a:t>Background and Introduction</a:t>
            </a:r>
          </a:p>
          <a:p>
            <a:pPr marL="514350" marR="0" lvl="0" indent="-514350" algn="l" defTabSz="914400" rtl="0" eaLnBrk="1" fontAlgn="auto" latinLnBrk="0" hangingPunct="1">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highlight>
                <a:srgbClr val="00FFFF"/>
              </a:highlight>
              <a:uLnTx/>
              <a:uFillTx/>
              <a:ea typeface="+mn-ea"/>
              <a:cs typeface="+mn-cs"/>
            </a:endParaRPr>
          </a:p>
          <a:p>
            <a:pPr marL="742950" marR="0" lvl="0" indent="-742950" algn="l" defTabSz="914400" rtl="0" eaLnBrk="1" fontAlgn="auto" latinLnBrk="0" hangingPunct="1">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highlight>
                  <a:srgbClr val="00FFFF"/>
                </a:highlight>
                <a:uLnTx/>
                <a:uFillTx/>
                <a:ea typeface="+mn-ea"/>
                <a:cs typeface="+mn-cs"/>
              </a:rPr>
              <a:t>Literature Review</a:t>
            </a:r>
          </a:p>
          <a:p>
            <a:pPr marL="514350" marR="0" lvl="0" indent="-514350" algn="l" defTabSz="914400" rtl="0" eaLnBrk="1" fontAlgn="auto" latinLnBrk="0" hangingPunct="1">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highlight>
                <a:srgbClr val="00FFFF"/>
              </a:highlight>
              <a:uLnTx/>
              <a:uFillTx/>
              <a:ea typeface="+mn-ea"/>
              <a:cs typeface="+mn-cs"/>
            </a:endParaRPr>
          </a:p>
          <a:p>
            <a:pPr marL="742950" marR="0" lvl="0" indent="-742950" algn="l" defTabSz="914400" rtl="0" eaLnBrk="1" fontAlgn="auto" latinLnBrk="0" hangingPunct="1">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highlight>
                  <a:srgbClr val="00FFFF"/>
                </a:highlight>
                <a:uLnTx/>
                <a:uFillTx/>
                <a:ea typeface="+mn-ea"/>
                <a:cs typeface="+mn-cs"/>
              </a:rPr>
              <a:t>Methodology and Data Analysis</a:t>
            </a:r>
          </a:p>
          <a:p>
            <a:pPr marL="742950" marR="0" lvl="0" indent="-742950" algn="l" defTabSz="914400" rtl="0" eaLnBrk="1" fontAlgn="auto" latinLnBrk="0" hangingPunct="1">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highlight>
                <a:srgbClr val="00FFFF"/>
              </a:highlight>
              <a:uLnTx/>
              <a:uFillTx/>
              <a:ea typeface="+mn-ea"/>
              <a:cs typeface="+mn-cs"/>
            </a:endParaRPr>
          </a:p>
          <a:p>
            <a:pPr marL="742950" marR="0" lvl="0" indent="-742950" algn="l" defTabSz="914400" rtl="0" eaLnBrk="1" fontAlgn="auto" latinLnBrk="0" hangingPunct="1">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highlight>
                  <a:srgbClr val="00FFFF"/>
                </a:highlight>
                <a:uLnTx/>
                <a:uFillTx/>
                <a:ea typeface="+mn-ea"/>
                <a:cs typeface="+mn-cs"/>
              </a:rPr>
              <a:t>Discussion and Results &amp; Findings </a:t>
            </a:r>
          </a:p>
          <a:p>
            <a:pPr marL="742950" marR="0" lvl="0" indent="-742950" algn="l" defTabSz="914400" rtl="0" eaLnBrk="1" fontAlgn="auto" latinLnBrk="0" hangingPunct="1">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highlight>
                <a:srgbClr val="00FFFF"/>
              </a:highlight>
              <a:uLnTx/>
              <a:uFillTx/>
              <a:ea typeface="+mn-ea"/>
              <a:cs typeface="+mn-cs"/>
            </a:endParaRPr>
          </a:p>
          <a:p>
            <a:pPr marL="742950" marR="0" lvl="0" indent="-742950" algn="l" defTabSz="914400" rtl="0" eaLnBrk="1" fontAlgn="auto" latinLnBrk="0" hangingPunct="1">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highlight>
                  <a:srgbClr val="00FFFF"/>
                </a:highlight>
                <a:uLnTx/>
                <a:uFillTx/>
                <a:ea typeface="+mn-ea"/>
                <a:cs typeface="+mn-cs"/>
              </a:rPr>
              <a:t>Conclusion and Recommendations</a:t>
            </a:r>
          </a:p>
          <a:p>
            <a:pPr marL="742950" marR="0" lvl="0" indent="-742950" algn="l" defTabSz="914400" rtl="0" eaLnBrk="1" fontAlgn="auto" latinLnBrk="0" hangingPunct="1">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highlight>
                <a:srgbClr val="00FFFF"/>
              </a:highlight>
              <a:uLnTx/>
              <a:uFillTx/>
              <a:ea typeface="+mn-ea"/>
              <a:cs typeface="+mn-cs"/>
            </a:endParaRPr>
          </a:p>
          <a:p>
            <a:pPr marL="742950" marR="0" lvl="0" indent="-742950" algn="just">
              <a:spcBef>
                <a:spcPts val="0"/>
              </a:spcBef>
              <a:spcAft>
                <a:spcPts val="1000"/>
              </a:spcAft>
              <a:buFont typeface="+mj-lt"/>
              <a:buAutoNum type="arabicPeriod"/>
              <a:tabLst>
                <a:tab pos="457200" algn="l"/>
              </a:tabLst>
            </a:pPr>
            <a:r>
              <a:rPr lang="en-US" sz="2800" dirty="0">
                <a:effectLst/>
                <a:highlight>
                  <a:srgbClr val="00FFFF"/>
                </a:highlight>
                <a:ea typeface="Malgun Gothic" panose="020B0503020000020004" pitchFamily="34" charset="-127"/>
                <a:cs typeface="Times New Roman" panose="02020603050405020304" pitchFamily="18" charset="0"/>
              </a:rPr>
              <a:t>Challenges </a:t>
            </a:r>
            <a:endParaRPr lang="en-US" sz="2800" dirty="0">
              <a:effectLst/>
              <a:ea typeface="Malgun Gothic" panose="020B0503020000020004" pitchFamily="34" charset="-127"/>
              <a:cs typeface="Times New Roman" panose="02020603050405020304" pitchFamily="18" charset="0"/>
            </a:endParaRPr>
          </a:p>
          <a:p>
            <a:pPr marL="742950" marR="0" lvl="0" indent="-742950" algn="just">
              <a:spcBef>
                <a:spcPts val="0"/>
              </a:spcBef>
              <a:spcAft>
                <a:spcPts val="1000"/>
              </a:spcAft>
              <a:buFont typeface="+mj-lt"/>
              <a:buAutoNum type="arabicPeriod"/>
              <a:tabLst>
                <a:tab pos="457200" algn="l"/>
              </a:tabLst>
            </a:pPr>
            <a:r>
              <a:rPr lang="en-US" sz="2800" dirty="0" err="1">
                <a:effectLst/>
                <a:highlight>
                  <a:srgbClr val="00FFFF"/>
                </a:highlight>
                <a:ea typeface="Malgun Gothic" panose="020B0503020000020004" pitchFamily="34" charset="-127"/>
                <a:cs typeface="Times New Roman" panose="02020603050405020304" pitchFamily="18" charset="0"/>
              </a:rPr>
              <a:t>Programme</a:t>
            </a:r>
            <a:r>
              <a:rPr lang="en-US" sz="2800" dirty="0">
                <a:effectLst/>
                <a:highlight>
                  <a:srgbClr val="00FFFF"/>
                </a:highlight>
                <a:ea typeface="Malgun Gothic" panose="020B0503020000020004" pitchFamily="34" charset="-127"/>
                <a:cs typeface="Times New Roman" panose="02020603050405020304" pitchFamily="18" charset="0"/>
              </a:rPr>
              <a:t> Impact and Lesson Learnt</a:t>
            </a:r>
            <a:endParaRPr lang="en-US" sz="2800" dirty="0">
              <a:effectLst/>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18442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69361B-B8F2-42CA-B643-3C9E67B88529}"/>
              </a:ext>
            </a:extLst>
          </p:cNvPr>
          <p:cNvSpPr txBox="1"/>
          <p:nvPr/>
        </p:nvSpPr>
        <p:spPr>
          <a:xfrm>
            <a:off x="304800" y="747435"/>
            <a:ext cx="11326368" cy="4647426"/>
          </a:xfrm>
          <a:prstGeom prst="rect">
            <a:avLst/>
          </a:prstGeom>
          <a:noFill/>
        </p:spPr>
        <p:txBody>
          <a:bodyPr wrap="square">
            <a:spAutoFit/>
          </a:bodyPr>
          <a:lstStyle/>
          <a:p>
            <a:pPr algn="ctr"/>
            <a:endParaRPr lang="en-US" sz="3200" dirty="0">
              <a:highlight>
                <a:srgbClr val="808080"/>
              </a:highlight>
            </a:endParaRPr>
          </a:p>
          <a:p>
            <a:pPr algn="ctr"/>
            <a:endParaRPr lang="en-US" sz="3200" dirty="0">
              <a:highlight>
                <a:srgbClr val="808080"/>
              </a:highlight>
            </a:endParaRPr>
          </a:p>
          <a:p>
            <a:pPr algn="ctr"/>
            <a:endParaRPr lang="en-US" sz="3200" dirty="0">
              <a:highlight>
                <a:srgbClr val="808080"/>
              </a:highlight>
            </a:endParaRPr>
          </a:p>
          <a:p>
            <a:pPr algn="ctr"/>
            <a:r>
              <a:rPr lang="en-US" sz="3600" dirty="0">
                <a:highlight>
                  <a:srgbClr val="808080"/>
                </a:highlight>
              </a:rPr>
              <a:t>Thesis Topic</a:t>
            </a:r>
            <a:br>
              <a:rPr lang="en-US" sz="3600" dirty="0"/>
            </a:br>
            <a:r>
              <a:rPr lang="en-US" sz="3600" i="1" dirty="0">
                <a:highlight>
                  <a:srgbClr val="00FF00"/>
                </a:highlight>
                <a:latin typeface="Times New Roman" panose="02020603050405020304" pitchFamily="18" charset="0"/>
                <a:cs typeface="Times New Roman" panose="02020603050405020304" pitchFamily="18" charset="0"/>
              </a:rPr>
              <a:t>An analysis of the major factors contributing to traffic accidents in Ghana: Mining road traffic accident data to improve safety</a:t>
            </a:r>
          </a:p>
          <a:p>
            <a:pPr algn="ctr"/>
            <a:endParaRPr lang="en-US" sz="2000" i="1" dirty="0">
              <a:highlight>
                <a:srgbClr val="00FF00"/>
              </a:highlight>
              <a:latin typeface="Times New Roman" panose="02020603050405020304" pitchFamily="18" charset="0"/>
              <a:cs typeface="Times New Roman" panose="02020603050405020304" pitchFamily="18" charset="0"/>
            </a:endParaRPr>
          </a:p>
          <a:p>
            <a:pPr algn="ctr"/>
            <a:endParaRPr lang="en-US" sz="3200" dirty="0">
              <a:highlight>
                <a:srgbClr val="00FF00"/>
              </a:highligh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240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D59DD9-DD3E-4A75-8991-CDAA92CDFC59}"/>
              </a:ext>
            </a:extLst>
          </p:cNvPr>
          <p:cNvSpPr/>
          <p:nvPr/>
        </p:nvSpPr>
        <p:spPr>
          <a:xfrm>
            <a:off x="991693" y="96983"/>
            <a:ext cx="6960815" cy="7465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latin typeface="+mj-lt"/>
                <a:ea typeface="+mj-ea"/>
                <a:cs typeface="+mj-cs"/>
              </a:rPr>
              <a:t>1. Background and Introduction</a:t>
            </a:r>
          </a:p>
        </p:txBody>
      </p:sp>
      <p:sp>
        <p:nvSpPr>
          <p:cNvPr id="20" name="Freeform: Shape 19">
            <a:extLst>
              <a:ext uri="{FF2B5EF4-FFF2-40B4-BE49-F238E27FC236}">
                <a16:creationId xmlns:a16="http://schemas.microsoft.com/office/drawing/2014/main" id="{A94A2FC9-6D19-473C-B868-99FDB204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6077" y="435547"/>
            <a:ext cx="1969483" cy="1775389"/>
          </a:xfrm>
          <a:custGeom>
            <a:avLst/>
            <a:gdLst>
              <a:gd name="connsiteX0" fmla="*/ 530616 w 1859834"/>
              <a:gd name="connsiteY0" fmla="*/ 0 h 1676546"/>
              <a:gd name="connsiteX1" fmla="*/ 1331006 w 1859834"/>
              <a:gd name="connsiteY1" fmla="*/ 0 h 1676546"/>
              <a:gd name="connsiteX2" fmla="*/ 1445347 w 1859834"/>
              <a:gd name="connsiteY2" fmla="*/ 65415 h 1676546"/>
              <a:gd name="connsiteX3" fmla="*/ 1845541 w 1859834"/>
              <a:gd name="connsiteY3" fmla="*/ 770436 h 1676546"/>
              <a:gd name="connsiteX4" fmla="*/ 1845541 w 1859834"/>
              <a:gd name="connsiteY4" fmla="*/ 906111 h 1676546"/>
              <a:gd name="connsiteX5" fmla="*/ 1445347 w 1859834"/>
              <a:gd name="connsiteY5" fmla="*/ 1611131 h 1676546"/>
              <a:gd name="connsiteX6" fmla="*/ 1331006 w 1859834"/>
              <a:gd name="connsiteY6" fmla="*/ 1676546 h 1676546"/>
              <a:gd name="connsiteX7" fmla="*/ 530616 w 1859834"/>
              <a:gd name="connsiteY7" fmla="*/ 1676546 h 1676546"/>
              <a:gd name="connsiteX8" fmla="*/ 416275 w 1859834"/>
              <a:gd name="connsiteY8" fmla="*/ 1611131 h 1676546"/>
              <a:gd name="connsiteX9" fmla="*/ 16080 w 1859834"/>
              <a:gd name="connsiteY9" fmla="*/ 906111 h 1676546"/>
              <a:gd name="connsiteX10" fmla="*/ 16080 w 1859834"/>
              <a:gd name="connsiteY10" fmla="*/ 770436 h 1676546"/>
              <a:gd name="connsiteX11" fmla="*/ 416275 w 1859834"/>
              <a:gd name="connsiteY11" fmla="*/ 65415 h 1676546"/>
              <a:gd name="connsiteX12" fmla="*/ 530616 w 1859834"/>
              <a:gd name="connsiteY12" fmla="*/ 0 h 167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834" h="1676546">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DFE8F0A4-E119-4401-8110-FAFE589A5B2E}"/>
              </a:ext>
            </a:extLst>
          </p:cNvPr>
          <p:cNvSpPr/>
          <p:nvPr/>
        </p:nvSpPr>
        <p:spPr>
          <a:xfrm>
            <a:off x="75262" y="940514"/>
            <a:ext cx="11429383" cy="5470796"/>
          </a:xfrm>
          <a:prstGeom prst="rect">
            <a:avLst/>
          </a:prstGeom>
        </p:spPr>
        <p:txBody>
          <a:bodyPr vert="horz" lIns="91440" tIns="45720" rIns="91440" bIns="45720" rtlCol="0" anchor="t">
            <a:noAutofit/>
          </a:bodyPr>
          <a:lstStyle/>
          <a:p>
            <a:pPr marL="228600">
              <a:lnSpc>
                <a:spcPct val="90000"/>
              </a:lnSpc>
              <a:spcAft>
                <a:spcPts val="600"/>
              </a:spcAft>
            </a:pPr>
            <a:r>
              <a:rPr lang="en-US" sz="2800" dirty="0">
                <a:solidFill>
                  <a:srgbClr val="FF0000"/>
                </a:solidFill>
              </a:rPr>
              <a:t>What is road safety?</a:t>
            </a:r>
          </a:p>
          <a:p>
            <a:pPr marL="685800" indent="-457200" algn="just">
              <a:lnSpc>
                <a:spcPct val="90000"/>
              </a:lnSpc>
              <a:spcAft>
                <a:spcPts val="600"/>
              </a:spcAft>
              <a:buFont typeface="Wingdings" panose="05000000000000000000" pitchFamily="2" charset="2"/>
              <a:buChar char="Ø"/>
            </a:pPr>
            <a:r>
              <a:rPr lang="en-US" sz="2800" dirty="0"/>
              <a:t>The concept of road safety deals with road traffic accident prevention in terms of persons being killed and or seriously injured. </a:t>
            </a:r>
          </a:p>
          <a:p>
            <a:pPr marL="685800" indent="-457200" algn="just">
              <a:lnSpc>
                <a:spcPct val="90000"/>
              </a:lnSpc>
              <a:spcAft>
                <a:spcPts val="600"/>
              </a:spcAft>
              <a:buFont typeface="Wingdings" panose="05000000000000000000" pitchFamily="2" charset="2"/>
              <a:buChar char="Ø"/>
            </a:pPr>
            <a:r>
              <a:rPr lang="en-US" sz="2800" dirty="0"/>
              <a:t>Ducalingo.com referred to it as “methods and measures for lessening the potential risk of a person using the road network being killed or seriously injured</a:t>
            </a:r>
          </a:p>
          <a:p>
            <a:pPr marL="228600" algn="just">
              <a:lnSpc>
                <a:spcPct val="90000"/>
              </a:lnSpc>
              <a:spcAft>
                <a:spcPts val="600"/>
              </a:spcAft>
            </a:pPr>
            <a:r>
              <a:rPr lang="en-US" sz="2800" dirty="0">
                <a:solidFill>
                  <a:srgbClr val="FF0000"/>
                </a:solidFill>
              </a:rPr>
              <a:t>What is traffic accident?</a:t>
            </a:r>
          </a:p>
          <a:p>
            <a:pPr marL="685800" indent="-457200" algn="just">
              <a:lnSpc>
                <a:spcPct val="90000"/>
              </a:lnSpc>
              <a:spcAft>
                <a:spcPts val="600"/>
              </a:spcAft>
              <a:buFont typeface="Wingdings" panose="05000000000000000000" pitchFamily="2" charset="2"/>
              <a:buChar char="Ø"/>
            </a:pPr>
            <a:r>
              <a:rPr lang="en-US" sz="2800" dirty="0"/>
              <a:t>A traffic accident was defined as “a traffic collision, or crash occurs when a vehicle collides with another vehicle, pedestrian, animal, road barrier”, and or “any stationary obstruction such as tree or utility poles” Mohammed et al, (2019). </a:t>
            </a:r>
          </a:p>
          <a:p>
            <a:pPr marL="685800" indent="-457200">
              <a:lnSpc>
                <a:spcPct val="90000"/>
              </a:lnSpc>
              <a:spcAft>
                <a:spcPts val="600"/>
              </a:spcAft>
              <a:buFont typeface="Wingdings" panose="05000000000000000000" pitchFamily="2" charset="2"/>
              <a:buChar char="Ø"/>
            </a:pPr>
            <a:endParaRPr lang="en-US" sz="2800" dirty="0"/>
          </a:p>
          <a:p>
            <a:pPr marL="228600">
              <a:lnSpc>
                <a:spcPct val="90000"/>
              </a:lnSpc>
              <a:spcAft>
                <a:spcPts val="600"/>
              </a:spcAft>
            </a:pPr>
            <a:endParaRPr lang="en-US" sz="2800" dirty="0"/>
          </a:p>
        </p:txBody>
      </p:sp>
      <p:sp>
        <p:nvSpPr>
          <p:cNvPr id="22" name="Freeform: Shape 21">
            <a:extLst>
              <a:ext uri="{FF2B5EF4-FFF2-40B4-BE49-F238E27FC236}">
                <a16:creationId xmlns:a16="http://schemas.microsoft.com/office/drawing/2014/main" id="{8BED0409-854E-49C4-876E-A78C6D881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329" y="2391339"/>
            <a:ext cx="4295423" cy="4226565"/>
          </a:xfrm>
          <a:custGeom>
            <a:avLst/>
            <a:gdLst>
              <a:gd name="connsiteX0" fmla="*/ 2353286 w 3293367"/>
              <a:gd name="connsiteY0" fmla="*/ 2104683 h 3240573"/>
              <a:gd name="connsiteX1" fmla="*/ 2868450 w 3293367"/>
              <a:gd name="connsiteY1" fmla="*/ 2104683 h 3240573"/>
              <a:gd name="connsiteX2" fmla="*/ 2892703 w 3293367"/>
              <a:gd name="connsiteY2" fmla="*/ 2107904 h 3240573"/>
              <a:gd name="connsiteX3" fmla="*/ 2909383 w 3293367"/>
              <a:gd name="connsiteY3" fmla="*/ 2114898 h 3240573"/>
              <a:gd name="connsiteX4" fmla="*/ 2899189 w 3293367"/>
              <a:gd name="connsiteY4" fmla="*/ 2132529 h 3240573"/>
              <a:gd name="connsiteX5" fmla="*/ 2538022 w 3293367"/>
              <a:gd name="connsiteY5" fmla="*/ 2757176 h 3240573"/>
              <a:gd name="connsiteX6" fmla="*/ 2322847 w 3293367"/>
              <a:gd name="connsiteY6" fmla="*/ 2882232 h 3240573"/>
              <a:gd name="connsiteX7" fmla="*/ 2149884 w 3293367"/>
              <a:gd name="connsiteY7" fmla="*/ 2882232 h 3240573"/>
              <a:gd name="connsiteX8" fmla="*/ 2129707 w 3293367"/>
              <a:gd name="connsiteY8" fmla="*/ 2882232 h 3240573"/>
              <a:gd name="connsiteX9" fmla="*/ 2110453 w 3293367"/>
              <a:gd name="connsiteY9" fmla="*/ 2849077 h 3240573"/>
              <a:gd name="connsiteX10" fmla="*/ 2016148 w 3293367"/>
              <a:gd name="connsiteY10" fmla="*/ 2686675 h 3240573"/>
              <a:gd name="connsiteX11" fmla="*/ 2016148 w 3293367"/>
              <a:gd name="connsiteY11" fmla="*/ 2595774 h 3240573"/>
              <a:gd name="connsiteX12" fmla="*/ 2274287 w 3293367"/>
              <a:gd name="connsiteY12" fmla="*/ 2151242 h 3240573"/>
              <a:gd name="connsiteX13" fmla="*/ 2353286 w 3293367"/>
              <a:gd name="connsiteY13" fmla="*/ 2104683 h 3240573"/>
              <a:gd name="connsiteX14" fmla="*/ 939150 w 3293367"/>
              <a:gd name="connsiteY14" fmla="*/ 0 h 3240573"/>
              <a:gd name="connsiteX15" fmla="*/ 2322847 w 3293367"/>
              <a:gd name="connsiteY15" fmla="*/ 0 h 3240573"/>
              <a:gd name="connsiteX16" fmla="*/ 2538022 w 3293367"/>
              <a:gd name="connsiteY16" fmla="*/ 125055 h 3240573"/>
              <a:gd name="connsiteX17" fmla="*/ 3228376 w 3293367"/>
              <a:gd name="connsiteY17" fmla="*/ 1319038 h 3240573"/>
              <a:gd name="connsiteX18" fmla="*/ 3228376 w 3293367"/>
              <a:gd name="connsiteY18" fmla="*/ 1563194 h 3240573"/>
              <a:gd name="connsiteX19" fmla="*/ 2972043 w 3293367"/>
              <a:gd name="connsiteY19" fmla="*/ 2006528 h 3240573"/>
              <a:gd name="connsiteX20" fmla="*/ 2950440 w 3293367"/>
              <a:gd name="connsiteY20" fmla="*/ 2043890 h 3240573"/>
              <a:gd name="connsiteX21" fmla="*/ 2951200 w 3293367"/>
              <a:gd name="connsiteY21" fmla="*/ 2044209 h 3240573"/>
              <a:gd name="connsiteX22" fmla="*/ 2989324 w 3293367"/>
              <a:gd name="connsiteY22" fmla="*/ 2082660 h 3240573"/>
              <a:gd name="connsiteX23" fmla="*/ 3279247 w 3293367"/>
              <a:gd name="connsiteY23" fmla="*/ 2584089 h 3240573"/>
              <a:gd name="connsiteX24" fmla="*/ 3279247 w 3293367"/>
              <a:gd name="connsiteY24" fmla="*/ 2686626 h 3240573"/>
              <a:gd name="connsiteX25" fmla="*/ 2989324 w 3293367"/>
              <a:gd name="connsiteY25" fmla="*/ 3188054 h 3240573"/>
              <a:gd name="connsiteX26" fmla="*/ 2898957 w 3293367"/>
              <a:gd name="connsiteY26" fmla="*/ 3240573 h 3240573"/>
              <a:gd name="connsiteX27" fmla="*/ 2317855 w 3293367"/>
              <a:gd name="connsiteY27" fmla="*/ 3240573 h 3240573"/>
              <a:gd name="connsiteX28" fmla="*/ 2228744 w 3293367"/>
              <a:gd name="connsiteY28" fmla="*/ 3188054 h 3240573"/>
              <a:gd name="connsiteX29" fmla="*/ 2072563 w 3293367"/>
              <a:gd name="connsiteY29" fmla="*/ 2919100 h 3240573"/>
              <a:gd name="connsiteX30" fmla="*/ 2054920 w 3293367"/>
              <a:gd name="connsiteY30" fmla="*/ 2888716 h 3240573"/>
              <a:gd name="connsiteX31" fmla="*/ 2068802 w 3293367"/>
              <a:gd name="connsiteY31" fmla="*/ 2888716 h 3240573"/>
              <a:gd name="connsiteX32" fmla="*/ 2134418 w 3293367"/>
              <a:gd name="connsiteY32" fmla="*/ 2888716 h 3240573"/>
              <a:gd name="connsiteX33" fmla="*/ 2162922 w 3293367"/>
              <a:gd name="connsiteY33" fmla="*/ 2937803 h 3240573"/>
              <a:gd name="connsiteX34" fmla="*/ 2271824 w 3293367"/>
              <a:gd name="connsiteY34" fmla="*/ 3125340 h 3240573"/>
              <a:gd name="connsiteX35" fmla="*/ 2350824 w 3293367"/>
              <a:gd name="connsiteY35" fmla="*/ 3171900 h 3240573"/>
              <a:gd name="connsiteX36" fmla="*/ 2865989 w 3293367"/>
              <a:gd name="connsiteY36" fmla="*/ 3171900 h 3240573"/>
              <a:gd name="connsiteX37" fmla="*/ 2946100 w 3293367"/>
              <a:gd name="connsiteY37" fmla="*/ 3125340 h 3240573"/>
              <a:gd name="connsiteX38" fmla="*/ 3203126 w 3293367"/>
              <a:gd name="connsiteY38" fmla="*/ 2680809 h 3240573"/>
              <a:gd name="connsiteX39" fmla="*/ 3203126 w 3293367"/>
              <a:gd name="connsiteY39" fmla="*/ 2589906 h 3240573"/>
              <a:gd name="connsiteX40" fmla="*/ 2946100 w 3293367"/>
              <a:gd name="connsiteY40" fmla="*/ 2145375 h 3240573"/>
              <a:gd name="connsiteX41" fmla="*/ 2912303 w 3293367"/>
              <a:gd name="connsiteY41" fmla="*/ 2111287 h 3240573"/>
              <a:gd name="connsiteX42" fmla="*/ 2908392 w 3293367"/>
              <a:gd name="connsiteY42" fmla="*/ 2109648 h 3240573"/>
              <a:gd name="connsiteX43" fmla="*/ 2929357 w 3293367"/>
              <a:gd name="connsiteY43" fmla="*/ 2073390 h 3240573"/>
              <a:gd name="connsiteX44" fmla="*/ 2944948 w 3293367"/>
              <a:gd name="connsiteY44" fmla="*/ 2046424 h 3240573"/>
              <a:gd name="connsiteX45" fmla="*/ 2928777 w 3293367"/>
              <a:gd name="connsiteY45" fmla="*/ 2039643 h 3240573"/>
              <a:gd name="connsiteX46" fmla="*/ 2901420 w 3293367"/>
              <a:gd name="connsiteY46" fmla="*/ 2036009 h 3240573"/>
              <a:gd name="connsiteX47" fmla="*/ 2320317 w 3293367"/>
              <a:gd name="connsiteY47" fmla="*/ 2036009 h 3240573"/>
              <a:gd name="connsiteX48" fmla="*/ 2231207 w 3293367"/>
              <a:gd name="connsiteY48" fmla="*/ 2088527 h 3240573"/>
              <a:gd name="connsiteX49" fmla="*/ 1940028 w 3293367"/>
              <a:gd name="connsiteY49" fmla="*/ 2589956 h 3240573"/>
              <a:gd name="connsiteX50" fmla="*/ 1940028 w 3293367"/>
              <a:gd name="connsiteY50" fmla="*/ 2692493 h 3240573"/>
              <a:gd name="connsiteX51" fmla="*/ 2036139 w 3293367"/>
              <a:gd name="connsiteY51" fmla="*/ 2858003 h 3240573"/>
              <a:gd name="connsiteX52" fmla="*/ 2050209 w 3293367"/>
              <a:gd name="connsiteY52" fmla="*/ 2882232 h 3240573"/>
              <a:gd name="connsiteX53" fmla="*/ 1985031 w 3293367"/>
              <a:gd name="connsiteY53" fmla="*/ 2882232 h 3240573"/>
              <a:gd name="connsiteX54" fmla="*/ 939150 w 3293367"/>
              <a:gd name="connsiteY54" fmla="*/ 2882232 h 3240573"/>
              <a:gd name="connsiteX55" fmla="*/ 726963 w 3293367"/>
              <a:gd name="connsiteY55" fmla="*/ 2757176 h 3240573"/>
              <a:gd name="connsiteX56" fmla="*/ 33622 w 3293367"/>
              <a:gd name="connsiteY56" fmla="*/ 1563194 h 3240573"/>
              <a:gd name="connsiteX57" fmla="*/ 33622 w 3293367"/>
              <a:gd name="connsiteY57" fmla="*/ 1319038 h 3240573"/>
              <a:gd name="connsiteX58" fmla="*/ 726963 w 3293367"/>
              <a:gd name="connsiteY58" fmla="*/ 125055 h 3240573"/>
              <a:gd name="connsiteX59" fmla="*/ 939150 w 3293367"/>
              <a:gd name="connsiteY59" fmla="*/ 0 h 32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93367" h="3240573">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4340B2E-01FD-4F5D-9C4D-AD3923AD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1733" y="843530"/>
            <a:ext cx="3309879" cy="2983688"/>
          </a:xfrm>
          <a:custGeom>
            <a:avLst/>
            <a:gdLst>
              <a:gd name="connsiteX0" fmla="*/ 944317 w 3309879"/>
              <a:gd name="connsiteY0" fmla="*/ 0 h 2983688"/>
              <a:gd name="connsiteX1" fmla="*/ 2368743 w 3309879"/>
              <a:gd name="connsiteY1" fmla="*/ 0 h 2983688"/>
              <a:gd name="connsiteX2" fmla="*/ 2572231 w 3309879"/>
              <a:gd name="connsiteY2" fmla="*/ 116416 h 2983688"/>
              <a:gd name="connsiteX3" fmla="*/ 3284443 w 3309879"/>
              <a:gd name="connsiteY3" fmla="*/ 1371117 h 2983688"/>
              <a:gd name="connsiteX4" fmla="*/ 3284443 w 3309879"/>
              <a:gd name="connsiteY4" fmla="*/ 1612573 h 2983688"/>
              <a:gd name="connsiteX5" fmla="*/ 2572231 w 3309879"/>
              <a:gd name="connsiteY5" fmla="*/ 2867272 h 2983688"/>
              <a:gd name="connsiteX6" fmla="*/ 2368743 w 3309879"/>
              <a:gd name="connsiteY6" fmla="*/ 2983688 h 2983688"/>
              <a:gd name="connsiteX7" fmla="*/ 944317 w 3309879"/>
              <a:gd name="connsiteY7" fmla="*/ 2983688 h 2983688"/>
              <a:gd name="connsiteX8" fmla="*/ 740830 w 3309879"/>
              <a:gd name="connsiteY8" fmla="*/ 2867272 h 2983688"/>
              <a:gd name="connsiteX9" fmla="*/ 28617 w 3309879"/>
              <a:gd name="connsiteY9" fmla="*/ 1612573 h 2983688"/>
              <a:gd name="connsiteX10" fmla="*/ 28617 w 3309879"/>
              <a:gd name="connsiteY10" fmla="*/ 1371117 h 2983688"/>
              <a:gd name="connsiteX11" fmla="*/ 740830 w 3309879"/>
              <a:gd name="connsiteY11" fmla="*/ 116416 h 2983688"/>
              <a:gd name="connsiteX12" fmla="*/ 944317 w 3309879"/>
              <a:gd name="connsiteY12" fmla="*/ 0 h 298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9879" h="2983688">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1153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D59DD9-DD3E-4A75-8991-CDAA92CDFC59}"/>
              </a:ext>
            </a:extLst>
          </p:cNvPr>
          <p:cNvSpPr/>
          <p:nvPr/>
        </p:nvSpPr>
        <p:spPr>
          <a:xfrm>
            <a:off x="991693" y="96983"/>
            <a:ext cx="6960815" cy="7465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latin typeface="+mj-lt"/>
                <a:ea typeface="+mj-ea"/>
                <a:cs typeface="+mj-cs"/>
              </a:rPr>
              <a:t>1. Background and Introduction</a:t>
            </a:r>
          </a:p>
        </p:txBody>
      </p:sp>
      <p:sp>
        <p:nvSpPr>
          <p:cNvPr id="20" name="Freeform: Shape 19">
            <a:extLst>
              <a:ext uri="{FF2B5EF4-FFF2-40B4-BE49-F238E27FC236}">
                <a16:creationId xmlns:a16="http://schemas.microsoft.com/office/drawing/2014/main" id="{A94A2FC9-6D19-473C-B868-99FDB204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6077" y="435547"/>
            <a:ext cx="1969483" cy="1775389"/>
          </a:xfrm>
          <a:custGeom>
            <a:avLst/>
            <a:gdLst>
              <a:gd name="connsiteX0" fmla="*/ 530616 w 1859834"/>
              <a:gd name="connsiteY0" fmla="*/ 0 h 1676546"/>
              <a:gd name="connsiteX1" fmla="*/ 1331006 w 1859834"/>
              <a:gd name="connsiteY1" fmla="*/ 0 h 1676546"/>
              <a:gd name="connsiteX2" fmla="*/ 1445347 w 1859834"/>
              <a:gd name="connsiteY2" fmla="*/ 65415 h 1676546"/>
              <a:gd name="connsiteX3" fmla="*/ 1845541 w 1859834"/>
              <a:gd name="connsiteY3" fmla="*/ 770436 h 1676546"/>
              <a:gd name="connsiteX4" fmla="*/ 1845541 w 1859834"/>
              <a:gd name="connsiteY4" fmla="*/ 906111 h 1676546"/>
              <a:gd name="connsiteX5" fmla="*/ 1445347 w 1859834"/>
              <a:gd name="connsiteY5" fmla="*/ 1611131 h 1676546"/>
              <a:gd name="connsiteX6" fmla="*/ 1331006 w 1859834"/>
              <a:gd name="connsiteY6" fmla="*/ 1676546 h 1676546"/>
              <a:gd name="connsiteX7" fmla="*/ 530616 w 1859834"/>
              <a:gd name="connsiteY7" fmla="*/ 1676546 h 1676546"/>
              <a:gd name="connsiteX8" fmla="*/ 416275 w 1859834"/>
              <a:gd name="connsiteY8" fmla="*/ 1611131 h 1676546"/>
              <a:gd name="connsiteX9" fmla="*/ 16080 w 1859834"/>
              <a:gd name="connsiteY9" fmla="*/ 906111 h 1676546"/>
              <a:gd name="connsiteX10" fmla="*/ 16080 w 1859834"/>
              <a:gd name="connsiteY10" fmla="*/ 770436 h 1676546"/>
              <a:gd name="connsiteX11" fmla="*/ 416275 w 1859834"/>
              <a:gd name="connsiteY11" fmla="*/ 65415 h 1676546"/>
              <a:gd name="connsiteX12" fmla="*/ 530616 w 1859834"/>
              <a:gd name="connsiteY12" fmla="*/ 0 h 167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834" h="1676546">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BB53AA10-3E31-4CF1-B0A8-28E1B3A25D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13471" y="843530"/>
            <a:ext cx="1214694" cy="956572"/>
          </a:xfrm>
          <a:prstGeom prst="rect">
            <a:avLst/>
          </a:prstGeom>
        </p:spPr>
      </p:pic>
      <p:sp>
        <p:nvSpPr>
          <p:cNvPr id="7" name="Rectangle 6">
            <a:extLst>
              <a:ext uri="{FF2B5EF4-FFF2-40B4-BE49-F238E27FC236}">
                <a16:creationId xmlns:a16="http://schemas.microsoft.com/office/drawing/2014/main" id="{DFE8F0A4-E119-4401-8110-FAFE589A5B2E}"/>
              </a:ext>
            </a:extLst>
          </p:cNvPr>
          <p:cNvSpPr/>
          <p:nvPr/>
        </p:nvSpPr>
        <p:spPr>
          <a:xfrm>
            <a:off x="60568" y="940514"/>
            <a:ext cx="6960815" cy="5917486"/>
          </a:xfrm>
          <a:prstGeom prst="rect">
            <a:avLst/>
          </a:prstGeom>
        </p:spPr>
        <p:txBody>
          <a:bodyPr vert="horz" lIns="91440" tIns="45720" rIns="91440" bIns="45720" rtlCol="0" anchor="t">
            <a:noAutofit/>
          </a:bodyPr>
          <a:lstStyle/>
          <a:p>
            <a:pPr marL="685800" indent="-457200">
              <a:lnSpc>
                <a:spcPct val="90000"/>
              </a:lnSpc>
              <a:spcAft>
                <a:spcPts val="600"/>
              </a:spcAft>
              <a:buFont typeface="Wingdings" panose="05000000000000000000" pitchFamily="2" charset="2"/>
              <a:buChar char="Ø"/>
            </a:pPr>
            <a:r>
              <a:rPr lang="en-US" sz="2800" dirty="0"/>
              <a:t>Over 1.35 million deaths and greater number of serious injuries are recorded yearly across the world (WHO, 2018).</a:t>
            </a:r>
          </a:p>
          <a:p>
            <a:pPr marL="685800" indent="-457200">
              <a:lnSpc>
                <a:spcPct val="90000"/>
              </a:lnSpc>
              <a:spcAft>
                <a:spcPts val="600"/>
              </a:spcAft>
              <a:buFont typeface="Wingdings" panose="05000000000000000000" pitchFamily="2" charset="2"/>
              <a:buChar char="Ø"/>
            </a:pPr>
            <a:endParaRPr lang="en-US" sz="2800" dirty="0"/>
          </a:p>
          <a:p>
            <a:pPr marL="685800" indent="-457200">
              <a:lnSpc>
                <a:spcPct val="90000"/>
              </a:lnSpc>
              <a:spcAft>
                <a:spcPts val="600"/>
              </a:spcAft>
              <a:buFont typeface="Wingdings" panose="05000000000000000000" pitchFamily="2" charset="2"/>
              <a:buChar char="Ø"/>
            </a:pPr>
            <a:r>
              <a:rPr lang="en-US" sz="2800" dirty="0"/>
              <a:t>The findings further posited that 93% of the crashes came from developing countries. </a:t>
            </a:r>
          </a:p>
          <a:p>
            <a:pPr marL="685800" indent="-457200">
              <a:lnSpc>
                <a:spcPct val="90000"/>
              </a:lnSpc>
              <a:spcAft>
                <a:spcPts val="600"/>
              </a:spcAft>
              <a:buFont typeface="Wingdings" panose="05000000000000000000" pitchFamily="2" charset="2"/>
              <a:buChar char="Ø"/>
            </a:pPr>
            <a:r>
              <a:rPr lang="en-US" sz="2800" dirty="0"/>
              <a:t>Traffic collisions have been a major source of social and economic problems (Ali et al.,2019). </a:t>
            </a:r>
          </a:p>
          <a:p>
            <a:pPr marL="685800" indent="-457200">
              <a:lnSpc>
                <a:spcPct val="90000"/>
              </a:lnSpc>
              <a:spcAft>
                <a:spcPts val="600"/>
              </a:spcAft>
              <a:buFont typeface="Wingdings" panose="05000000000000000000" pitchFamily="2" charset="2"/>
              <a:buChar char="Ø"/>
            </a:pPr>
            <a:r>
              <a:rPr lang="en-US" sz="2800" dirty="0"/>
              <a:t>In the last decade, Ghana recorded  more than 2,000 persons being killed annually from road crashes.</a:t>
            </a:r>
          </a:p>
        </p:txBody>
      </p:sp>
      <p:sp>
        <p:nvSpPr>
          <p:cNvPr id="22" name="Freeform: Shape 21">
            <a:extLst>
              <a:ext uri="{FF2B5EF4-FFF2-40B4-BE49-F238E27FC236}">
                <a16:creationId xmlns:a16="http://schemas.microsoft.com/office/drawing/2014/main" id="{8BED0409-854E-49C4-876E-A78C6D881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329" y="2391339"/>
            <a:ext cx="4295423" cy="4226565"/>
          </a:xfrm>
          <a:custGeom>
            <a:avLst/>
            <a:gdLst>
              <a:gd name="connsiteX0" fmla="*/ 2353286 w 3293367"/>
              <a:gd name="connsiteY0" fmla="*/ 2104683 h 3240573"/>
              <a:gd name="connsiteX1" fmla="*/ 2868450 w 3293367"/>
              <a:gd name="connsiteY1" fmla="*/ 2104683 h 3240573"/>
              <a:gd name="connsiteX2" fmla="*/ 2892703 w 3293367"/>
              <a:gd name="connsiteY2" fmla="*/ 2107904 h 3240573"/>
              <a:gd name="connsiteX3" fmla="*/ 2909383 w 3293367"/>
              <a:gd name="connsiteY3" fmla="*/ 2114898 h 3240573"/>
              <a:gd name="connsiteX4" fmla="*/ 2899189 w 3293367"/>
              <a:gd name="connsiteY4" fmla="*/ 2132529 h 3240573"/>
              <a:gd name="connsiteX5" fmla="*/ 2538022 w 3293367"/>
              <a:gd name="connsiteY5" fmla="*/ 2757176 h 3240573"/>
              <a:gd name="connsiteX6" fmla="*/ 2322847 w 3293367"/>
              <a:gd name="connsiteY6" fmla="*/ 2882232 h 3240573"/>
              <a:gd name="connsiteX7" fmla="*/ 2149884 w 3293367"/>
              <a:gd name="connsiteY7" fmla="*/ 2882232 h 3240573"/>
              <a:gd name="connsiteX8" fmla="*/ 2129707 w 3293367"/>
              <a:gd name="connsiteY8" fmla="*/ 2882232 h 3240573"/>
              <a:gd name="connsiteX9" fmla="*/ 2110453 w 3293367"/>
              <a:gd name="connsiteY9" fmla="*/ 2849077 h 3240573"/>
              <a:gd name="connsiteX10" fmla="*/ 2016148 w 3293367"/>
              <a:gd name="connsiteY10" fmla="*/ 2686675 h 3240573"/>
              <a:gd name="connsiteX11" fmla="*/ 2016148 w 3293367"/>
              <a:gd name="connsiteY11" fmla="*/ 2595774 h 3240573"/>
              <a:gd name="connsiteX12" fmla="*/ 2274287 w 3293367"/>
              <a:gd name="connsiteY12" fmla="*/ 2151242 h 3240573"/>
              <a:gd name="connsiteX13" fmla="*/ 2353286 w 3293367"/>
              <a:gd name="connsiteY13" fmla="*/ 2104683 h 3240573"/>
              <a:gd name="connsiteX14" fmla="*/ 939150 w 3293367"/>
              <a:gd name="connsiteY14" fmla="*/ 0 h 3240573"/>
              <a:gd name="connsiteX15" fmla="*/ 2322847 w 3293367"/>
              <a:gd name="connsiteY15" fmla="*/ 0 h 3240573"/>
              <a:gd name="connsiteX16" fmla="*/ 2538022 w 3293367"/>
              <a:gd name="connsiteY16" fmla="*/ 125055 h 3240573"/>
              <a:gd name="connsiteX17" fmla="*/ 3228376 w 3293367"/>
              <a:gd name="connsiteY17" fmla="*/ 1319038 h 3240573"/>
              <a:gd name="connsiteX18" fmla="*/ 3228376 w 3293367"/>
              <a:gd name="connsiteY18" fmla="*/ 1563194 h 3240573"/>
              <a:gd name="connsiteX19" fmla="*/ 2972043 w 3293367"/>
              <a:gd name="connsiteY19" fmla="*/ 2006528 h 3240573"/>
              <a:gd name="connsiteX20" fmla="*/ 2950440 w 3293367"/>
              <a:gd name="connsiteY20" fmla="*/ 2043890 h 3240573"/>
              <a:gd name="connsiteX21" fmla="*/ 2951200 w 3293367"/>
              <a:gd name="connsiteY21" fmla="*/ 2044209 h 3240573"/>
              <a:gd name="connsiteX22" fmla="*/ 2989324 w 3293367"/>
              <a:gd name="connsiteY22" fmla="*/ 2082660 h 3240573"/>
              <a:gd name="connsiteX23" fmla="*/ 3279247 w 3293367"/>
              <a:gd name="connsiteY23" fmla="*/ 2584089 h 3240573"/>
              <a:gd name="connsiteX24" fmla="*/ 3279247 w 3293367"/>
              <a:gd name="connsiteY24" fmla="*/ 2686626 h 3240573"/>
              <a:gd name="connsiteX25" fmla="*/ 2989324 w 3293367"/>
              <a:gd name="connsiteY25" fmla="*/ 3188054 h 3240573"/>
              <a:gd name="connsiteX26" fmla="*/ 2898957 w 3293367"/>
              <a:gd name="connsiteY26" fmla="*/ 3240573 h 3240573"/>
              <a:gd name="connsiteX27" fmla="*/ 2317855 w 3293367"/>
              <a:gd name="connsiteY27" fmla="*/ 3240573 h 3240573"/>
              <a:gd name="connsiteX28" fmla="*/ 2228744 w 3293367"/>
              <a:gd name="connsiteY28" fmla="*/ 3188054 h 3240573"/>
              <a:gd name="connsiteX29" fmla="*/ 2072563 w 3293367"/>
              <a:gd name="connsiteY29" fmla="*/ 2919100 h 3240573"/>
              <a:gd name="connsiteX30" fmla="*/ 2054920 w 3293367"/>
              <a:gd name="connsiteY30" fmla="*/ 2888716 h 3240573"/>
              <a:gd name="connsiteX31" fmla="*/ 2068802 w 3293367"/>
              <a:gd name="connsiteY31" fmla="*/ 2888716 h 3240573"/>
              <a:gd name="connsiteX32" fmla="*/ 2134418 w 3293367"/>
              <a:gd name="connsiteY32" fmla="*/ 2888716 h 3240573"/>
              <a:gd name="connsiteX33" fmla="*/ 2162922 w 3293367"/>
              <a:gd name="connsiteY33" fmla="*/ 2937803 h 3240573"/>
              <a:gd name="connsiteX34" fmla="*/ 2271824 w 3293367"/>
              <a:gd name="connsiteY34" fmla="*/ 3125340 h 3240573"/>
              <a:gd name="connsiteX35" fmla="*/ 2350824 w 3293367"/>
              <a:gd name="connsiteY35" fmla="*/ 3171900 h 3240573"/>
              <a:gd name="connsiteX36" fmla="*/ 2865989 w 3293367"/>
              <a:gd name="connsiteY36" fmla="*/ 3171900 h 3240573"/>
              <a:gd name="connsiteX37" fmla="*/ 2946100 w 3293367"/>
              <a:gd name="connsiteY37" fmla="*/ 3125340 h 3240573"/>
              <a:gd name="connsiteX38" fmla="*/ 3203126 w 3293367"/>
              <a:gd name="connsiteY38" fmla="*/ 2680809 h 3240573"/>
              <a:gd name="connsiteX39" fmla="*/ 3203126 w 3293367"/>
              <a:gd name="connsiteY39" fmla="*/ 2589906 h 3240573"/>
              <a:gd name="connsiteX40" fmla="*/ 2946100 w 3293367"/>
              <a:gd name="connsiteY40" fmla="*/ 2145375 h 3240573"/>
              <a:gd name="connsiteX41" fmla="*/ 2912303 w 3293367"/>
              <a:gd name="connsiteY41" fmla="*/ 2111287 h 3240573"/>
              <a:gd name="connsiteX42" fmla="*/ 2908392 w 3293367"/>
              <a:gd name="connsiteY42" fmla="*/ 2109648 h 3240573"/>
              <a:gd name="connsiteX43" fmla="*/ 2929357 w 3293367"/>
              <a:gd name="connsiteY43" fmla="*/ 2073390 h 3240573"/>
              <a:gd name="connsiteX44" fmla="*/ 2944948 w 3293367"/>
              <a:gd name="connsiteY44" fmla="*/ 2046424 h 3240573"/>
              <a:gd name="connsiteX45" fmla="*/ 2928777 w 3293367"/>
              <a:gd name="connsiteY45" fmla="*/ 2039643 h 3240573"/>
              <a:gd name="connsiteX46" fmla="*/ 2901420 w 3293367"/>
              <a:gd name="connsiteY46" fmla="*/ 2036009 h 3240573"/>
              <a:gd name="connsiteX47" fmla="*/ 2320317 w 3293367"/>
              <a:gd name="connsiteY47" fmla="*/ 2036009 h 3240573"/>
              <a:gd name="connsiteX48" fmla="*/ 2231207 w 3293367"/>
              <a:gd name="connsiteY48" fmla="*/ 2088527 h 3240573"/>
              <a:gd name="connsiteX49" fmla="*/ 1940028 w 3293367"/>
              <a:gd name="connsiteY49" fmla="*/ 2589956 h 3240573"/>
              <a:gd name="connsiteX50" fmla="*/ 1940028 w 3293367"/>
              <a:gd name="connsiteY50" fmla="*/ 2692493 h 3240573"/>
              <a:gd name="connsiteX51" fmla="*/ 2036139 w 3293367"/>
              <a:gd name="connsiteY51" fmla="*/ 2858003 h 3240573"/>
              <a:gd name="connsiteX52" fmla="*/ 2050209 w 3293367"/>
              <a:gd name="connsiteY52" fmla="*/ 2882232 h 3240573"/>
              <a:gd name="connsiteX53" fmla="*/ 1985031 w 3293367"/>
              <a:gd name="connsiteY53" fmla="*/ 2882232 h 3240573"/>
              <a:gd name="connsiteX54" fmla="*/ 939150 w 3293367"/>
              <a:gd name="connsiteY54" fmla="*/ 2882232 h 3240573"/>
              <a:gd name="connsiteX55" fmla="*/ 726963 w 3293367"/>
              <a:gd name="connsiteY55" fmla="*/ 2757176 h 3240573"/>
              <a:gd name="connsiteX56" fmla="*/ 33622 w 3293367"/>
              <a:gd name="connsiteY56" fmla="*/ 1563194 h 3240573"/>
              <a:gd name="connsiteX57" fmla="*/ 33622 w 3293367"/>
              <a:gd name="connsiteY57" fmla="*/ 1319038 h 3240573"/>
              <a:gd name="connsiteX58" fmla="*/ 726963 w 3293367"/>
              <a:gd name="connsiteY58" fmla="*/ 125055 h 3240573"/>
              <a:gd name="connsiteX59" fmla="*/ 939150 w 3293367"/>
              <a:gd name="connsiteY59" fmla="*/ 0 h 32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93367" h="3240573">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4340B2E-01FD-4F5D-9C4D-AD3923AD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1733" y="843530"/>
            <a:ext cx="3309879" cy="2983688"/>
          </a:xfrm>
          <a:custGeom>
            <a:avLst/>
            <a:gdLst>
              <a:gd name="connsiteX0" fmla="*/ 944317 w 3309879"/>
              <a:gd name="connsiteY0" fmla="*/ 0 h 2983688"/>
              <a:gd name="connsiteX1" fmla="*/ 2368743 w 3309879"/>
              <a:gd name="connsiteY1" fmla="*/ 0 h 2983688"/>
              <a:gd name="connsiteX2" fmla="*/ 2572231 w 3309879"/>
              <a:gd name="connsiteY2" fmla="*/ 116416 h 2983688"/>
              <a:gd name="connsiteX3" fmla="*/ 3284443 w 3309879"/>
              <a:gd name="connsiteY3" fmla="*/ 1371117 h 2983688"/>
              <a:gd name="connsiteX4" fmla="*/ 3284443 w 3309879"/>
              <a:gd name="connsiteY4" fmla="*/ 1612573 h 2983688"/>
              <a:gd name="connsiteX5" fmla="*/ 2572231 w 3309879"/>
              <a:gd name="connsiteY5" fmla="*/ 2867272 h 2983688"/>
              <a:gd name="connsiteX6" fmla="*/ 2368743 w 3309879"/>
              <a:gd name="connsiteY6" fmla="*/ 2983688 h 2983688"/>
              <a:gd name="connsiteX7" fmla="*/ 944317 w 3309879"/>
              <a:gd name="connsiteY7" fmla="*/ 2983688 h 2983688"/>
              <a:gd name="connsiteX8" fmla="*/ 740830 w 3309879"/>
              <a:gd name="connsiteY8" fmla="*/ 2867272 h 2983688"/>
              <a:gd name="connsiteX9" fmla="*/ 28617 w 3309879"/>
              <a:gd name="connsiteY9" fmla="*/ 1612573 h 2983688"/>
              <a:gd name="connsiteX10" fmla="*/ 28617 w 3309879"/>
              <a:gd name="connsiteY10" fmla="*/ 1371117 h 2983688"/>
              <a:gd name="connsiteX11" fmla="*/ 740830 w 3309879"/>
              <a:gd name="connsiteY11" fmla="*/ 116416 h 2983688"/>
              <a:gd name="connsiteX12" fmla="*/ 944317 w 3309879"/>
              <a:gd name="connsiteY12" fmla="*/ 0 h 298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9879" h="2983688">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4C528C52-8C3D-48FF-BF73-59EBEBA733A5}"/>
              </a:ext>
            </a:extLst>
          </p:cNvPr>
          <p:cNvPicPr>
            <a:picLocks noChangeAspect="1"/>
          </p:cNvPicPr>
          <p:nvPr/>
        </p:nvPicPr>
        <p:blipFill>
          <a:blip r:embed="rId5"/>
          <a:stretch>
            <a:fillRect/>
          </a:stretch>
        </p:blipFill>
        <p:spPr>
          <a:xfrm>
            <a:off x="9020254" y="1174789"/>
            <a:ext cx="2773480" cy="2433099"/>
          </a:xfrm>
          <a:prstGeom prst="rect">
            <a:avLst/>
          </a:prstGeom>
        </p:spPr>
      </p:pic>
      <p:pic>
        <p:nvPicPr>
          <p:cNvPr id="13" name="Picture 12">
            <a:extLst>
              <a:ext uri="{FF2B5EF4-FFF2-40B4-BE49-F238E27FC236}">
                <a16:creationId xmlns:a16="http://schemas.microsoft.com/office/drawing/2014/main" id="{DBD65C6E-8391-4EB7-BC40-8E2AC525340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81951" y="2957005"/>
            <a:ext cx="2135083" cy="2135083"/>
          </a:xfrm>
          <a:prstGeom prst="rect">
            <a:avLst/>
          </a:prstGeom>
        </p:spPr>
      </p:pic>
    </p:spTree>
    <p:extLst>
      <p:ext uri="{BB962C8B-B14F-4D97-AF65-F5344CB8AC3E}">
        <p14:creationId xmlns:p14="http://schemas.microsoft.com/office/powerpoint/2010/main" val="250892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D59DD9-DD3E-4A75-8991-CDAA92CDFC59}"/>
              </a:ext>
            </a:extLst>
          </p:cNvPr>
          <p:cNvSpPr/>
          <p:nvPr/>
        </p:nvSpPr>
        <p:spPr>
          <a:xfrm>
            <a:off x="278969" y="0"/>
            <a:ext cx="7651927" cy="136385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chemeClr val="tx1"/>
                </a:solidFill>
                <a:latin typeface="+mj-lt"/>
                <a:ea typeface="+mj-ea"/>
                <a:cs typeface="+mj-cs"/>
              </a:rPr>
              <a:t>1. Background and Introduction cont’d.</a:t>
            </a:r>
          </a:p>
        </p:txBody>
      </p:sp>
      <p:pic>
        <p:nvPicPr>
          <p:cNvPr id="10" name="Picture 9">
            <a:extLst>
              <a:ext uri="{FF2B5EF4-FFF2-40B4-BE49-F238E27FC236}">
                <a16:creationId xmlns:a16="http://schemas.microsoft.com/office/drawing/2014/main" id="{B24A79E9-C784-4363-AAC0-4898B5621F5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662" r="2" b="2"/>
          <a:stretch/>
        </p:blipFill>
        <p:spPr>
          <a:xfrm>
            <a:off x="7930896" y="0"/>
            <a:ext cx="4261104" cy="2569454"/>
          </a:xfrm>
          <a:prstGeom prst="rect">
            <a:avLst/>
          </a:prstGeom>
        </p:spPr>
      </p:pic>
      <p:sp>
        <p:nvSpPr>
          <p:cNvPr id="7" name="Rectangle 6">
            <a:extLst>
              <a:ext uri="{FF2B5EF4-FFF2-40B4-BE49-F238E27FC236}">
                <a16:creationId xmlns:a16="http://schemas.microsoft.com/office/drawing/2014/main" id="{DFE8F0A4-E119-4401-8110-FAFE589A5B2E}"/>
              </a:ext>
            </a:extLst>
          </p:cNvPr>
          <p:cNvSpPr/>
          <p:nvPr/>
        </p:nvSpPr>
        <p:spPr>
          <a:xfrm>
            <a:off x="355180" y="1515008"/>
            <a:ext cx="7197865" cy="4643967"/>
          </a:xfrm>
          <a:prstGeom prst="rect">
            <a:avLst/>
          </a:prstGeom>
        </p:spPr>
        <p:txBody>
          <a:bodyPr vert="horz" lIns="91440" tIns="45720" rIns="91440" bIns="45720" rtlCol="0">
            <a:normAutofit fontScale="92500" lnSpcReduction="20000"/>
          </a:bodyPr>
          <a:lstStyle/>
          <a:p>
            <a:pPr marL="800100" indent="-571500">
              <a:lnSpc>
                <a:spcPct val="90000"/>
              </a:lnSpc>
              <a:spcAft>
                <a:spcPts val="600"/>
              </a:spcAft>
              <a:buFont typeface="Wingdings" panose="05000000000000000000" pitchFamily="2" charset="2"/>
              <a:buChar char="Ø"/>
            </a:pPr>
            <a:r>
              <a:rPr lang="en-US" sz="3600" dirty="0"/>
              <a:t>The cost is estimated to be 3% of GDP for most developing countries. </a:t>
            </a:r>
          </a:p>
          <a:p>
            <a:pPr marL="342900" indent="-571500">
              <a:lnSpc>
                <a:spcPct val="90000"/>
              </a:lnSpc>
              <a:spcAft>
                <a:spcPts val="600"/>
              </a:spcAft>
              <a:buFont typeface="Wingdings" panose="05000000000000000000" pitchFamily="2" charset="2"/>
              <a:buChar char="Ø"/>
            </a:pPr>
            <a:endParaRPr lang="en-US" sz="3600" dirty="0"/>
          </a:p>
          <a:p>
            <a:pPr marL="800100" indent="-571500">
              <a:lnSpc>
                <a:spcPct val="90000"/>
              </a:lnSpc>
              <a:spcAft>
                <a:spcPts val="600"/>
              </a:spcAft>
              <a:buFont typeface="Wingdings" panose="05000000000000000000" pitchFamily="2" charset="2"/>
              <a:buChar char="Ø"/>
            </a:pPr>
            <a:r>
              <a:rPr lang="en-US" sz="3600" dirty="0"/>
              <a:t>Sub-Saharan Africa is noted to be “the global capital for traffic deaths”</a:t>
            </a:r>
          </a:p>
          <a:p>
            <a:pPr marL="228600">
              <a:lnSpc>
                <a:spcPct val="90000"/>
              </a:lnSpc>
              <a:spcAft>
                <a:spcPts val="600"/>
              </a:spcAft>
            </a:pPr>
            <a:endParaRPr lang="en-US" sz="3600" dirty="0"/>
          </a:p>
          <a:p>
            <a:pPr marL="800100" indent="-571500">
              <a:lnSpc>
                <a:spcPct val="90000"/>
              </a:lnSpc>
              <a:spcAft>
                <a:spcPts val="600"/>
              </a:spcAft>
              <a:buFont typeface="Wingdings" panose="05000000000000000000" pitchFamily="2" charset="2"/>
              <a:buChar char="Ø"/>
            </a:pPr>
            <a:r>
              <a:rPr lang="en-US" sz="3600" dirty="0"/>
              <a:t>Limited progress in reducing the number of deaths, (WHOs, 2018).</a:t>
            </a:r>
          </a:p>
          <a:p>
            <a:pPr marL="228600">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https://www.who.int/news-room/fact-sheets/detail/road-traffic-injuries</a:t>
            </a:r>
          </a:p>
        </p:txBody>
      </p:sp>
      <p:pic>
        <p:nvPicPr>
          <p:cNvPr id="16" name="Picture 15" descr="Map&#10;&#10;Description automatically generated">
            <a:extLst>
              <a:ext uri="{FF2B5EF4-FFF2-40B4-BE49-F238E27FC236}">
                <a16:creationId xmlns:a16="http://schemas.microsoft.com/office/drawing/2014/main" id="{9EBC2988-71F9-4BA4-81F1-F8CC1F4CFF0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881"/>
          <a:stretch/>
        </p:blipFill>
        <p:spPr>
          <a:xfrm>
            <a:off x="7930897" y="2743200"/>
            <a:ext cx="4261103" cy="3704253"/>
          </a:xfrm>
          <a:prstGeom prst="rect">
            <a:avLst/>
          </a:prstGeom>
        </p:spPr>
      </p:pic>
    </p:spTree>
    <p:extLst>
      <p:ext uri="{BB962C8B-B14F-4D97-AF65-F5344CB8AC3E}">
        <p14:creationId xmlns:p14="http://schemas.microsoft.com/office/powerpoint/2010/main" val="352944256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97346-813E-4006-89D1-5EF31BA9FDBC}"/>
              </a:ext>
            </a:extLst>
          </p:cNvPr>
          <p:cNvSpPr/>
          <p:nvPr/>
        </p:nvSpPr>
        <p:spPr>
          <a:xfrm>
            <a:off x="840364" y="216855"/>
            <a:ext cx="6494172" cy="620053"/>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4400" kern="1200" dirty="0">
                <a:solidFill>
                  <a:schemeClr val="tx1"/>
                </a:solidFill>
                <a:latin typeface="+mj-lt"/>
                <a:ea typeface="+mj-ea"/>
                <a:cs typeface="+mj-cs"/>
              </a:rPr>
              <a:t>2. Literature Review</a:t>
            </a:r>
          </a:p>
        </p:txBody>
      </p:sp>
      <p:pic>
        <p:nvPicPr>
          <p:cNvPr id="5" name="Picture 4" descr="A picture containing icon&#10;&#10;Description automatically generated">
            <a:extLst>
              <a:ext uri="{FF2B5EF4-FFF2-40B4-BE49-F238E27FC236}">
                <a16:creationId xmlns:a16="http://schemas.microsoft.com/office/drawing/2014/main" id="{56D66F24-88F2-4C4C-996A-2A527A8575B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132" r="2" b="2"/>
          <a:stretch/>
        </p:blipFill>
        <p:spPr>
          <a:xfrm>
            <a:off x="7930896" y="10"/>
            <a:ext cx="4261104" cy="2569454"/>
          </a:xfrm>
          <a:prstGeom prst="rect">
            <a:avLst/>
          </a:prstGeom>
        </p:spPr>
      </p:pic>
      <p:sp>
        <p:nvSpPr>
          <p:cNvPr id="3" name="Rectangle 2">
            <a:extLst>
              <a:ext uri="{FF2B5EF4-FFF2-40B4-BE49-F238E27FC236}">
                <a16:creationId xmlns:a16="http://schemas.microsoft.com/office/drawing/2014/main" id="{8264CEF4-1FCC-4FA0-AC6D-0491BC239525}"/>
              </a:ext>
            </a:extLst>
          </p:cNvPr>
          <p:cNvSpPr/>
          <p:nvPr/>
        </p:nvSpPr>
        <p:spPr>
          <a:xfrm>
            <a:off x="216976" y="1010645"/>
            <a:ext cx="7713919" cy="5630500"/>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endParaRPr lang="en-US" sz="3600" dirty="0"/>
          </a:p>
          <a:p>
            <a:pPr marL="628650" indent="-571500">
              <a:lnSpc>
                <a:spcPct val="90000"/>
              </a:lnSpc>
              <a:spcAft>
                <a:spcPts val="600"/>
              </a:spcAft>
              <a:buFont typeface="Wingdings" panose="05000000000000000000" pitchFamily="2" charset="2"/>
              <a:buChar char="Ø"/>
            </a:pPr>
            <a:r>
              <a:rPr lang="en-US" sz="3600" dirty="0" err="1"/>
              <a:t>Folla</a:t>
            </a:r>
            <a:r>
              <a:rPr lang="en-US" sz="3600" dirty="0"/>
              <a:t> et al., (2019) investigated road traffic risks in Africa, using VKP-Vehicle Killing Potential </a:t>
            </a:r>
            <a:r>
              <a:rPr lang="en-US" sz="3600" dirty="0" err="1"/>
              <a:t>i.e</a:t>
            </a:r>
            <a:r>
              <a:rPr lang="en-US" sz="3600" dirty="0"/>
              <a:t> traffic deaths per 1,000 vehicles as an indicator.</a:t>
            </a:r>
          </a:p>
          <a:p>
            <a:pPr marL="342900" indent="-571500">
              <a:lnSpc>
                <a:spcPct val="90000"/>
              </a:lnSpc>
              <a:spcAft>
                <a:spcPts val="600"/>
              </a:spcAft>
              <a:buFont typeface="Wingdings" panose="05000000000000000000" pitchFamily="2" charset="2"/>
              <a:buChar char="Ø"/>
            </a:pPr>
            <a:endParaRPr lang="en-US" sz="3600" dirty="0"/>
          </a:p>
          <a:p>
            <a:pPr marL="628650" indent="-571500">
              <a:lnSpc>
                <a:spcPct val="90000"/>
              </a:lnSpc>
              <a:spcAft>
                <a:spcPts val="600"/>
              </a:spcAft>
              <a:buFont typeface="Wingdings" panose="05000000000000000000" pitchFamily="2" charset="2"/>
              <a:buChar char="Ø"/>
            </a:pPr>
            <a:r>
              <a:rPr lang="en-US" sz="3600" dirty="0"/>
              <a:t>The results indicated that countries in the North and south have lower VKP than countries in </a:t>
            </a:r>
            <a:r>
              <a:rPr lang="en-US" sz="3600" dirty="0">
                <a:solidFill>
                  <a:srgbClr val="FF0000"/>
                </a:solidFill>
              </a:rPr>
              <a:t>West,</a:t>
            </a:r>
            <a:r>
              <a:rPr lang="en-US" sz="3600" dirty="0"/>
              <a:t> Central, and East Africa.</a:t>
            </a:r>
            <a:endParaRPr lang="en-US" sz="2400" dirty="0"/>
          </a:p>
        </p:txBody>
      </p:sp>
      <p:pic>
        <p:nvPicPr>
          <p:cNvPr id="11" name="Picture 10" descr="A picture containing nature, dark, lit, image&#10;&#10;Description automatically generated">
            <a:extLst>
              <a:ext uri="{FF2B5EF4-FFF2-40B4-BE49-F238E27FC236}">
                <a16:creationId xmlns:a16="http://schemas.microsoft.com/office/drawing/2014/main" id="{8FD24423-C8F6-4E29-BC80-6494DAFBA4C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367" r="3" b="6036"/>
          <a:stretch/>
        </p:blipFill>
        <p:spPr>
          <a:xfrm>
            <a:off x="7930897" y="2743200"/>
            <a:ext cx="4261103" cy="4114800"/>
          </a:xfrm>
          <a:prstGeom prst="rect">
            <a:avLst/>
          </a:prstGeom>
        </p:spPr>
      </p:pic>
    </p:spTree>
    <p:extLst>
      <p:ext uri="{BB962C8B-B14F-4D97-AF65-F5344CB8AC3E}">
        <p14:creationId xmlns:p14="http://schemas.microsoft.com/office/powerpoint/2010/main" val="17110176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97346-813E-4006-89D1-5EF31BA9FDBC}"/>
              </a:ext>
            </a:extLst>
          </p:cNvPr>
          <p:cNvSpPr/>
          <p:nvPr/>
        </p:nvSpPr>
        <p:spPr>
          <a:xfrm>
            <a:off x="840364" y="216855"/>
            <a:ext cx="6494172" cy="620053"/>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4400" kern="1200" dirty="0">
                <a:solidFill>
                  <a:schemeClr val="tx1"/>
                </a:solidFill>
                <a:latin typeface="+mj-lt"/>
                <a:ea typeface="+mj-ea"/>
                <a:cs typeface="+mj-cs"/>
              </a:rPr>
              <a:t>2. Literature Review</a:t>
            </a:r>
          </a:p>
        </p:txBody>
      </p:sp>
      <p:pic>
        <p:nvPicPr>
          <p:cNvPr id="5" name="Picture 4" descr="A picture containing icon&#10;&#10;Description automatically generated">
            <a:extLst>
              <a:ext uri="{FF2B5EF4-FFF2-40B4-BE49-F238E27FC236}">
                <a16:creationId xmlns:a16="http://schemas.microsoft.com/office/drawing/2014/main" id="{56D66F24-88F2-4C4C-996A-2A527A8575B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132" r="2" b="2"/>
          <a:stretch/>
        </p:blipFill>
        <p:spPr>
          <a:xfrm>
            <a:off x="7930896" y="10"/>
            <a:ext cx="4261104" cy="2569454"/>
          </a:xfrm>
          <a:prstGeom prst="rect">
            <a:avLst/>
          </a:prstGeom>
        </p:spPr>
      </p:pic>
      <p:sp>
        <p:nvSpPr>
          <p:cNvPr id="3" name="Rectangle 2">
            <a:extLst>
              <a:ext uri="{FF2B5EF4-FFF2-40B4-BE49-F238E27FC236}">
                <a16:creationId xmlns:a16="http://schemas.microsoft.com/office/drawing/2014/main" id="{8264CEF4-1FCC-4FA0-AC6D-0491BC239525}"/>
              </a:ext>
            </a:extLst>
          </p:cNvPr>
          <p:cNvSpPr/>
          <p:nvPr/>
        </p:nvSpPr>
        <p:spPr>
          <a:xfrm>
            <a:off x="216976" y="1010645"/>
            <a:ext cx="8475079" cy="5630500"/>
          </a:xfrm>
          <a:prstGeom prst="rect">
            <a:avLst/>
          </a:prstGeom>
        </p:spPr>
        <p:txBody>
          <a:bodyPr vert="horz" lIns="91440" tIns="45720" rIns="91440" bIns="45720" rtlCol="0">
            <a:normAutofit fontScale="77500" lnSpcReduction="20000"/>
          </a:bodyPr>
          <a:lstStyle/>
          <a:p>
            <a:pPr marL="285750" indent="-228600">
              <a:lnSpc>
                <a:spcPct val="90000"/>
              </a:lnSpc>
              <a:spcAft>
                <a:spcPts val="600"/>
              </a:spcAft>
              <a:buFont typeface="Arial" panose="020B0604020202020204" pitchFamily="34" charset="0"/>
              <a:buChar char="•"/>
            </a:pPr>
            <a:endParaRPr lang="en-US" sz="3600" dirty="0"/>
          </a:p>
          <a:p>
            <a:pPr marL="628650" indent="-571500">
              <a:lnSpc>
                <a:spcPct val="90000"/>
              </a:lnSpc>
              <a:spcAft>
                <a:spcPts val="600"/>
              </a:spcAft>
              <a:buFont typeface="Wingdings" panose="05000000000000000000" pitchFamily="2" charset="2"/>
              <a:buChar char="Ø"/>
            </a:pPr>
            <a:r>
              <a:rPr lang="en-US" sz="3600" dirty="0" err="1"/>
              <a:t>Ackaah</a:t>
            </a:r>
            <a:r>
              <a:rPr lang="en-US" sz="3600" dirty="0"/>
              <a:t> &amp; </a:t>
            </a:r>
            <a:r>
              <a:rPr lang="en-US" sz="3600" dirty="0" err="1"/>
              <a:t>Adonteng</a:t>
            </a:r>
            <a:r>
              <a:rPr lang="en-US" sz="3600" dirty="0"/>
              <a:t> (2011) investigated causes of road traffic accidents (RTAs) in Ghana they attributed the causes to fatigue driving, excessive speeding, wrongful overtaking, non-maintenance of vehicles, poor nature of roads, non-use of pedestrian crossing, and crossing without paying attention to traffic on the road.</a:t>
            </a:r>
          </a:p>
          <a:p>
            <a:pPr marL="342900" indent="-571500">
              <a:lnSpc>
                <a:spcPct val="90000"/>
              </a:lnSpc>
              <a:spcAft>
                <a:spcPts val="600"/>
              </a:spcAft>
              <a:buFont typeface="Wingdings" panose="05000000000000000000" pitchFamily="2" charset="2"/>
              <a:buChar char="Ø"/>
            </a:pPr>
            <a:endParaRPr lang="en-US" sz="3600" dirty="0"/>
          </a:p>
          <a:p>
            <a:pPr marL="628650" indent="-571500">
              <a:lnSpc>
                <a:spcPct val="90000"/>
              </a:lnSpc>
              <a:spcAft>
                <a:spcPts val="600"/>
              </a:spcAft>
              <a:buFont typeface="Wingdings" panose="05000000000000000000" pitchFamily="2" charset="2"/>
              <a:buChar char="Ø"/>
            </a:pPr>
            <a:r>
              <a:rPr lang="en-US" sz="3600" dirty="0"/>
              <a:t>In 2019, during the Meet-The-Press Series by the Ministry of Transport, it was noted that most of the recent RTAs in the country were because of road-user indiscipline, (among vehicle drivers and cyclists ), speeding above the posted speed limit, wrongful overtaking, pedestrian jail-walking, and disregard for traffic signals at intersections, particularly riders of motorcycles, (</a:t>
            </a:r>
            <a:r>
              <a:rPr lang="en-US" sz="3600" dirty="0" err="1"/>
              <a:t>MoT</a:t>
            </a:r>
            <a:r>
              <a:rPr lang="en-US" sz="3600" dirty="0"/>
              <a:t>, 2019)</a:t>
            </a:r>
            <a:endParaRPr lang="en-US" sz="2400" dirty="0"/>
          </a:p>
        </p:txBody>
      </p:sp>
      <p:pic>
        <p:nvPicPr>
          <p:cNvPr id="11" name="Picture 10" descr="A picture containing nature, dark, lit, image&#10;&#10;Description automatically generated">
            <a:extLst>
              <a:ext uri="{FF2B5EF4-FFF2-40B4-BE49-F238E27FC236}">
                <a16:creationId xmlns:a16="http://schemas.microsoft.com/office/drawing/2014/main" id="{8FD24423-C8F6-4E29-BC80-6494DAFBA4C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367" r="3" b="6036"/>
          <a:stretch/>
        </p:blipFill>
        <p:spPr>
          <a:xfrm>
            <a:off x="7930897" y="2743200"/>
            <a:ext cx="4261103" cy="4114800"/>
          </a:xfrm>
          <a:prstGeom prst="rect">
            <a:avLst/>
          </a:prstGeom>
        </p:spPr>
      </p:pic>
    </p:spTree>
    <p:extLst>
      <p:ext uri="{BB962C8B-B14F-4D97-AF65-F5344CB8AC3E}">
        <p14:creationId xmlns:p14="http://schemas.microsoft.com/office/powerpoint/2010/main" val="271599883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97346-813E-4006-89D1-5EF31BA9FDBC}"/>
              </a:ext>
            </a:extLst>
          </p:cNvPr>
          <p:cNvSpPr/>
          <p:nvPr/>
        </p:nvSpPr>
        <p:spPr>
          <a:xfrm>
            <a:off x="789121" y="373401"/>
            <a:ext cx="424900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2. Literature Review cont’d</a:t>
            </a:r>
          </a:p>
        </p:txBody>
      </p:sp>
      <p:sp>
        <p:nvSpPr>
          <p:cNvPr id="3" name="Rectangle 2">
            <a:extLst>
              <a:ext uri="{FF2B5EF4-FFF2-40B4-BE49-F238E27FC236}">
                <a16:creationId xmlns:a16="http://schemas.microsoft.com/office/drawing/2014/main" id="{8264CEF4-1FCC-4FA0-AC6D-0491BC239525}"/>
              </a:ext>
            </a:extLst>
          </p:cNvPr>
          <p:cNvSpPr/>
          <p:nvPr/>
        </p:nvSpPr>
        <p:spPr>
          <a:xfrm>
            <a:off x="294469" y="1759936"/>
            <a:ext cx="6699518" cy="4591907"/>
          </a:xfrm>
          <a:prstGeom prst="rect">
            <a:avLst/>
          </a:prstGeom>
        </p:spPr>
        <p:txBody>
          <a:bodyPr vert="horz" lIns="91440" tIns="45720" rIns="91440" bIns="45720" rtlCol="0" anchor="t">
            <a:normAutofit fontScale="92500" lnSpcReduction="10000"/>
          </a:bodyPr>
          <a:lstStyle/>
          <a:p>
            <a:pPr marL="57150" indent="-285750">
              <a:lnSpc>
                <a:spcPct val="90000"/>
              </a:lnSpc>
              <a:spcAft>
                <a:spcPts val="600"/>
              </a:spcAft>
              <a:buFont typeface="Wingdings" panose="05000000000000000000" pitchFamily="2" charset="2"/>
              <a:buChar char="Ø"/>
            </a:pPr>
            <a:endParaRPr lang="en-US" dirty="0"/>
          </a:p>
          <a:p>
            <a:pPr marL="514350" indent="-457200">
              <a:lnSpc>
                <a:spcPct val="90000"/>
              </a:lnSpc>
              <a:spcAft>
                <a:spcPts val="600"/>
              </a:spcAft>
              <a:buFont typeface="Wingdings" panose="05000000000000000000" pitchFamily="2" charset="2"/>
              <a:buChar char="Ø"/>
            </a:pPr>
            <a:r>
              <a:rPr lang="en-US" sz="3200" dirty="0" err="1">
                <a:solidFill>
                  <a:srgbClr val="FFFF00"/>
                </a:solidFill>
              </a:rPr>
              <a:t>Krishnaveni</a:t>
            </a:r>
            <a:r>
              <a:rPr lang="en-US" sz="3200" dirty="0">
                <a:solidFill>
                  <a:srgbClr val="FFFF00"/>
                </a:solidFill>
              </a:rPr>
              <a:t> and </a:t>
            </a:r>
            <a:r>
              <a:rPr lang="en-US" sz="3200" dirty="0" err="1">
                <a:solidFill>
                  <a:srgbClr val="FFFF00"/>
                </a:solidFill>
              </a:rPr>
              <a:t>Hemalatha</a:t>
            </a:r>
            <a:r>
              <a:rPr lang="en-US" sz="3200" dirty="0">
                <a:solidFill>
                  <a:srgbClr val="FFFF00"/>
                </a:solidFill>
              </a:rPr>
              <a:t>, (2011), used artificial intelligence tools to analyze 14,576 data collected for the year 2008.</a:t>
            </a:r>
          </a:p>
          <a:p>
            <a:pPr marL="228600" indent="-457200">
              <a:lnSpc>
                <a:spcPct val="90000"/>
              </a:lnSpc>
              <a:spcAft>
                <a:spcPts val="600"/>
              </a:spcAft>
              <a:buFont typeface="Wingdings" panose="05000000000000000000" pitchFamily="2" charset="2"/>
              <a:buChar char="Ø"/>
            </a:pPr>
            <a:endParaRPr lang="en-US" sz="3200" dirty="0"/>
          </a:p>
          <a:p>
            <a:pPr marL="514350" indent="-457200">
              <a:lnSpc>
                <a:spcPct val="90000"/>
              </a:lnSpc>
              <a:spcAft>
                <a:spcPts val="600"/>
              </a:spcAft>
              <a:buFont typeface="Wingdings" panose="05000000000000000000" pitchFamily="2" charset="2"/>
              <a:buChar char="Ø"/>
            </a:pPr>
            <a:r>
              <a:rPr lang="en-US" sz="3200" dirty="0"/>
              <a:t>The paper concluded that among the tools used, Random Forest performed better than Naïve Bayes, J48, AdaBoostM1, and PART for predicting classification accuracy.</a:t>
            </a:r>
          </a:p>
        </p:txBody>
      </p:sp>
      <p:sp>
        <p:nvSpPr>
          <p:cNvPr id="18" name="Freeform: Shape 17">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210D815C-F4A6-428E-A470-E31C04A48FE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271" b="1614"/>
          <a:stretch/>
        </p:blipFill>
        <p:spPr>
          <a:xfrm>
            <a:off x="5038127" y="3"/>
            <a:ext cx="6174001"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0" name="Freeform: Shape 19">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FEF8D3F1-078A-47FA-8B4C-CDFD94E1D53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3808" r="10164" b="1"/>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29163702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FFE9-EC8E-47BA-9FC1-C23BB0C511FC}"/>
              </a:ext>
            </a:extLst>
          </p:cNvPr>
          <p:cNvSpPr>
            <a:spLocks noGrp="1"/>
          </p:cNvSpPr>
          <p:nvPr>
            <p:ph type="title"/>
          </p:nvPr>
        </p:nvSpPr>
        <p:spPr>
          <a:xfrm>
            <a:off x="838200" y="365125"/>
            <a:ext cx="10515600" cy="594995"/>
          </a:xfrm>
        </p:spPr>
        <p:txBody>
          <a:bodyPr>
            <a:normAutofit fontScale="90000"/>
          </a:bodyPr>
          <a:lstStyle/>
          <a:p>
            <a:pPr algn="ctr"/>
            <a:r>
              <a:rPr lang="en-US" dirty="0"/>
              <a:t>Part One-Outline</a:t>
            </a:r>
          </a:p>
        </p:txBody>
      </p:sp>
      <p:sp>
        <p:nvSpPr>
          <p:cNvPr id="3" name="Content Placeholder 2">
            <a:extLst>
              <a:ext uri="{FF2B5EF4-FFF2-40B4-BE49-F238E27FC236}">
                <a16:creationId xmlns:a16="http://schemas.microsoft.com/office/drawing/2014/main" id="{A2489730-09E9-4906-A6C7-4C20459DC80F}"/>
              </a:ext>
            </a:extLst>
          </p:cNvPr>
          <p:cNvSpPr>
            <a:spLocks noGrp="1"/>
          </p:cNvSpPr>
          <p:nvPr>
            <p:ph idx="1"/>
          </p:nvPr>
        </p:nvSpPr>
        <p:spPr>
          <a:xfrm>
            <a:off x="1641764" y="1692322"/>
            <a:ext cx="9608669" cy="3705414"/>
          </a:xfrm>
        </p:spPr>
        <p:txBody>
          <a:bodyPr/>
          <a:lstStyle/>
          <a:p>
            <a:pPr>
              <a:buFont typeface="Wingdings" panose="05000000000000000000" pitchFamily="2" charset="2"/>
              <a:buChar char="Ø"/>
            </a:pPr>
            <a:r>
              <a:rPr lang="en-US" sz="3600" dirty="0"/>
              <a:t>Self Introduction</a:t>
            </a:r>
          </a:p>
          <a:p>
            <a:pPr>
              <a:buFont typeface="Wingdings" panose="05000000000000000000" pitchFamily="2" charset="2"/>
              <a:buChar char="Ø"/>
            </a:pPr>
            <a:r>
              <a:rPr lang="en-GB" sz="3600" dirty="0">
                <a:ea typeface="Times New Roman" panose="02020603050405020304" pitchFamily="18" charset="0"/>
              </a:rPr>
              <a:t>GDP of Ghana and Korea in Perspective</a:t>
            </a:r>
          </a:p>
          <a:p>
            <a:pPr>
              <a:buFont typeface="Wingdings" panose="05000000000000000000" pitchFamily="2" charset="2"/>
              <a:buChar char="Ø"/>
            </a:pPr>
            <a:r>
              <a:rPr lang="en-US" sz="3600" dirty="0">
                <a:effectLst/>
                <a:ea typeface="Malgun Gothic" panose="020B0503020000020004" pitchFamily="34" charset="-127"/>
              </a:rPr>
              <a:t>Overview of the Course</a:t>
            </a:r>
            <a:r>
              <a:rPr lang="en-GB" sz="3600" dirty="0">
                <a:effectLst/>
                <a:ea typeface="Times New Roman" panose="02020603050405020304" pitchFamily="18" charset="0"/>
              </a:rPr>
              <a:t> </a:t>
            </a:r>
          </a:p>
          <a:p>
            <a:pPr>
              <a:buFont typeface="Wingdings" panose="05000000000000000000" pitchFamily="2" charset="2"/>
              <a:buChar char="Ø"/>
            </a:pPr>
            <a:r>
              <a:rPr lang="en-US" sz="3600" dirty="0">
                <a:effectLst/>
                <a:ea typeface="Malgun Gothic" panose="020B0503020000020004" pitchFamily="34" charset="-127"/>
              </a:rPr>
              <a:t>Broad Goals and Objectives of the </a:t>
            </a:r>
            <a:r>
              <a:rPr lang="en-US" sz="3600" dirty="0" err="1">
                <a:effectLst/>
                <a:ea typeface="Malgun Gothic" panose="020B0503020000020004" pitchFamily="34" charset="-127"/>
              </a:rPr>
              <a:t>Programme</a:t>
            </a:r>
            <a:r>
              <a:rPr lang="en-US" sz="3600" dirty="0">
                <a:effectLst/>
                <a:ea typeface="Malgun Gothic" panose="020B0503020000020004" pitchFamily="34" charset="-127"/>
              </a:rPr>
              <a:t> </a:t>
            </a:r>
          </a:p>
          <a:p>
            <a:pPr>
              <a:buFont typeface="Wingdings" panose="05000000000000000000" pitchFamily="2" charset="2"/>
              <a:buChar char="Ø"/>
            </a:pPr>
            <a:r>
              <a:rPr lang="en-US" sz="3600" dirty="0">
                <a:effectLst/>
                <a:ea typeface="Malgun Gothic" panose="020B0503020000020004" pitchFamily="34" charset="-127"/>
              </a:rPr>
              <a:t>Key Subjects </a:t>
            </a:r>
            <a:r>
              <a:rPr lang="en-US" sz="3600" dirty="0">
                <a:ea typeface="Malgun Gothic" panose="020B0503020000020004" pitchFamily="34" charset="-127"/>
              </a:rPr>
              <a:t>a</a:t>
            </a:r>
            <a:r>
              <a:rPr lang="en-US" sz="3600" dirty="0">
                <a:effectLst/>
                <a:ea typeface="Malgun Gothic" panose="020B0503020000020004" pitchFamily="34" charset="-127"/>
              </a:rPr>
              <a:t>nd Learning Areas</a:t>
            </a:r>
            <a:r>
              <a:rPr lang="en-US" sz="3600" dirty="0">
                <a:ea typeface="Malgun Gothic" panose="020B0503020000020004" pitchFamily="34" charset="-127"/>
              </a:rPr>
              <a:t> </a:t>
            </a:r>
            <a:endParaRPr lang="en-US" sz="3600" dirty="0"/>
          </a:p>
          <a:p>
            <a:endParaRPr lang="en-US" dirty="0"/>
          </a:p>
        </p:txBody>
      </p:sp>
    </p:spTree>
    <p:extLst>
      <p:ext uri="{BB962C8B-B14F-4D97-AF65-F5344CB8AC3E}">
        <p14:creationId xmlns:p14="http://schemas.microsoft.com/office/powerpoint/2010/main" val="192804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97346-813E-4006-89D1-5EF31BA9FDBC}"/>
              </a:ext>
            </a:extLst>
          </p:cNvPr>
          <p:cNvSpPr/>
          <p:nvPr/>
        </p:nvSpPr>
        <p:spPr>
          <a:xfrm>
            <a:off x="70964" y="373401"/>
            <a:ext cx="6488455"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2. Literature Review cont’d</a:t>
            </a:r>
          </a:p>
        </p:txBody>
      </p:sp>
      <p:sp>
        <p:nvSpPr>
          <p:cNvPr id="3" name="Rectangle 2">
            <a:extLst>
              <a:ext uri="{FF2B5EF4-FFF2-40B4-BE49-F238E27FC236}">
                <a16:creationId xmlns:a16="http://schemas.microsoft.com/office/drawing/2014/main" id="{8264CEF4-1FCC-4FA0-AC6D-0491BC239525}"/>
              </a:ext>
            </a:extLst>
          </p:cNvPr>
          <p:cNvSpPr/>
          <p:nvPr/>
        </p:nvSpPr>
        <p:spPr>
          <a:xfrm>
            <a:off x="-8084" y="1166232"/>
            <a:ext cx="6567503" cy="4980243"/>
          </a:xfrm>
          <a:prstGeom prst="rect">
            <a:avLst/>
          </a:prstGeom>
        </p:spPr>
        <p:txBody>
          <a:bodyPr vert="horz" lIns="91440" tIns="45720" rIns="91440" bIns="45720" rtlCol="0" anchor="t">
            <a:normAutofit fontScale="70000" lnSpcReduction="20000"/>
          </a:bodyPr>
          <a:lstStyle/>
          <a:p>
            <a:pPr marL="228600" indent="-457200">
              <a:lnSpc>
                <a:spcPct val="90000"/>
              </a:lnSpc>
              <a:spcAft>
                <a:spcPts val="600"/>
              </a:spcAft>
              <a:buFont typeface="Wingdings" panose="05000000000000000000" pitchFamily="2" charset="2"/>
              <a:buChar char="Ø"/>
            </a:pPr>
            <a:endParaRPr lang="en-US" sz="3200" dirty="0"/>
          </a:p>
          <a:p>
            <a:pPr marL="514350" indent="-457200">
              <a:lnSpc>
                <a:spcPct val="90000"/>
              </a:lnSpc>
              <a:spcAft>
                <a:spcPts val="600"/>
              </a:spcAft>
              <a:buFont typeface="Wingdings" panose="05000000000000000000" pitchFamily="2" charset="2"/>
              <a:buChar char="Ø"/>
            </a:pPr>
            <a:r>
              <a:rPr lang="en-US" sz="3400" dirty="0"/>
              <a:t>Yang and Kim, (2003) conducted a study on road traffic crashes in Korea and found out that crashes increased in </a:t>
            </a:r>
            <a:r>
              <a:rPr lang="en-US" sz="3400" dirty="0" err="1"/>
              <a:t>eightfolds</a:t>
            </a:r>
            <a:r>
              <a:rPr lang="en-US" sz="3400" dirty="0"/>
              <a:t>, from 37,000 in 1970 to 290,481 in 2000. </a:t>
            </a:r>
          </a:p>
          <a:p>
            <a:pPr marL="514350" indent="-457200">
              <a:lnSpc>
                <a:spcPct val="90000"/>
              </a:lnSpc>
              <a:spcAft>
                <a:spcPts val="600"/>
              </a:spcAft>
              <a:buFont typeface="Wingdings" panose="05000000000000000000" pitchFamily="2" charset="2"/>
              <a:buChar char="Ø"/>
            </a:pPr>
            <a:r>
              <a:rPr lang="en-US" sz="3400" dirty="0"/>
              <a:t>Deaths for the period also rose in three-folds and injuries increased in ten-folds. </a:t>
            </a:r>
          </a:p>
          <a:p>
            <a:pPr marL="514350" indent="-457200">
              <a:lnSpc>
                <a:spcPct val="90000"/>
              </a:lnSpc>
              <a:spcAft>
                <a:spcPts val="600"/>
              </a:spcAft>
              <a:buFont typeface="Wingdings" panose="05000000000000000000" pitchFamily="2" charset="2"/>
              <a:buChar char="Ø"/>
            </a:pPr>
            <a:r>
              <a:rPr lang="en-US" sz="3400" dirty="0"/>
              <a:t>Consequently, Korea implemented 21 measures to enforced penalties against risky driving behaviors e.g., drunk driving and speeding), installed traffic monitoring cameras, provided financial rewards to whoever reported traffic violation, introduced road safety evaluation system, corrected, and maintained accident blackspots in existing roads, and carried out safety education programs. The measures helped averted traffic accidents significantly. </a:t>
            </a:r>
          </a:p>
        </p:txBody>
      </p:sp>
      <p:sp>
        <p:nvSpPr>
          <p:cNvPr id="18" name="Freeform: Shape 17">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210D815C-F4A6-428E-A470-E31C04A48FE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271" b="1614"/>
          <a:stretch/>
        </p:blipFill>
        <p:spPr>
          <a:xfrm>
            <a:off x="5090537" y="98464"/>
            <a:ext cx="6174001"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0" name="Freeform: Shape 19">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FEF8D3F1-078A-47FA-8B4C-CDFD94E1D53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3808" r="10164" b="1"/>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316988313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F9F97346-813E-4006-89D1-5EF31BA9FDBC}"/>
              </a:ext>
            </a:extLst>
          </p:cNvPr>
          <p:cNvSpPr/>
          <p:nvPr/>
        </p:nvSpPr>
        <p:spPr>
          <a:xfrm>
            <a:off x="838200" y="448725"/>
            <a:ext cx="5917900" cy="70160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kern="1200" dirty="0">
                <a:solidFill>
                  <a:schemeClr val="bg1"/>
                </a:solidFill>
                <a:latin typeface="+mj-lt"/>
                <a:ea typeface="+mj-ea"/>
                <a:cs typeface="+mj-cs"/>
              </a:rPr>
              <a:t>2. Literature Review cont’d.</a:t>
            </a:r>
          </a:p>
        </p:txBody>
      </p:sp>
      <p:cxnSp>
        <p:nvCxnSpPr>
          <p:cNvPr id="16" name="Straight Connector 1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A54D481-5755-4B6F-9BAD-518B49EBF018}"/>
              </a:ext>
            </a:extLst>
          </p:cNvPr>
          <p:cNvSpPr/>
          <p:nvPr/>
        </p:nvSpPr>
        <p:spPr>
          <a:xfrm>
            <a:off x="0" y="1533385"/>
            <a:ext cx="6915419" cy="4174287"/>
          </a:xfrm>
          <a:prstGeom prst="rect">
            <a:avLst/>
          </a:prstGeom>
        </p:spPr>
        <p:txBody>
          <a:bodyPr vert="horz" lIns="91440" tIns="45720" rIns="91440" bIns="45720" rtlCol="0" anchor="ctr">
            <a:normAutofit fontScale="25000" lnSpcReduction="20000"/>
          </a:bodyPr>
          <a:lstStyle/>
          <a:p>
            <a:pPr marL="914400" lvl="0" indent="-857250">
              <a:lnSpc>
                <a:spcPct val="90000"/>
              </a:lnSpc>
              <a:spcAft>
                <a:spcPts val="600"/>
              </a:spcAft>
              <a:buFont typeface="Wingdings" panose="05000000000000000000" pitchFamily="2" charset="2"/>
              <a:buChar char="Ø"/>
            </a:pPr>
            <a:r>
              <a:rPr lang="en-US" sz="11200" dirty="0">
                <a:solidFill>
                  <a:schemeClr val="bg1"/>
                </a:solidFill>
              </a:rPr>
              <a:t>Similarly, Hong et all, (2020) employed </a:t>
            </a:r>
            <a:r>
              <a:rPr lang="en-US" sz="11200" dirty="0">
                <a:solidFill>
                  <a:srgbClr val="FF0000"/>
                </a:solidFill>
              </a:rPr>
              <a:t>the </a:t>
            </a:r>
            <a:r>
              <a:rPr lang="en-US" sz="11200" dirty="0" err="1">
                <a:solidFill>
                  <a:srgbClr val="FF0000"/>
                </a:solidFill>
              </a:rPr>
              <a:t>apriori</a:t>
            </a:r>
            <a:r>
              <a:rPr lang="en-US" sz="11200" dirty="0">
                <a:solidFill>
                  <a:srgbClr val="FF0000"/>
                </a:solidFill>
              </a:rPr>
              <a:t> association rules </a:t>
            </a:r>
            <a:r>
              <a:rPr lang="en-US" sz="11200" dirty="0">
                <a:solidFill>
                  <a:schemeClr val="bg1"/>
                </a:solidFill>
              </a:rPr>
              <a:t>to find out crash-risk factors involving the transportation of hazardous materials on expressways in Korea. </a:t>
            </a:r>
          </a:p>
          <a:p>
            <a:pPr marL="628650" lvl="0" indent="-857250">
              <a:lnSpc>
                <a:spcPct val="90000"/>
              </a:lnSpc>
              <a:spcAft>
                <a:spcPts val="600"/>
              </a:spcAft>
              <a:buFont typeface="Wingdings" panose="05000000000000000000" pitchFamily="2" charset="2"/>
              <a:buChar char="Ø"/>
            </a:pPr>
            <a:endParaRPr lang="en-US" sz="11200" dirty="0">
              <a:solidFill>
                <a:schemeClr val="bg1"/>
              </a:solidFill>
            </a:endParaRPr>
          </a:p>
          <a:p>
            <a:pPr marL="914400" lvl="0" indent="-857250">
              <a:lnSpc>
                <a:spcPct val="90000"/>
              </a:lnSpc>
              <a:spcAft>
                <a:spcPts val="600"/>
              </a:spcAft>
              <a:buFont typeface="Wingdings" panose="05000000000000000000" pitchFamily="2" charset="2"/>
              <a:buChar char="Ø"/>
            </a:pPr>
            <a:r>
              <a:rPr lang="en-US" sz="11200" dirty="0">
                <a:solidFill>
                  <a:schemeClr val="bg1"/>
                </a:solidFill>
              </a:rPr>
              <a:t>The results indicated that male drivers conveying hazardous materials with tank-lorry and cargo trucks during daytime, under a clear weather condition, on the mainline segments were likely to get involved in an accident against a shoulder guardrail or get involved in single-vehicle crashes.</a:t>
            </a:r>
          </a:p>
          <a:p>
            <a:pPr indent="-228600">
              <a:lnSpc>
                <a:spcPct val="90000"/>
              </a:lnSpc>
              <a:spcAft>
                <a:spcPts val="600"/>
              </a:spcAft>
              <a:buFont typeface="Arial" panose="020B0604020202020204" pitchFamily="34" charset="0"/>
              <a:buChar char="•"/>
            </a:pPr>
            <a:endParaRPr lang="en-US" sz="1700" dirty="0">
              <a:solidFill>
                <a:schemeClr val="bg1"/>
              </a:solidFill>
            </a:endParaRPr>
          </a:p>
        </p:txBody>
      </p:sp>
      <p:pic>
        <p:nvPicPr>
          <p:cNvPr id="6" name="Picture 5">
            <a:extLst>
              <a:ext uri="{FF2B5EF4-FFF2-40B4-BE49-F238E27FC236}">
                <a16:creationId xmlns:a16="http://schemas.microsoft.com/office/drawing/2014/main" id="{6D396A5A-05C9-40D2-8B22-F2A6ACF006B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564" r="-3" b="479"/>
          <a:stretch/>
        </p:blipFill>
        <p:spPr>
          <a:xfrm>
            <a:off x="6756100" y="3471040"/>
            <a:ext cx="5210685" cy="3158050"/>
          </a:xfrm>
          <a:prstGeom prst="rect">
            <a:avLst/>
          </a:prstGeom>
        </p:spPr>
      </p:pic>
      <p:cxnSp>
        <p:nvCxnSpPr>
          <p:cNvPr id="18" name="Straight Connector 17">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EB00DCF-8345-4A7A-9CA8-30BE1549682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18417"/>
          <a:stretch/>
        </p:blipFill>
        <p:spPr>
          <a:xfrm>
            <a:off x="6912244" y="439840"/>
            <a:ext cx="5123612" cy="2782335"/>
          </a:xfrm>
          <a:prstGeom prst="rect">
            <a:avLst/>
          </a:prstGeom>
        </p:spPr>
      </p:pic>
    </p:spTree>
    <p:extLst>
      <p:ext uri="{BB962C8B-B14F-4D97-AF65-F5344CB8AC3E}">
        <p14:creationId xmlns:p14="http://schemas.microsoft.com/office/powerpoint/2010/main" val="1348201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F9F97346-813E-4006-89D1-5EF31BA9FDBC}"/>
              </a:ext>
            </a:extLst>
          </p:cNvPr>
          <p:cNvSpPr/>
          <p:nvPr/>
        </p:nvSpPr>
        <p:spPr>
          <a:xfrm>
            <a:off x="831873" y="156293"/>
            <a:ext cx="7220918" cy="527667"/>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kern="1200" dirty="0">
                <a:solidFill>
                  <a:schemeClr val="bg1"/>
                </a:solidFill>
                <a:latin typeface="+mj-lt"/>
                <a:ea typeface="+mj-ea"/>
                <a:cs typeface="+mj-cs"/>
              </a:rPr>
              <a:t>2. Literature Review cont’d.</a:t>
            </a:r>
          </a:p>
        </p:txBody>
      </p:sp>
      <p:cxnSp>
        <p:nvCxnSpPr>
          <p:cNvPr id="22" name="Straight Connector 2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A54D481-5755-4B6F-9BAD-518B49EBF018}"/>
              </a:ext>
            </a:extLst>
          </p:cNvPr>
          <p:cNvSpPr/>
          <p:nvPr/>
        </p:nvSpPr>
        <p:spPr>
          <a:xfrm>
            <a:off x="1" y="1255369"/>
            <a:ext cx="7883236" cy="4301533"/>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800" dirty="0">
              <a:solidFill>
                <a:schemeClr val="bg1"/>
              </a:solidFill>
            </a:endParaRPr>
          </a:p>
          <a:p>
            <a:pPr marL="342900" indent="-228600">
              <a:lnSpc>
                <a:spcPct val="90000"/>
              </a:lnSpc>
              <a:spcAft>
                <a:spcPts val="600"/>
              </a:spcAft>
              <a:buFont typeface="Arial" panose="020B0604020202020204" pitchFamily="34" charset="0"/>
              <a:buChar char="•"/>
            </a:pPr>
            <a:endParaRPr lang="en-US" sz="2800" b="1" dirty="0">
              <a:solidFill>
                <a:schemeClr val="bg1"/>
              </a:solidFill>
            </a:endParaRPr>
          </a:p>
          <a:p>
            <a:pPr marL="342900" indent="-228600">
              <a:lnSpc>
                <a:spcPct val="90000"/>
              </a:lnSpc>
              <a:spcAft>
                <a:spcPts val="600"/>
              </a:spcAft>
              <a:buFont typeface="Arial" panose="020B0604020202020204" pitchFamily="34" charset="0"/>
              <a:buChar char="•"/>
            </a:pPr>
            <a:r>
              <a:rPr lang="en-US" sz="2800" b="1" dirty="0">
                <a:solidFill>
                  <a:schemeClr val="bg1"/>
                </a:solidFill>
              </a:rPr>
              <a:t>Research Gap: </a:t>
            </a:r>
            <a:r>
              <a:rPr lang="en-US" sz="2800" dirty="0">
                <a:solidFill>
                  <a:schemeClr val="bg1"/>
                </a:solidFill>
              </a:rPr>
              <a:t>Many authors adopted the </a:t>
            </a:r>
            <a:r>
              <a:rPr lang="en-US" sz="2800" dirty="0">
                <a:solidFill>
                  <a:schemeClr val="accent2">
                    <a:lumMod val="75000"/>
                  </a:schemeClr>
                </a:solidFill>
              </a:rPr>
              <a:t>traditional methodologies </a:t>
            </a:r>
            <a:r>
              <a:rPr lang="en-US" sz="2800" dirty="0">
                <a:solidFill>
                  <a:schemeClr val="bg1"/>
                </a:solidFill>
              </a:rPr>
              <a:t>to investigate and examine the causes of traffic accidents, however, the </a:t>
            </a:r>
            <a:r>
              <a:rPr lang="en-US" sz="2800" dirty="0">
                <a:solidFill>
                  <a:srgbClr val="FF0000"/>
                </a:solidFill>
              </a:rPr>
              <a:t>issues of safety are still persistently precarious</a:t>
            </a:r>
            <a:r>
              <a:rPr lang="en-US" sz="2800" dirty="0">
                <a:solidFill>
                  <a:schemeClr val="bg1"/>
                </a:solidFill>
              </a:rPr>
              <a:t>.</a:t>
            </a:r>
          </a:p>
          <a:p>
            <a:pPr marL="342900" indent="-228600">
              <a:lnSpc>
                <a:spcPct val="90000"/>
              </a:lnSpc>
              <a:spcAft>
                <a:spcPts val="600"/>
              </a:spcAft>
              <a:buFont typeface="Arial" panose="020B0604020202020204" pitchFamily="34" charset="0"/>
              <a:buChar char="•"/>
            </a:pPr>
            <a:endParaRPr lang="en-US" sz="2800" dirty="0">
              <a:solidFill>
                <a:schemeClr val="bg1"/>
              </a:solidFill>
            </a:endParaRPr>
          </a:p>
          <a:p>
            <a:pPr marL="342900" indent="-228600">
              <a:lnSpc>
                <a:spcPct val="90000"/>
              </a:lnSpc>
              <a:spcAft>
                <a:spcPts val="600"/>
              </a:spcAft>
              <a:buFont typeface="Arial" panose="020B0604020202020204" pitchFamily="34" charset="0"/>
              <a:buChar char="•"/>
            </a:pPr>
            <a:r>
              <a:rPr lang="en-US" sz="2800" dirty="0">
                <a:solidFill>
                  <a:schemeClr val="bg1"/>
                </a:solidFill>
              </a:rPr>
              <a:t>Using an </a:t>
            </a:r>
            <a:r>
              <a:rPr lang="en-US" sz="2800" dirty="0">
                <a:solidFill>
                  <a:schemeClr val="accent2">
                    <a:lumMod val="75000"/>
                  </a:schemeClr>
                </a:solidFill>
              </a:rPr>
              <a:t>artificial intelligence tool</a:t>
            </a:r>
            <a:r>
              <a:rPr lang="en-US" sz="2800" dirty="0">
                <a:solidFill>
                  <a:schemeClr val="bg1"/>
                </a:solidFill>
              </a:rPr>
              <a:t>, the </a:t>
            </a:r>
            <a:r>
              <a:rPr lang="en-US" sz="2800" dirty="0">
                <a:solidFill>
                  <a:schemeClr val="accent6">
                    <a:lumMod val="75000"/>
                  </a:schemeClr>
                </a:solidFill>
              </a:rPr>
              <a:t>Association Mining Rule</a:t>
            </a:r>
            <a:r>
              <a:rPr lang="en-US" sz="2800" dirty="0">
                <a:solidFill>
                  <a:schemeClr val="bg1"/>
                </a:solidFill>
              </a:rPr>
              <a:t> (AMR) to predict and reduce RTAs is a </a:t>
            </a:r>
            <a:r>
              <a:rPr lang="en-US" sz="2800" dirty="0">
                <a:solidFill>
                  <a:srgbClr val="FF0000"/>
                </a:solidFill>
              </a:rPr>
              <a:t>significant contribution </a:t>
            </a:r>
            <a:r>
              <a:rPr lang="en-US" sz="2800" dirty="0">
                <a:solidFill>
                  <a:schemeClr val="bg1"/>
                </a:solidFill>
              </a:rPr>
              <a:t>to road safety research in Africa, particularly Ghana.</a:t>
            </a:r>
          </a:p>
        </p:txBody>
      </p:sp>
      <p:pic>
        <p:nvPicPr>
          <p:cNvPr id="15" name="Picture 14" descr="A picture containing diagram&#10;&#10;Description automatically generated">
            <a:extLst>
              <a:ext uri="{FF2B5EF4-FFF2-40B4-BE49-F238E27FC236}">
                <a16:creationId xmlns:a16="http://schemas.microsoft.com/office/drawing/2014/main" id="{30528858-20CB-4284-9384-26DF5DB53CD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98" r="-2" b="-2"/>
          <a:stretch/>
        </p:blipFill>
        <p:spPr>
          <a:xfrm>
            <a:off x="7780148" y="806976"/>
            <a:ext cx="4411851" cy="2557772"/>
          </a:xfrm>
          <a:prstGeom prst="rect">
            <a:avLst/>
          </a:prstGeom>
        </p:spPr>
      </p:pic>
      <p:cxnSp>
        <p:nvCxnSpPr>
          <p:cNvPr id="24" name="Straight Connector 23">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iagram&#10;&#10;Description automatically generated">
            <a:extLst>
              <a:ext uri="{FF2B5EF4-FFF2-40B4-BE49-F238E27FC236}">
                <a16:creationId xmlns:a16="http://schemas.microsoft.com/office/drawing/2014/main" id="{F5243EDF-435E-4602-AC8F-9375CB94DC0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5812" r="-2" b="23001"/>
          <a:stretch/>
        </p:blipFill>
        <p:spPr>
          <a:xfrm>
            <a:off x="7780149" y="3554318"/>
            <a:ext cx="4411851" cy="3312782"/>
          </a:xfrm>
          <a:prstGeom prst="rect">
            <a:avLst/>
          </a:prstGeom>
        </p:spPr>
      </p:pic>
    </p:spTree>
    <p:extLst>
      <p:ext uri="{BB962C8B-B14F-4D97-AF65-F5344CB8AC3E}">
        <p14:creationId xmlns:p14="http://schemas.microsoft.com/office/powerpoint/2010/main" val="1676921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7FF9-05DE-4415-A614-FA2D16527402}"/>
              </a:ext>
            </a:extLst>
          </p:cNvPr>
          <p:cNvSpPr>
            <a:spLocks noGrp="1"/>
          </p:cNvSpPr>
          <p:nvPr>
            <p:ph type="title"/>
          </p:nvPr>
        </p:nvSpPr>
        <p:spPr>
          <a:xfrm>
            <a:off x="838200" y="365125"/>
            <a:ext cx="10515600" cy="779863"/>
          </a:xfrm>
        </p:spPr>
        <p:txBody>
          <a:bodyPr>
            <a:normAutofit fontScale="90000"/>
          </a:bodyPr>
          <a:lstStyle/>
          <a:p>
            <a:r>
              <a:rPr lang="en-US" sz="4400" dirty="0">
                <a:latin typeface="Franklin Gothic Demi" panose="020B0703020102020204" pitchFamily="34" charset="0"/>
              </a:rPr>
              <a:t>2. Literature Review cont’d.</a:t>
            </a:r>
            <a:br>
              <a:rPr lang="en-US" sz="4400" dirty="0">
                <a:latin typeface="Franklin Gothic Demi" panose="020B0703020102020204" pitchFamily="34" charset="0"/>
              </a:rPr>
            </a:br>
            <a:endParaRPr lang="en-US" dirty="0"/>
          </a:p>
        </p:txBody>
      </p:sp>
      <p:sp>
        <p:nvSpPr>
          <p:cNvPr id="3" name="Content Placeholder 2">
            <a:extLst>
              <a:ext uri="{FF2B5EF4-FFF2-40B4-BE49-F238E27FC236}">
                <a16:creationId xmlns:a16="http://schemas.microsoft.com/office/drawing/2014/main" id="{EE09DC05-0A52-4ADE-9C47-5F525594D5E5}"/>
              </a:ext>
            </a:extLst>
          </p:cNvPr>
          <p:cNvSpPr>
            <a:spLocks noGrp="1"/>
          </p:cNvSpPr>
          <p:nvPr>
            <p:ph idx="1"/>
          </p:nvPr>
        </p:nvSpPr>
        <p:spPr>
          <a:xfrm>
            <a:off x="220717" y="950980"/>
            <a:ext cx="11550869" cy="5681048"/>
          </a:xfrm>
        </p:spPr>
        <p:txBody>
          <a:bodyPr>
            <a:normAutofit/>
          </a:bodyPr>
          <a:lstStyle/>
          <a:p>
            <a:pPr>
              <a:buFont typeface="Wingdings" panose="05000000000000000000" pitchFamily="2" charset="2"/>
              <a:buChar char="Ø"/>
            </a:pPr>
            <a:r>
              <a:rPr lang="en-US" sz="4000" dirty="0"/>
              <a:t>Road transportation is the heavily used mode, and it carries more than 95% of passengers and freight in Ghana. </a:t>
            </a:r>
          </a:p>
          <a:p>
            <a:pPr>
              <a:buFont typeface="Wingdings" panose="05000000000000000000" pitchFamily="2" charset="2"/>
              <a:buChar char="Ø"/>
            </a:pPr>
            <a:r>
              <a:rPr lang="en-US" sz="4000" dirty="0"/>
              <a:t>As part of its vision, transportation should be safe, secure, affordable, and accessible in Ghana (National Transport Policy, 2008). </a:t>
            </a:r>
          </a:p>
          <a:p>
            <a:pPr>
              <a:buFont typeface="Wingdings" panose="05000000000000000000" pitchFamily="2" charset="2"/>
              <a:buChar char="Ø"/>
            </a:pPr>
            <a:r>
              <a:rPr lang="en-US" sz="4000" dirty="0"/>
              <a:t>Regrettably, by the end of 2016, only 41% of the road network was in good condition, 33% was in fair condition and 26% was in poor condition</a:t>
            </a:r>
          </a:p>
          <a:p>
            <a:endParaRPr lang="en-US" dirty="0"/>
          </a:p>
        </p:txBody>
      </p:sp>
    </p:spTree>
    <p:extLst>
      <p:ext uri="{BB962C8B-B14F-4D97-AF65-F5344CB8AC3E}">
        <p14:creationId xmlns:p14="http://schemas.microsoft.com/office/powerpoint/2010/main" val="1991900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22498-97D1-4911-8579-67BF97E341C8}"/>
              </a:ext>
            </a:extLst>
          </p:cNvPr>
          <p:cNvSpPr txBox="1"/>
          <p:nvPr/>
        </p:nvSpPr>
        <p:spPr>
          <a:xfrm>
            <a:off x="809625" y="219079"/>
            <a:ext cx="10590069" cy="1323439"/>
          </a:xfrm>
          <a:prstGeom prst="rect">
            <a:avLst/>
          </a:prstGeom>
          <a:noFill/>
        </p:spPr>
        <p:txBody>
          <a:bodyPr wrap="square">
            <a:spAutoFit/>
          </a:bodyPr>
          <a:lstStyle/>
          <a:p>
            <a:r>
              <a:rPr lang="en-US" sz="4000" dirty="0">
                <a:latin typeface="Franklin Gothic Demi" panose="020B0703020102020204" pitchFamily="34" charset="0"/>
              </a:rPr>
              <a:t>2. Literature Review cont’d.</a:t>
            </a:r>
          </a:p>
          <a:p>
            <a:r>
              <a:rPr lang="en-US" sz="4000" dirty="0">
                <a:latin typeface="Franklin Gothic Demi" panose="020B0703020102020204" pitchFamily="34" charset="0"/>
              </a:rPr>
              <a:t>.</a:t>
            </a:r>
          </a:p>
        </p:txBody>
      </p:sp>
      <p:pic>
        <p:nvPicPr>
          <p:cNvPr id="6" name="Picture 5">
            <a:extLst>
              <a:ext uri="{FF2B5EF4-FFF2-40B4-BE49-F238E27FC236}">
                <a16:creationId xmlns:a16="http://schemas.microsoft.com/office/drawing/2014/main" id="{B5B82BBF-CB4D-4F28-A826-6FD95D9551EF}"/>
              </a:ext>
            </a:extLst>
          </p:cNvPr>
          <p:cNvPicPr>
            <a:picLocks noChangeAspect="1"/>
          </p:cNvPicPr>
          <p:nvPr/>
        </p:nvPicPr>
        <p:blipFill>
          <a:blip r:embed="rId3"/>
          <a:stretch>
            <a:fillRect/>
          </a:stretch>
        </p:blipFill>
        <p:spPr>
          <a:xfrm>
            <a:off x="7338692" y="796152"/>
            <a:ext cx="4554247" cy="5265696"/>
          </a:xfrm>
          <a:prstGeom prst="rect">
            <a:avLst/>
          </a:prstGeom>
        </p:spPr>
      </p:pic>
      <p:sp>
        <p:nvSpPr>
          <p:cNvPr id="7" name="TextBox 6">
            <a:extLst>
              <a:ext uri="{FF2B5EF4-FFF2-40B4-BE49-F238E27FC236}">
                <a16:creationId xmlns:a16="http://schemas.microsoft.com/office/drawing/2014/main" id="{CFEE696C-F18A-43D1-B5E6-B8B1866594C9}"/>
              </a:ext>
            </a:extLst>
          </p:cNvPr>
          <p:cNvSpPr txBox="1"/>
          <p:nvPr/>
        </p:nvSpPr>
        <p:spPr>
          <a:xfrm>
            <a:off x="171450" y="870257"/>
            <a:ext cx="7296150" cy="5355312"/>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Times New Roman" panose="02020603050405020304" pitchFamily="18" charset="0"/>
                <a:ea typeface="Malgun Gothic" panose="020B0503020000020004" pitchFamily="34" charset="-127"/>
              </a:rPr>
              <a:t>Meanwhile, according to the </a:t>
            </a:r>
            <a:r>
              <a:rPr lang="en-US" sz="2800" i="1" dirty="0">
                <a:latin typeface="Times New Roman" panose="02020603050405020304" pitchFamily="18" charset="0"/>
                <a:ea typeface="Malgun Gothic" panose="020B0503020000020004" pitchFamily="34" charset="-127"/>
              </a:rPr>
              <a:t>draft Ghana Infrastructure Plan</a:t>
            </a:r>
            <a:r>
              <a:rPr lang="en-US" sz="2800" dirty="0">
                <a:latin typeface="Times New Roman" panose="02020603050405020304" pitchFamily="18" charset="0"/>
                <a:ea typeface="Malgun Gothic" panose="020B0503020000020004" pitchFamily="34" charset="-127"/>
              </a:rPr>
              <a:t>, the size of the network will be expanded from the 2016 level of 78,401km to about 253,000km in the year 2047 of which 77% should be paved. </a:t>
            </a:r>
          </a:p>
          <a:p>
            <a:pPr marL="457200" indent="-457200">
              <a:buFont typeface="Wingdings" panose="05000000000000000000" pitchFamily="2" charset="2"/>
              <a:buChar char="Ø"/>
            </a:pPr>
            <a:endParaRPr lang="en-US" sz="2800" dirty="0">
              <a:latin typeface="Times New Roman" panose="02020603050405020304" pitchFamily="18" charset="0"/>
              <a:ea typeface="Malgun Gothic" panose="020B0503020000020004" pitchFamily="34" charset="-127"/>
            </a:endParaRPr>
          </a:p>
          <a:p>
            <a:pPr marL="457200" indent="-457200">
              <a:buFont typeface="Wingdings" panose="05000000000000000000" pitchFamily="2" charset="2"/>
              <a:buChar char="Ø"/>
            </a:pPr>
            <a:r>
              <a:rPr lang="en-US" sz="2800" dirty="0">
                <a:latin typeface="Times New Roman" panose="02020603050405020304" pitchFamily="18" charset="0"/>
                <a:ea typeface="Malgun Gothic" panose="020B0503020000020004" pitchFamily="34" charset="-127"/>
              </a:rPr>
              <a:t>As of 2018, only 26.20% of the total network size was paved.</a:t>
            </a:r>
          </a:p>
          <a:p>
            <a:pPr marL="457200" indent="-457200">
              <a:buFont typeface="Wingdings" panose="05000000000000000000" pitchFamily="2" charset="2"/>
              <a:buChar char="Ø"/>
            </a:pPr>
            <a:endParaRPr lang="en-US" sz="2800" dirty="0">
              <a:latin typeface="Times New Roman" panose="02020603050405020304" pitchFamily="18" charset="0"/>
              <a:ea typeface="Malgun Gothic" panose="020B0503020000020004" pitchFamily="34" charset="-127"/>
            </a:endParaRPr>
          </a:p>
          <a:p>
            <a:pPr marL="457200" indent="-457200">
              <a:buFont typeface="Wingdings" panose="05000000000000000000" pitchFamily="2" charset="2"/>
              <a:buChar char="Ø"/>
            </a:pPr>
            <a:r>
              <a:rPr lang="en-US" sz="2800" dirty="0">
                <a:latin typeface="Times New Roman" panose="02020603050405020304" pitchFamily="18" charset="0"/>
                <a:ea typeface="Malgun Gothic" panose="020B0503020000020004" pitchFamily="34" charset="-127"/>
              </a:rPr>
              <a:t>South Korea’s road network size in 2018 was 110,714km of which 84% were paved. </a:t>
            </a:r>
          </a:p>
          <a:p>
            <a:pPr marL="342900" indent="-342900">
              <a:buFont typeface="Wingdings" panose="05000000000000000000" pitchFamily="2" charset="2"/>
              <a:buChar char="§"/>
            </a:pPr>
            <a:r>
              <a:rPr lang="en-US" sz="1600" dirty="0">
                <a:hlinkClick r:id="rId4"/>
              </a:rPr>
              <a:t>List of countries by road network size - Wikipedia</a:t>
            </a:r>
            <a:endParaRPr lang="en-US" sz="1600" dirty="0">
              <a:latin typeface="Times New Roman" panose="02020603050405020304" pitchFamily="18" charset="0"/>
              <a:ea typeface="Malgun Gothic" panose="020B0503020000020004" pitchFamily="34" charset="-127"/>
            </a:endParaRP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2728092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22498-97D1-4911-8579-67BF97E341C8}"/>
              </a:ext>
            </a:extLst>
          </p:cNvPr>
          <p:cNvSpPr txBox="1"/>
          <p:nvPr/>
        </p:nvSpPr>
        <p:spPr>
          <a:xfrm>
            <a:off x="1541389" y="219079"/>
            <a:ext cx="9858305" cy="707886"/>
          </a:xfrm>
          <a:prstGeom prst="rect">
            <a:avLst/>
          </a:prstGeom>
          <a:noFill/>
        </p:spPr>
        <p:txBody>
          <a:bodyPr wrap="square">
            <a:spAutoFit/>
          </a:bodyPr>
          <a:lstStyle/>
          <a:p>
            <a:r>
              <a:rPr lang="en-US" sz="4000" dirty="0">
                <a:latin typeface="Franklin Gothic Demi" panose="020B0703020102020204" pitchFamily="34" charset="0"/>
              </a:rPr>
              <a:t>2. Literature Review cont’d.</a:t>
            </a:r>
          </a:p>
        </p:txBody>
      </p:sp>
      <p:pic>
        <p:nvPicPr>
          <p:cNvPr id="2" name="Picture 1">
            <a:extLst>
              <a:ext uri="{FF2B5EF4-FFF2-40B4-BE49-F238E27FC236}">
                <a16:creationId xmlns:a16="http://schemas.microsoft.com/office/drawing/2014/main" id="{948CEB0D-4C10-4E0F-B5A8-4DD399A746EF}"/>
              </a:ext>
            </a:extLst>
          </p:cNvPr>
          <p:cNvPicPr>
            <a:picLocks noChangeAspect="1"/>
          </p:cNvPicPr>
          <p:nvPr/>
        </p:nvPicPr>
        <p:blipFill>
          <a:blip r:embed="rId3"/>
          <a:stretch>
            <a:fillRect/>
          </a:stretch>
        </p:blipFill>
        <p:spPr>
          <a:xfrm>
            <a:off x="4657896" y="926965"/>
            <a:ext cx="7534104" cy="5293736"/>
          </a:xfrm>
          <a:prstGeom prst="rect">
            <a:avLst/>
          </a:prstGeom>
        </p:spPr>
      </p:pic>
      <p:sp>
        <p:nvSpPr>
          <p:cNvPr id="3" name="Rectangle 2">
            <a:extLst>
              <a:ext uri="{FF2B5EF4-FFF2-40B4-BE49-F238E27FC236}">
                <a16:creationId xmlns:a16="http://schemas.microsoft.com/office/drawing/2014/main" id="{E8C29366-FB15-4C3B-A536-1C6C0DF968CD}"/>
              </a:ext>
            </a:extLst>
          </p:cNvPr>
          <p:cNvSpPr/>
          <p:nvPr/>
        </p:nvSpPr>
        <p:spPr>
          <a:xfrm>
            <a:off x="228600" y="1012954"/>
            <a:ext cx="4655131" cy="5262979"/>
          </a:xfrm>
          <a:prstGeom prst="rect">
            <a:avLst/>
          </a:prstGeom>
        </p:spPr>
        <p:txBody>
          <a:bodyPr wrap="square">
            <a:spAutoFit/>
          </a:bodyPr>
          <a:lstStyle/>
          <a:p>
            <a:pPr marL="457200" indent="-457200">
              <a:buFont typeface="Wingdings" panose="05000000000000000000" pitchFamily="2" charset="2"/>
              <a:buChar char="Ø"/>
            </a:pPr>
            <a:r>
              <a:rPr lang="en-US" sz="2800" dirty="0"/>
              <a:t>The trends of fatalities and serious injuries from 1991 to 2018 indicate that a total </a:t>
            </a:r>
            <a:r>
              <a:rPr lang="en-US" sz="2800" dirty="0">
                <a:solidFill>
                  <a:srgbClr val="FF0000"/>
                </a:solidFill>
              </a:rPr>
              <a:t>of 279,420 </a:t>
            </a:r>
            <a:r>
              <a:rPr lang="en-US" sz="2800" dirty="0"/>
              <a:t>crashes occurred involving a total number </a:t>
            </a:r>
            <a:r>
              <a:rPr lang="en-US" sz="2800" dirty="0">
                <a:solidFill>
                  <a:srgbClr val="FF0000"/>
                </a:solidFill>
              </a:rPr>
              <a:t>of 439,107 </a:t>
            </a:r>
            <a:r>
              <a:rPr lang="en-US" sz="2800" dirty="0"/>
              <a:t>vehicles resulting in the deaths of </a:t>
            </a:r>
            <a:r>
              <a:rPr lang="en-US" sz="2800" dirty="0">
                <a:highlight>
                  <a:srgbClr val="FFFF00"/>
                </a:highlight>
              </a:rPr>
              <a:t>45,710</a:t>
            </a:r>
            <a:r>
              <a:rPr lang="en-US" sz="2800" dirty="0"/>
              <a:t> persons and the number of persons seriously injured being </a:t>
            </a:r>
            <a:r>
              <a:rPr lang="en-US" sz="2800" dirty="0">
                <a:highlight>
                  <a:srgbClr val="FFFF00"/>
                </a:highlight>
              </a:rPr>
              <a:t>140,160 </a:t>
            </a:r>
            <a:r>
              <a:rPr lang="en-US" sz="2800" dirty="0"/>
              <a:t>for the period (BRRI, 2020)</a:t>
            </a:r>
          </a:p>
        </p:txBody>
      </p:sp>
    </p:spTree>
    <p:extLst>
      <p:ext uri="{BB962C8B-B14F-4D97-AF65-F5344CB8AC3E}">
        <p14:creationId xmlns:p14="http://schemas.microsoft.com/office/powerpoint/2010/main" val="24402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9EA3F-F8D3-49FC-A75B-735DA4C75B4F}"/>
              </a:ext>
            </a:extLst>
          </p:cNvPr>
          <p:cNvSpPr txBox="1"/>
          <p:nvPr/>
        </p:nvSpPr>
        <p:spPr>
          <a:xfrm>
            <a:off x="177282" y="117767"/>
            <a:ext cx="11725417" cy="769441"/>
          </a:xfrm>
          <a:prstGeom prst="rect">
            <a:avLst/>
          </a:prstGeom>
          <a:noFill/>
        </p:spPr>
        <p:txBody>
          <a:bodyPr wrap="square" rtlCol="0">
            <a:spAutoFit/>
          </a:bodyPr>
          <a:lstStyle/>
          <a:p>
            <a:pPr algn="ctr"/>
            <a:r>
              <a:rPr lang="en-US" sz="4400" dirty="0">
                <a:latin typeface="Franklin Gothic Demi" panose="020B0703020102020204" pitchFamily="34" charset="0"/>
              </a:rPr>
              <a:t>3.0 Research Methodology</a:t>
            </a:r>
          </a:p>
        </p:txBody>
      </p:sp>
      <p:pic>
        <p:nvPicPr>
          <p:cNvPr id="5" name="Picture 4">
            <a:extLst>
              <a:ext uri="{FF2B5EF4-FFF2-40B4-BE49-F238E27FC236}">
                <a16:creationId xmlns:a16="http://schemas.microsoft.com/office/drawing/2014/main" id="{A41DD22B-92E5-4829-AF22-9480B09E29FD}"/>
              </a:ext>
            </a:extLst>
          </p:cNvPr>
          <p:cNvPicPr>
            <a:picLocks noChangeAspect="1"/>
          </p:cNvPicPr>
          <p:nvPr/>
        </p:nvPicPr>
        <p:blipFill>
          <a:blip r:embed="rId5"/>
          <a:stretch>
            <a:fillRect/>
          </a:stretch>
        </p:blipFill>
        <p:spPr>
          <a:xfrm>
            <a:off x="884854" y="756580"/>
            <a:ext cx="9974424" cy="5983653"/>
          </a:xfrm>
          <a:prstGeom prst="rect">
            <a:avLst/>
          </a:prstGeom>
        </p:spPr>
      </p:pic>
    </p:spTree>
    <p:extLst>
      <p:ext uri="{BB962C8B-B14F-4D97-AF65-F5344CB8AC3E}">
        <p14:creationId xmlns:p14="http://schemas.microsoft.com/office/powerpoint/2010/main" val="731035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F74CD7-AEFB-4B97-8BF2-07EB0F33D3BA}"/>
              </a:ext>
            </a:extLst>
          </p:cNvPr>
          <p:cNvSpPr txBox="1"/>
          <p:nvPr/>
        </p:nvSpPr>
        <p:spPr>
          <a:xfrm>
            <a:off x="3422073" y="149902"/>
            <a:ext cx="6040582" cy="769441"/>
          </a:xfrm>
          <a:prstGeom prst="rect">
            <a:avLst/>
          </a:prstGeom>
          <a:noFill/>
        </p:spPr>
        <p:txBody>
          <a:bodyPr wrap="square" rtlCol="0">
            <a:spAutoFit/>
          </a:bodyPr>
          <a:lstStyle/>
          <a:p>
            <a:pPr algn="ctr"/>
            <a:r>
              <a:rPr lang="en-US" sz="4400"/>
              <a:t>3. Methodology cont’d.</a:t>
            </a:r>
            <a:endParaRPr lang="en-US" sz="4400" dirty="0"/>
          </a:p>
        </p:txBody>
      </p:sp>
      <p:pic>
        <p:nvPicPr>
          <p:cNvPr id="2" name="Picture 1">
            <a:extLst>
              <a:ext uri="{FF2B5EF4-FFF2-40B4-BE49-F238E27FC236}">
                <a16:creationId xmlns:a16="http://schemas.microsoft.com/office/drawing/2014/main" id="{5484A704-1B35-4983-A8E3-EE4BDCD8DDCC}"/>
              </a:ext>
            </a:extLst>
          </p:cNvPr>
          <p:cNvPicPr>
            <a:picLocks noChangeAspect="1"/>
          </p:cNvPicPr>
          <p:nvPr/>
        </p:nvPicPr>
        <p:blipFill>
          <a:blip r:embed="rId2"/>
          <a:stretch>
            <a:fillRect/>
          </a:stretch>
        </p:blipFill>
        <p:spPr>
          <a:xfrm>
            <a:off x="5159210" y="992778"/>
            <a:ext cx="6950998" cy="5444460"/>
          </a:xfrm>
          <a:prstGeom prst="rect">
            <a:avLst/>
          </a:prstGeom>
        </p:spPr>
      </p:pic>
      <p:sp>
        <p:nvSpPr>
          <p:cNvPr id="6" name="Rectangle 5">
            <a:extLst>
              <a:ext uri="{FF2B5EF4-FFF2-40B4-BE49-F238E27FC236}">
                <a16:creationId xmlns:a16="http://schemas.microsoft.com/office/drawing/2014/main" id="{F09320E2-E033-43F2-A704-3505C29A9E53}"/>
              </a:ext>
            </a:extLst>
          </p:cNvPr>
          <p:cNvSpPr/>
          <p:nvPr/>
        </p:nvSpPr>
        <p:spPr>
          <a:xfrm>
            <a:off x="149290" y="1626514"/>
            <a:ext cx="5654351" cy="4524315"/>
          </a:xfrm>
          <a:prstGeom prst="rect">
            <a:avLst/>
          </a:prstGeom>
        </p:spPr>
        <p:txBody>
          <a:bodyPr wrap="square">
            <a:spAutoFit/>
          </a:bodyPr>
          <a:lstStyle/>
          <a:p>
            <a:pPr marL="571500" indent="-571500">
              <a:buFont typeface="Wingdings" panose="05000000000000000000" pitchFamily="2" charset="2"/>
              <a:buChar char="Ø"/>
            </a:pPr>
            <a:r>
              <a:rPr lang="en-US" sz="3600" dirty="0"/>
              <a:t>For this study, a total of 4,395 datasets with 31 attributes were analyzed through Association rule mining</a:t>
            </a:r>
          </a:p>
          <a:p>
            <a:endParaRPr lang="en-US" sz="3600" dirty="0"/>
          </a:p>
          <a:p>
            <a:endParaRPr lang="en-US" sz="3600" dirty="0"/>
          </a:p>
          <a:p>
            <a:endParaRPr lang="en-US" sz="3600" dirty="0"/>
          </a:p>
        </p:txBody>
      </p:sp>
    </p:spTree>
    <p:extLst>
      <p:ext uri="{BB962C8B-B14F-4D97-AF65-F5344CB8AC3E}">
        <p14:creationId xmlns:p14="http://schemas.microsoft.com/office/powerpoint/2010/main" val="63941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22498-97D1-4911-8579-67BF97E341C8}"/>
              </a:ext>
            </a:extLst>
          </p:cNvPr>
          <p:cNvSpPr txBox="1"/>
          <p:nvPr/>
        </p:nvSpPr>
        <p:spPr>
          <a:xfrm>
            <a:off x="1541389" y="219079"/>
            <a:ext cx="9858305" cy="707886"/>
          </a:xfrm>
          <a:prstGeom prst="rect">
            <a:avLst/>
          </a:prstGeom>
          <a:noFill/>
        </p:spPr>
        <p:txBody>
          <a:bodyPr wrap="square">
            <a:spAutoFit/>
          </a:bodyPr>
          <a:lstStyle/>
          <a:p>
            <a:r>
              <a:rPr lang="en-US" sz="4000" dirty="0">
                <a:latin typeface="Franklin Gothic Demi" panose="020B0703020102020204" pitchFamily="34" charset="0"/>
              </a:rPr>
              <a:t>4. Discussions,  Results, &amp; Findings cont’d.</a:t>
            </a:r>
          </a:p>
        </p:txBody>
      </p:sp>
      <p:sp>
        <p:nvSpPr>
          <p:cNvPr id="6" name="Rectangle 5">
            <a:extLst>
              <a:ext uri="{FF2B5EF4-FFF2-40B4-BE49-F238E27FC236}">
                <a16:creationId xmlns:a16="http://schemas.microsoft.com/office/drawing/2014/main" id="{D86A1DA2-66D1-4EDD-BCF2-8AFDA4E53DED}"/>
              </a:ext>
            </a:extLst>
          </p:cNvPr>
          <p:cNvSpPr/>
          <p:nvPr/>
        </p:nvSpPr>
        <p:spPr>
          <a:xfrm>
            <a:off x="235526" y="1039092"/>
            <a:ext cx="11540838" cy="5693866"/>
          </a:xfrm>
          <a:prstGeom prst="rect">
            <a:avLst/>
          </a:prstGeom>
        </p:spPr>
        <p:txBody>
          <a:bodyPr wrap="square">
            <a:spAutoFit/>
          </a:bodyPr>
          <a:lstStyle/>
          <a:p>
            <a:pPr marL="457200" indent="-457200">
              <a:buFont typeface="Wingdings" panose="05000000000000000000" pitchFamily="2" charset="2"/>
              <a:buChar char="Ø"/>
            </a:pPr>
            <a:r>
              <a:rPr lang="en-US" sz="2800" dirty="0"/>
              <a:t>The trend in fatalities shows that there was about </a:t>
            </a:r>
            <a:r>
              <a:rPr lang="en-US" sz="2800" dirty="0">
                <a:solidFill>
                  <a:srgbClr val="FF0000"/>
                </a:solidFill>
              </a:rPr>
              <a:t>119.57% </a:t>
            </a:r>
            <a:r>
              <a:rPr lang="en-US" sz="2800" dirty="0"/>
              <a:t>increase in the number of deaths in 2018 on the figure recorded in 1991</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While the number of persons seriously injured increased by about </a:t>
            </a:r>
            <a:r>
              <a:rPr lang="en-US" sz="2800" dirty="0">
                <a:solidFill>
                  <a:srgbClr val="FF0000"/>
                </a:solidFill>
              </a:rPr>
              <a:t>4,003%.</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Similarly, fatalities per 100 crashes rose from 11.0 per 100 crashes in 1991 to about 20.5 per 100 crashes in 2018. </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Fatalities per 100,000 population recorded in 2018 was 7.11 compared with 6.21 recorded in 1991. </a:t>
            </a:r>
          </a:p>
          <a:p>
            <a:pPr marL="457200" indent="-457200">
              <a:buFont typeface="Wingdings" panose="05000000000000000000" pitchFamily="2" charset="2"/>
              <a:buChar char="Ø"/>
            </a:pPr>
            <a:r>
              <a:rPr lang="en-US" sz="2800" dirty="0"/>
              <a:t>Interestingly, there was a significant reduction in fatalities per 10,000 vehicles recorded in 1991 which was 69.67 compared with 7.54 figures recorded in 2018. </a:t>
            </a:r>
          </a:p>
        </p:txBody>
      </p:sp>
    </p:spTree>
    <p:extLst>
      <p:ext uri="{BB962C8B-B14F-4D97-AF65-F5344CB8AC3E}">
        <p14:creationId xmlns:p14="http://schemas.microsoft.com/office/powerpoint/2010/main" val="3229087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22498-97D1-4911-8579-67BF97E341C8}"/>
              </a:ext>
            </a:extLst>
          </p:cNvPr>
          <p:cNvSpPr txBox="1"/>
          <p:nvPr/>
        </p:nvSpPr>
        <p:spPr>
          <a:xfrm>
            <a:off x="1541389" y="219079"/>
            <a:ext cx="9858305" cy="707886"/>
          </a:xfrm>
          <a:prstGeom prst="rect">
            <a:avLst/>
          </a:prstGeom>
          <a:noFill/>
        </p:spPr>
        <p:txBody>
          <a:bodyPr wrap="square">
            <a:spAutoFit/>
          </a:bodyPr>
          <a:lstStyle/>
          <a:p>
            <a:r>
              <a:rPr lang="en-US" sz="4000" dirty="0">
                <a:latin typeface="Franklin Gothic Demi" panose="020B0703020102020204" pitchFamily="34" charset="0"/>
              </a:rPr>
              <a:t>4. Discussions,  Results, &amp; Findings cont’d.</a:t>
            </a:r>
          </a:p>
        </p:txBody>
      </p:sp>
      <p:sp>
        <p:nvSpPr>
          <p:cNvPr id="6" name="Rectangle 5">
            <a:extLst>
              <a:ext uri="{FF2B5EF4-FFF2-40B4-BE49-F238E27FC236}">
                <a16:creationId xmlns:a16="http://schemas.microsoft.com/office/drawing/2014/main" id="{D86A1DA2-66D1-4EDD-BCF2-8AFDA4E53DED}"/>
              </a:ext>
            </a:extLst>
          </p:cNvPr>
          <p:cNvSpPr/>
          <p:nvPr/>
        </p:nvSpPr>
        <p:spPr>
          <a:xfrm>
            <a:off x="235526" y="1039092"/>
            <a:ext cx="11540838" cy="3970318"/>
          </a:xfrm>
          <a:prstGeom prst="rect">
            <a:avLst/>
          </a:prstGeom>
        </p:spPr>
        <p:txBody>
          <a:bodyPr wrap="square">
            <a:spAutoFit/>
          </a:bodyPr>
          <a:lstStyle/>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endParaRPr lang="en-US" sz="2800" dirty="0"/>
          </a:p>
        </p:txBody>
      </p:sp>
      <p:pic>
        <p:nvPicPr>
          <p:cNvPr id="2" name="Picture 1">
            <a:extLst>
              <a:ext uri="{FF2B5EF4-FFF2-40B4-BE49-F238E27FC236}">
                <a16:creationId xmlns:a16="http://schemas.microsoft.com/office/drawing/2014/main" id="{7543E802-3731-4E1C-9203-045CFA85A7B2}"/>
              </a:ext>
            </a:extLst>
          </p:cNvPr>
          <p:cNvPicPr>
            <a:picLocks noChangeAspect="1"/>
          </p:cNvPicPr>
          <p:nvPr/>
        </p:nvPicPr>
        <p:blipFill>
          <a:blip r:embed="rId3"/>
          <a:stretch>
            <a:fillRect/>
          </a:stretch>
        </p:blipFill>
        <p:spPr>
          <a:xfrm>
            <a:off x="6550090" y="1408424"/>
            <a:ext cx="5317003" cy="4775400"/>
          </a:xfrm>
          <a:prstGeom prst="rect">
            <a:avLst/>
          </a:prstGeom>
        </p:spPr>
      </p:pic>
      <p:sp>
        <p:nvSpPr>
          <p:cNvPr id="3" name="Rectangle 2">
            <a:extLst>
              <a:ext uri="{FF2B5EF4-FFF2-40B4-BE49-F238E27FC236}">
                <a16:creationId xmlns:a16="http://schemas.microsoft.com/office/drawing/2014/main" id="{1AE6A6C9-EAEA-4860-860B-50D924A1428F}"/>
              </a:ext>
            </a:extLst>
          </p:cNvPr>
          <p:cNvSpPr/>
          <p:nvPr/>
        </p:nvSpPr>
        <p:spPr>
          <a:xfrm>
            <a:off x="144798" y="1269925"/>
            <a:ext cx="6405292" cy="4832092"/>
          </a:xfrm>
          <a:prstGeom prst="rect">
            <a:avLst/>
          </a:prstGeom>
        </p:spPr>
        <p:txBody>
          <a:bodyPr wrap="square">
            <a:spAutoFit/>
          </a:bodyPr>
          <a:lstStyle/>
          <a:p>
            <a:pPr marL="457200" indent="-457200">
              <a:buFont typeface="Wingdings" panose="05000000000000000000" pitchFamily="2" charset="2"/>
              <a:buChar char="Ø"/>
            </a:pPr>
            <a:r>
              <a:rPr lang="en-US" sz="2800" dirty="0"/>
              <a:t>While NRSA projected to reduce crashes from 2,199 deaths in 2011 to 1,590 in 2015</a:t>
            </a:r>
          </a:p>
          <a:p>
            <a:pPr marL="457200" indent="-457200">
              <a:buFont typeface="Wingdings" panose="05000000000000000000" pitchFamily="2" charset="2"/>
              <a:buChar char="Ø"/>
            </a:pPr>
            <a:r>
              <a:rPr lang="en-US" sz="2800" dirty="0"/>
              <a:t>The fatalities for that year (2015) were 1,802, representing an adverse variance of 212 deaths.</a:t>
            </a:r>
          </a:p>
          <a:p>
            <a:pPr marL="457200" indent="-457200">
              <a:buFont typeface="Wingdings" panose="05000000000000000000" pitchFamily="2" charset="2"/>
              <a:buChar char="Ø"/>
            </a:pPr>
            <a:r>
              <a:rPr lang="en-US" sz="2800" dirty="0"/>
              <a:t> The number of seriously injured persons increased by 432 more cases comparing planned target of 4,473 with the actual figure of 4,905 persons seriously injured in the year 2015.</a:t>
            </a:r>
          </a:p>
        </p:txBody>
      </p:sp>
      <p:sp>
        <p:nvSpPr>
          <p:cNvPr id="4" name="Rectangle 3">
            <a:extLst>
              <a:ext uri="{FF2B5EF4-FFF2-40B4-BE49-F238E27FC236}">
                <a16:creationId xmlns:a16="http://schemas.microsoft.com/office/drawing/2014/main" id="{D88F47F4-7E6E-494A-9B1D-5085BA24CFF5}"/>
              </a:ext>
            </a:extLst>
          </p:cNvPr>
          <p:cNvSpPr/>
          <p:nvPr/>
        </p:nvSpPr>
        <p:spPr>
          <a:xfrm>
            <a:off x="5652360" y="1039092"/>
            <a:ext cx="6406905" cy="369332"/>
          </a:xfrm>
          <a:prstGeom prst="rect">
            <a:avLst/>
          </a:prstGeom>
        </p:spPr>
        <p:txBody>
          <a:bodyPr wrap="square">
            <a:spAutoFit/>
          </a:bodyPr>
          <a:lstStyle/>
          <a:p>
            <a:r>
              <a:rPr lang="en-US" dirty="0"/>
              <a:t>Actual and Targets for Deaths and Serious Injuries for 2015 - 2018</a:t>
            </a:r>
          </a:p>
        </p:txBody>
      </p:sp>
    </p:spTree>
    <p:extLst>
      <p:ext uri="{BB962C8B-B14F-4D97-AF65-F5344CB8AC3E}">
        <p14:creationId xmlns:p14="http://schemas.microsoft.com/office/powerpoint/2010/main" val="195197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8A40-AB81-40B6-8802-332E5C6AC91F}"/>
              </a:ext>
            </a:extLst>
          </p:cNvPr>
          <p:cNvSpPr>
            <a:spLocks noGrp="1"/>
          </p:cNvSpPr>
          <p:nvPr>
            <p:ph type="title"/>
          </p:nvPr>
        </p:nvSpPr>
        <p:spPr>
          <a:xfrm>
            <a:off x="485177" y="526617"/>
            <a:ext cx="10515600" cy="568148"/>
          </a:xfrm>
        </p:spPr>
        <p:txBody>
          <a:bodyPr>
            <a:normAutofit fontScale="90000"/>
          </a:bodyPr>
          <a:lstStyle/>
          <a:p>
            <a:pPr algn="ctr"/>
            <a:r>
              <a:rPr lang="en-US" sz="5300" dirty="0"/>
              <a:t>Self Introduction</a:t>
            </a:r>
            <a:br>
              <a:rPr lang="en-US" dirty="0"/>
            </a:br>
            <a:endParaRPr lang="en-US" dirty="0"/>
          </a:p>
        </p:txBody>
      </p:sp>
      <p:sp>
        <p:nvSpPr>
          <p:cNvPr id="3" name="Content Placeholder 2">
            <a:extLst>
              <a:ext uri="{FF2B5EF4-FFF2-40B4-BE49-F238E27FC236}">
                <a16:creationId xmlns:a16="http://schemas.microsoft.com/office/drawing/2014/main" id="{23AE87D3-9DD8-47F4-BE02-ED5BEBC8CF27}"/>
              </a:ext>
            </a:extLst>
          </p:cNvPr>
          <p:cNvSpPr>
            <a:spLocks noGrp="1"/>
          </p:cNvSpPr>
          <p:nvPr>
            <p:ph idx="1"/>
          </p:nvPr>
        </p:nvSpPr>
        <p:spPr>
          <a:xfrm>
            <a:off x="726831" y="938829"/>
            <a:ext cx="11086991" cy="5522208"/>
          </a:xfrm>
        </p:spPr>
        <p:txBody>
          <a:bodyPr>
            <a:normAutofit/>
          </a:bodyPr>
          <a:lstStyle/>
          <a:p>
            <a:pPr marL="285750" indent="-285750">
              <a:buFont typeface="Wingdings" panose="05000000000000000000" pitchFamily="2" charset="2"/>
              <a:buChar char="Ø"/>
            </a:pPr>
            <a:r>
              <a:rPr lang="en-US" sz="2400" b="1" dirty="0"/>
              <a:t>Name: </a:t>
            </a:r>
            <a:r>
              <a:rPr lang="en-US" sz="2400" dirty="0"/>
              <a:t>Atsu Divine Akpakli </a:t>
            </a:r>
          </a:p>
          <a:p>
            <a:pPr marL="0" indent="0">
              <a:buNone/>
            </a:pPr>
            <a:r>
              <a:rPr lang="en-US" sz="2400" b="1" dirty="0"/>
              <a:t>Educational Background: </a:t>
            </a:r>
          </a:p>
          <a:p>
            <a:pPr marL="285750" indent="-285750">
              <a:buFont typeface="Wingdings" panose="05000000000000000000" pitchFamily="2" charset="2"/>
              <a:buChar char="Ø"/>
            </a:pPr>
            <a:r>
              <a:rPr lang="en-US" sz="2400" dirty="0">
                <a:solidFill>
                  <a:srgbClr val="FF0000"/>
                </a:solidFill>
              </a:rPr>
              <a:t>Master’s in Infrastructure Planning and Development</a:t>
            </a:r>
            <a:r>
              <a:rPr lang="en-US" sz="2400" dirty="0"/>
              <a:t> from International School of Urban Sciences, University of Seoul-Republic of Korea. </a:t>
            </a:r>
          </a:p>
          <a:p>
            <a:pPr marL="285750" indent="-285750">
              <a:buFont typeface="Wingdings" panose="05000000000000000000" pitchFamily="2" charset="2"/>
              <a:buChar char="Ø"/>
            </a:pPr>
            <a:r>
              <a:rPr lang="en-US" sz="2400" dirty="0">
                <a:solidFill>
                  <a:srgbClr val="FF0000"/>
                </a:solidFill>
              </a:rPr>
              <a:t>Bachelor of Management Studies </a:t>
            </a:r>
            <a:r>
              <a:rPr lang="en-US" sz="2400" dirty="0"/>
              <a:t>(BMS -Major in Business Management and Minor in Economic) from University of Cape Coast.</a:t>
            </a:r>
          </a:p>
          <a:p>
            <a:pPr marL="285750" indent="-285750">
              <a:buFont typeface="Wingdings" panose="05000000000000000000" pitchFamily="2" charset="2"/>
              <a:buChar char="Ø"/>
            </a:pPr>
            <a:r>
              <a:rPr lang="en-US" sz="2400" dirty="0">
                <a:solidFill>
                  <a:srgbClr val="FF0000"/>
                </a:solidFill>
              </a:rPr>
              <a:t>Post Graduate Diploma in Business Administration </a:t>
            </a:r>
            <a:r>
              <a:rPr lang="en-US" sz="2400" dirty="0"/>
              <a:t>(PGDBA) from GIMPA, Achimota-Accra. </a:t>
            </a:r>
          </a:p>
          <a:p>
            <a:pPr marL="285750" indent="-285750">
              <a:buFont typeface="Wingdings" panose="05000000000000000000" pitchFamily="2" charset="2"/>
              <a:buChar char="Ø"/>
            </a:pPr>
            <a:r>
              <a:rPr lang="en-US" sz="2400" dirty="0">
                <a:solidFill>
                  <a:srgbClr val="FF0000"/>
                </a:solidFill>
              </a:rPr>
              <a:t>Association of Chartered Certified Accountant (ACCA) Part One</a:t>
            </a:r>
            <a:r>
              <a:rPr lang="en-US" sz="2400" dirty="0"/>
              <a:t>. </a:t>
            </a:r>
          </a:p>
          <a:p>
            <a:pPr marL="285750" indent="-285750">
              <a:buFont typeface="Wingdings" panose="05000000000000000000" pitchFamily="2" charset="2"/>
              <a:buChar char="Ø"/>
            </a:pPr>
            <a:r>
              <a:rPr lang="en-US" sz="2400" dirty="0">
                <a:solidFill>
                  <a:srgbClr val="FF0000"/>
                </a:solidFill>
              </a:rPr>
              <a:t>Certificate in Policies, Basics and Practices in Public-Private Partnership</a:t>
            </a:r>
            <a:r>
              <a:rPr lang="en-US" sz="2400" dirty="0"/>
              <a:t>, Hammersmith Consults, Dubai and </a:t>
            </a:r>
          </a:p>
          <a:p>
            <a:pPr marL="285750" indent="-285750">
              <a:buFont typeface="Wingdings" panose="05000000000000000000" pitchFamily="2" charset="2"/>
              <a:buChar char="Ø"/>
            </a:pPr>
            <a:r>
              <a:rPr lang="en-US" sz="2400" dirty="0">
                <a:solidFill>
                  <a:srgbClr val="FF0000"/>
                </a:solidFill>
              </a:rPr>
              <a:t>Seminar Certificate in Traffic Planning and Management </a:t>
            </a:r>
            <a:r>
              <a:rPr lang="en-US" sz="2400" dirty="0"/>
              <a:t>from Institute of Commence and Transportation, Fujian Province, Republic of China.</a:t>
            </a:r>
          </a:p>
          <a:p>
            <a:endParaRPr lang="en-US" dirty="0"/>
          </a:p>
        </p:txBody>
      </p:sp>
    </p:spTree>
    <p:extLst>
      <p:ext uri="{BB962C8B-B14F-4D97-AF65-F5344CB8AC3E}">
        <p14:creationId xmlns:p14="http://schemas.microsoft.com/office/powerpoint/2010/main" val="4010805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22498-97D1-4911-8579-67BF97E341C8}"/>
              </a:ext>
            </a:extLst>
          </p:cNvPr>
          <p:cNvSpPr txBox="1"/>
          <p:nvPr/>
        </p:nvSpPr>
        <p:spPr>
          <a:xfrm>
            <a:off x="1541389" y="219079"/>
            <a:ext cx="9858305" cy="707886"/>
          </a:xfrm>
          <a:prstGeom prst="rect">
            <a:avLst/>
          </a:prstGeom>
          <a:noFill/>
        </p:spPr>
        <p:txBody>
          <a:bodyPr wrap="square">
            <a:spAutoFit/>
          </a:bodyPr>
          <a:lstStyle/>
          <a:p>
            <a:r>
              <a:rPr lang="en-US" sz="4000" dirty="0">
                <a:latin typeface="Franklin Gothic Demi" panose="020B0703020102020204" pitchFamily="34" charset="0"/>
              </a:rPr>
              <a:t>4. Discussions,  Results, &amp; Findings cont’d.</a:t>
            </a:r>
          </a:p>
        </p:txBody>
      </p:sp>
      <p:sp>
        <p:nvSpPr>
          <p:cNvPr id="7" name="Rectangle 6">
            <a:extLst>
              <a:ext uri="{FF2B5EF4-FFF2-40B4-BE49-F238E27FC236}">
                <a16:creationId xmlns:a16="http://schemas.microsoft.com/office/drawing/2014/main" id="{85EE091D-FB8A-4248-A300-1337C36246D7}"/>
              </a:ext>
            </a:extLst>
          </p:cNvPr>
          <p:cNvSpPr/>
          <p:nvPr/>
        </p:nvSpPr>
        <p:spPr>
          <a:xfrm>
            <a:off x="413933" y="1269981"/>
            <a:ext cx="4956406" cy="4955203"/>
          </a:xfrm>
          <a:prstGeom prst="rect">
            <a:avLst/>
          </a:prstGeom>
        </p:spPr>
        <p:txBody>
          <a:bodyPr wrap="square">
            <a:spAutoFit/>
          </a:bodyPr>
          <a:lstStyle/>
          <a:p>
            <a:r>
              <a:rPr lang="en-US" sz="3600" dirty="0"/>
              <a:t>I found out that some  attributes such as collision type; head-on, vehicle run off, and pedestrian knockdown as critical factors influencing traffic accident in Ghana.</a:t>
            </a:r>
          </a:p>
          <a:p>
            <a:endParaRPr lang="en-US" sz="3200" dirty="0"/>
          </a:p>
          <a:p>
            <a:r>
              <a:rPr lang="en-US" sz="3200" dirty="0"/>
              <a:t>Case study below:</a:t>
            </a:r>
          </a:p>
        </p:txBody>
      </p:sp>
      <p:pic>
        <p:nvPicPr>
          <p:cNvPr id="8" name="Picture 7">
            <a:extLst>
              <a:ext uri="{FF2B5EF4-FFF2-40B4-BE49-F238E27FC236}">
                <a16:creationId xmlns:a16="http://schemas.microsoft.com/office/drawing/2014/main" id="{89A791D7-2A72-46A7-92FD-D7DC343493F3}"/>
              </a:ext>
            </a:extLst>
          </p:cNvPr>
          <p:cNvPicPr>
            <a:picLocks noChangeAspect="1"/>
          </p:cNvPicPr>
          <p:nvPr/>
        </p:nvPicPr>
        <p:blipFill>
          <a:blip r:embed="rId3"/>
          <a:stretch>
            <a:fillRect/>
          </a:stretch>
        </p:blipFill>
        <p:spPr>
          <a:xfrm>
            <a:off x="5393410" y="1039092"/>
            <a:ext cx="6310217" cy="4924539"/>
          </a:xfrm>
          <a:prstGeom prst="rect">
            <a:avLst/>
          </a:prstGeom>
        </p:spPr>
      </p:pic>
      <p:sp>
        <p:nvSpPr>
          <p:cNvPr id="9" name="Rectangle 8">
            <a:extLst>
              <a:ext uri="{FF2B5EF4-FFF2-40B4-BE49-F238E27FC236}">
                <a16:creationId xmlns:a16="http://schemas.microsoft.com/office/drawing/2014/main" id="{D84F9863-1286-4BE7-B2ED-87CFFBA4ED45}"/>
              </a:ext>
            </a:extLst>
          </p:cNvPr>
          <p:cNvSpPr/>
          <p:nvPr/>
        </p:nvSpPr>
        <p:spPr>
          <a:xfrm>
            <a:off x="7360602" y="6075758"/>
            <a:ext cx="3906666" cy="369332"/>
          </a:xfrm>
          <a:prstGeom prst="rect">
            <a:avLst/>
          </a:prstGeom>
        </p:spPr>
        <p:txBody>
          <a:bodyPr wrap="square">
            <a:spAutoFit/>
          </a:bodyPr>
          <a:lstStyle/>
          <a:p>
            <a:r>
              <a:rPr lang="en-US" dirty="0"/>
              <a:t>Collision Type Resulting in Injuries</a:t>
            </a:r>
          </a:p>
        </p:txBody>
      </p:sp>
    </p:spTree>
    <p:extLst>
      <p:ext uri="{BB962C8B-B14F-4D97-AF65-F5344CB8AC3E}">
        <p14:creationId xmlns:p14="http://schemas.microsoft.com/office/powerpoint/2010/main" val="3783484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7216-9BA2-4565-9350-51F92E7B8DD7}"/>
              </a:ext>
            </a:extLst>
          </p:cNvPr>
          <p:cNvSpPr>
            <a:spLocks noGrp="1"/>
          </p:cNvSpPr>
          <p:nvPr>
            <p:ph type="title"/>
          </p:nvPr>
        </p:nvSpPr>
        <p:spPr>
          <a:xfrm>
            <a:off x="158619" y="365126"/>
            <a:ext cx="11653935" cy="782540"/>
          </a:xfrm>
        </p:spPr>
        <p:txBody>
          <a:bodyPr/>
          <a:lstStyle/>
          <a:p>
            <a:pPr algn="ctr"/>
            <a:r>
              <a:rPr lang="en-US" sz="4400" dirty="0">
                <a:latin typeface="Franklin Gothic Demi" panose="020B0703020102020204" pitchFamily="34" charset="0"/>
              </a:rPr>
              <a:t>4. Discussions,  Results, &amp; Findings cont’d</a:t>
            </a:r>
            <a:endParaRPr lang="en-US" dirty="0"/>
          </a:p>
        </p:txBody>
      </p:sp>
      <p:sp>
        <p:nvSpPr>
          <p:cNvPr id="3" name="Content Placeholder 2">
            <a:extLst>
              <a:ext uri="{FF2B5EF4-FFF2-40B4-BE49-F238E27FC236}">
                <a16:creationId xmlns:a16="http://schemas.microsoft.com/office/drawing/2014/main" id="{5EAEDF3F-0235-4CB3-8E62-E14B7CCD50EA}"/>
              </a:ext>
            </a:extLst>
          </p:cNvPr>
          <p:cNvSpPr>
            <a:spLocks noGrp="1"/>
          </p:cNvSpPr>
          <p:nvPr>
            <p:ph idx="1"/>
          </p:nvPr>
        </p:nvSpPr>
        <p:spPr>
          <a:xfrm>
            <a:off x="379446" y="1380931"/>
            <a:ext cx="10974354" cy="4796032"/>
          </a:xfrm>
        </p:spPr>
        <p:txBody>
          <a:bodyPr>
            <a:normAutofit/>
          </a:bodyPr>
          <a:lstStyle/>
          <a:p>
            <a:pPr>
              <a:buFont typeface="Wingdings" panose="05000000000000000000" pitchFamily="2" charset="2"/>
              <a:buChar char="Ø"/>
            </a:pPr>
            <a:r>
              <a:rPr lang="en-US" sz="3200" dirty="0"/>
              <a:t>The case study  covered 3 years from 2016 to 2018 in the Ashanti Region. </a:t>
            </a:r>
          </a:p>
          <a:p>
            <a:pPr>
              <a:buFont typeface="Wingdings" panose="05000000000000000000" pitchFamily="2" charset="2"/>
              <a:buChar char="Ø"/>
            </a:pPr>
            <a:r>
              <a:rPr lang="en-US" sz="3200" dirty="0"/>
              <a:t>Ashanti Region is the largest region among the 16 administrative regions of Ghana with a land surface area of 24,390km2.</a:t>
            </a:r>
          </a:p>
          <a:p>
            <a:pPr>
              <a:buFont typeface="Wingdings" panose="05000000000000000000" pitchFamily="2" charset="2"/>
              <a:buChar char="Ø"/>
            </a:pPr>
            <a:r>
              <a:rPr lang="en-US" sz="3200" dirty="0"/>
              <a:t> The region has estimated population of 5.93 million people in 2020 according to the 2010 Census data</a:t>
            </a:r>
          </a:p>
          <a:p>
            <a:pPr>
              <a:buFont typeface="Wingdings" panose="05000000000000000000" pitchFamily="2" charset="2"/>
              <a:buChar char="Ø"/>
            </a:pPr>
            <a:endParaRPr lang="en-US" sz="3200" dirty="0"/>
          </a:p>
          <a:p>
            <a:pPr>
              <a:buFont typeface="Wingdings" panose="05000000000000000000" pitchFamily="2" charset="2"/>
              <a:buChar char="Ø"/>
            </a:pPr>
            <a:endParaRPr lang="en-US" sz="3200" dirty="0"/>
          </a:p>
        </p:txBody>
      </p:sp>
    </p:spTree>
    <p:extLst>
      <p:ext uri="{BB962C8B-B14F-4D97-AF65-F5344CB8AC3E}">
        <p14:creationId xmlns:p14="http://schemas.microsoft.com/office/powerpoint/2010/main" val="16631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22498-97D1-4911-8579-67BF97E341C8}"/>
              </a:ext>
            </a:extLst>
          </p:cNvPr>
          <p:cNvSpPr txBox="1"/>
          <p:nvPr/>
        </p:nvSpPr>
        <p:spPr>
          <a:xfrm>
            <a:off x="1541389" y="219079"/>
            <a:ext cx="9858305" cy="707886"/>
          </a:xfrm>
          <a:prstGeom prst="rect">
            <a:avLst/>
          </a:prstGeom>
          <a:noFill/>
        </p:spPr>
        <p:txBody>
          <a:bodyPr wrap="square">
            <a:spAutoFit/>
          </a:bodyPr>
          <a:lstStyle/>
          <a:p>
            <a:r>
              <a:rPr lang="en-US" sz="4000" dirty="0">
                <a:latin typeface="Franklin Gothic Demi" panose="020B0703020102020204" pitchFamily="34" charset="0"/>
              </a:rPr>
              <a:t>4. Discussions,  Results, &amp; Findings cont’d.</a:t>
            </a:r>
          </a:p>
        </p:txBody>
      </p:sp>
      <p:pic>
        <p:nvPicPr>
          <p:cNvPr id="2" name="Picture 1">
            <a:extLst>
              <a:ext uri="{FF2B5EF4-FFF2-40B4-BE49-F238E27FC236}">
                <a16:creationId xmlns:a16="http://schemas.microsoft.com/office/drawing/2014/main" id="{0FB97A58-2A11-468A-B6BC-197547BC7679}"/>
              </a:ext>
            </a:extLst>
          </p:cNvPr>
          <p:cNvPicPr>
            <a:picLocks noChangeAspect="1"/>
          </p:cNvPicPr>
          <p:nvPr/>
        </p:nvPicPr>
        <p:blipFill>
          <a:blip r:embed="rId3"/>
          <a:stretch>
            <a:fillRect/>
          </a:stretch>
        </p:blipFill>
        <p:spPr>
          <a:xfrm>
            <a:off x="942109" y="1246909"/>
            <a:ext cx="10090652" cy="4131003"/>
          </a:xfrm>
          <a:prstGeom prst="rect">
            <a:avLst/>
          </a:prstGeom>
        </p:spPr>
      </p:pic>
      <p:sp>
        <p:nvSpPr>
          <p:cNvPr id="4" name="Rectangle 3">
            <a:extLst>
              <a:ext uri="{FF2B5EF4-FFF2-40B4-BE49-F238E27FC236}">
                <a16:creationId xmlns:a16="http://schemas.microsoft.com/office/drawing/2014/main" id="{3EA66248-01F6-45D7-997B-4F1FE6344F68}"/>
              </a:ext>
            </a:extLst>
          </p:cNvPr>
          <p:cNvSpPr/>
          <p:nvPr/>
        </p:nvSpPr>
        <p:spPr>
          <a:xfrm>
            <a:off x="942109" y="5253926"/>
            <a:ext cx="11079774" cy="1384995"/>
          </a:xfrm>
          <a:prstGeom prst="rect">
            <a:avLst/>
          </a:prstGeom>
        </p:spPr>
        <p:txBody>
          <a:bodyPr wrap="square">
            <a:spAutoFit/>
          </a:bodyPr>
          <a:lstStyle/>
          <a:p>
            <a:r>
              <a:rPr lang="en-US" sz="2800" dirty="0"/>
              <a:t>The results indicate that five (5) topmost items-{roadworks: not at roadworks}, {drink driving: drink driving not suspected}, {surface condition: dry}, {hit &amp; ran: not hit and ran}, {sex: male}.</a:t>
            </a:r>
          </a:p>
        </p:txBody>
      </p:sp>
      <p:sp>
        <p:nvSpPr>
          <p:cNvPr id="3" name="TextBox 2">
            <a:extLst>
              <a:ext uri="{FF2B5EF4-FFF2-40B4-BE49-F238E27FC236}">
                <a16:creationId xmlns:a16="http://schemas.microsoft.com/office/drawing/2014/main" id="{00DF0915-45E6-437E-BBED-D2C1FF6436DC}"/>
              </a:ext>
            </a:extLst>
          </p:cNvPr>
          <p:cNvSpPr txBox="1"/>
          <p:nvPr/>
        </p:nvSpPr>
        <p:spPr>
          <a:xfrm>
            <a:off x="3228813" y="788478"/>
            <a:ext cx="5734374" cy="461665"/>
          </a:xfrm>
          <a:prstGeom prst="rect">
            <a:avLst/>
          </a:prstGeom>
          <a:noFill/>
        </p:spPr>
        <p:txBody>
          <a:bodyPr wrap="square" rtlCol="0">
            <a:spAutoFit/>
          </a:bodyPr>
          <a:lstStyle/>
          <a:p>
            <a:r>
              <a:rPr lang="en-US" sz="2400" dirty="0"/>
              <a:t>The top 25 most frequent occurring items</a:t>
            </a:r>
          </a:p>
        </p:txBody>
      </p:sp>
    </p:spTree>
    <p:extLst>
      <p:ext uri="{BB962C8B-B14F-4D97-AF65-F5344CB8AC3E}">
        <p14:creationId xmlns:p14="http://schemas.microsoft.com/office/powerpoint/2010/main" val="128436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22498-97D1-4911-8579-67BF97E341C8}"/>
              </a:ext>
            </a:extLst>
          </p:cNvPr>
          <p:cNvSpPr txBox="1"/>
          <p:nvPr/>
        </p:nvSpPr>
        <p:spPr>
          <a:xfrm>
            <a:off x="1543986" y="384149"/>
            <a:ext cx="9858305" cy="707886"/>
          </a:xfrm>
          <a:prstGeom prst="rect">
            <a:avLst/>
          </a:prstGeom>
          <a:noFill/>
        </p:spPr>
        <p:txBody>
          <a:bodyPr wrap="square">
            <a:spAutoFit/>
          </a:bodyPr>
          <a:lstStyle/>
          <a:p>
            <a:r>
              <a:rPr lang="en-US" sz="4000" dirty="0">
                <a:latin typeface="Franklin Gothic Demi" panose="020B0703020102020204" pitchFamily="34" charset="0"/>
              </a:rPr>
              <a:t>4. Discussions,  Results, &amp; Findings cont’d.</a:t>
            </a:r>
          </a:p>
        </p:txBody>
      </p:sp>
      <p:pic>
        <p:nvPicPr>
          <p:cNvPr id="6" name="Picture 5">
            <a:extLst>
              <a:ext uri="{FF2B5EF4-FFF2-40B4-BE49-F238E27FC236}">
                <a16:creationId xmlns:a16="http://schemas.microsoft.com/office/drawing/2014/main" id="{9F0F3E0A-B7B7-4358-AFB0-B7C6827B71AD}"/>
              </a:ext>
            </a:extLst>
          </p:cNvPr>
          <p:cNvPicPr>
            <a:picLocks noChangeAspect="1"/>
          </p:cNvPicPr>
          <p:nvPr/>
        </p:nvPicPr>
        <p:blipFill>
          <a:blip r:embed="rId3"/>
          <a:stretch>
            <a:fillRect/>
          </a:stretch>
        </p:blipFill>
        <p:spPr>
          <a:xfrm>
            <a:off x="1348353" y="1092035"/>
            <a:ext cx="9329979" cy="5381816"/>
          </a:xfrm>
          <a:prstGeom prst="rect">
            <a:avLst/>
          </a:prstGeom>
        </p:spPr>
      </p:pic>
    </p:spTree>
    <p:extLst>
      <p:ext uri="{BB962C8B-B14F-4D97-AF65-F5344CB8AC3E}">
        <p14:creationId xmlns:p14="http://schemas.microsoft.com/office/powerpoint/2010/main" val="2910402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a:extLst>
              <a:ext uri="{FF2B5EF4-FFF2-40B4-BE49-F238E27FC236}">
                <a16:creationId xmlns:a16="http://schemas.microsoft.com/office/drawing/2014/main" id="{4E022498-97D1-4911-8579-67BF97E341C8}"/>
              </a:ext>
            </a:extLst>
          </p:cNvPr>
          <p:cNvSpPr txBox="1"/>
          <p:nvPr/>
        </p:nvSpPr>
        <p:spPr>
          <a:xfrm>
            <a:off x="838200" y="-40583"/>
            <a:ext cx="6433131" cy="1295947"/>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600" kern="1200" dirty="0">
                <a:solidFill>
                  <a:schemeClr val="bg1"/>
                </a:solidFill>
                <a:latin typeface="+mj-lt"/>
                <a:ea typeface="+mj-ea"/>
                <a:cs typeface="+mj-cs"/>
              </a:rPr>
              <a:t>4. Discussions,  Results, &amp; Findings cont’d.</a:t>
            </a:r>
          </a:p>
        </p:txBody>
      </p:sp>
      <p:cxnSp>
        <p:nvCxnSpPr>
          <p:cNvPr id="23" name="Straight Connector 22">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A73A6F4-940A-48AC-897E-4E9F2DA881F6}"/>
              </a:ext>
            </a:extLst>
          </p:cNvPr>
          <p:cNvSpPr/>
          <p:nvPr/>
        </p:nvSpPr>
        <p:spPr>
          <a:xfrm>
            <a:off x="223936" y="1818081"/>
            <a:ext cx="6913722" cy="2119437"/>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800" dirty="0">
                <a:solidFill>
                  <a:schemeClr val="bg1"/>
                </a:solidFill>
              </a:rPr>
              <a:t>The results showed that accidents in the region were largely associated with male drivers, driving carelessly under good weather condition; on dry road segments, where there were no on-going roadworks. </a:t>
            </a:r>
          </a:p>
          <a:p>
            <a:pPr marL="342900" indent="-228600">
              <a:lnSpc>
                <a:spcPct val="90000"/>
              </a:lnSpc>
              <a:spcAft>
                <a:spcPts val="600"/>
              </a:spcAft>
              <a:buFont typeface="Arial" panose="020B0604020202020204" pitchFamily="34" charset="0"/>
              <a:buChar char="•"/>
            </a:pPr>
            <a:endParaRPr lang="en-US" sz="2800" dirty="0">
              <a:solidFill>
                <a:schemeClr val="bg1"/>
              </a:solidFill>
            </a:endParaRPr>
          </a:p>
          <a:p>
            <a:pPr marL="342900" indent="-228600">
              <a:lnSpc>
                <a:spcPct val="90000"/>
              </a:lnSpc>
              <a:spcAft>
                <a:spcPts val="600"/>
              </a:spcAft>
              <a:buFont typeface="Arial" panose="020B0604020202020204" pitchFamily="34" charset="0"/>
              <a:buChar char="•"/>
            </a:pPr>
            <a:r>
              <a:rPr lang="en-US" sz="2800" dirty="0">
                <a:solidFill>
                  <a:srgbClr val="FF0000"/>
                </a:solidFill>
              </a:rPr>
              <a:t>Head-on collision </a:t>
            </a:r>
            <a:r>
              <a:rPr lang="en-US" sz="2800" dirty="0">
                <a:solidFill>
                  <a:schemeClr val="bg1"/>
                </a:solidFill>
              </a:rPr>
              <a:t>happened mostly at the sessions where there were no median separators, and the shoulders of those roads were not tarred. </a:t>
            </a:r>
          </a:p>
        </p:txBody>
      </p:sp>
      <p:pic>
        <p:nvPicPr>
          <p:cNvPr id="16" name="Picture 15" descr="A picture containing text, car, outdoor, person&#10;&#10;Description automatically generated">
            <a:extLst>
              <a:ext uri="{FF2B5EF4-FFF2-40B4-BE49-F238E27FC236}">
                <a16:creationId xmlns:a16="http://schemas.microsoft.com/office/drawing/2014/main" id="{05FCE1A6-9147-4449-8EBF-EF835ED0A07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64" b="10182"/>
          <a:stretch/>
        </p:blipFill>
        <p:spPr>
          <a:xfrm>
            <a:off x="6974688" y="228219"/>
            <a:ext cx="4917218" cy="2919130"/>
          </a:xfrm>
          <a:prstGeom prst="rect">
            <a:avLst/>
          </a:prstGeom>
        </p:spPr>
      </p:pic>
      <p:grpSp>
        <p:nvGrpSpPr>
          <p:cNvPr id="25" name="Group 24">
            <a:extLst>
              <a:ext uri="{FF2B5EF4-FFF2-40B4-BE49-F238E27FC236}">
                <a16:creationId xmlns:a16="http://schemas.microsoft.com/office/drawing/2014/main" id="{1CF03BDF-BAB0-4895-98AF-E26EE081D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8805698" y="-931013"/>
            <a:ext cx="2405424" cy="4367178"/>
            <a:chOff x="6836570" y="1502570"/>
            <a:chExt cx="2405424" cy="4343742"/>
          </a:xfrm>
        </p:grpSpPr>
        <p:cxnSp>
          <p:nvCxnSpPr>
            <p:cNvPr id="26" name="Straight Connector 25">
              <a:extLst>
                <a:ext uri="{FF2B5EF4-FFF2-40B4-BE49-F238E27FC236}">
                  <a16:creationId xmlns:a16="http://schemas.microsoft.com/office/drawing/2014/main" id="{2598CC8A-F5E2-4B20-8E5A-5C9F77B0E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5400000" flipH="1">
              <a:off x="4669246" y="3674442"/>
              <a:ext cx="43437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56EFDDC-4D10-40E2-B179-928889F8BD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5400000">
              <a:off x="8039282" y="299858"/>
              <a:ext cx="0" cy="240542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7AD1D9E1-3D4C-4C66-983B-7D8D73EC4D13}"/>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023" r="4" b="18949"/>
          <a:stretch/>
        </p:blipFill>
        <p:spPr>
          <a:xfrm>
            <a:off x="6765149" y="3477887"/>
            <a:ext cx="5517405" cy="3532483"/>
          </a:xfrm>
          <a:prstGeom prst="rect">
            <a:avLst/>
          </a:prstGeom>
        </p:spPr>
      </p:pic>
      <p:grpSp>
        <p:nvGrpSpPr>
          <p:cNvPr id="29" name="Group 28">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1331" y="3852759"/>
            <a:ext cx="4913995" cy="3005241"/>
            <a:chOff x="6829896" y="1502573"/>
            <a:chExt cx="4913995" cy="3005241"/>
          </a:xfrm>
        </p:grpSpPr>
        <p:cxnSp>
          <p:nvCxnSpPr>
            <p:cNvPr id="30" name="Straight Connector 29">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3"/>
              <a:ext cx="0" cy="30052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29896" y="1505907"/>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9629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a:extLst>
              <a:ext uri="{FF2B5EF4-FFF2-40B4-BE49-F238E27FC236}">
                <a16:creationId xmlns:a16="http://schemas.microsoft.com/office/drawing/2014/main" id="{4E022498-97D1-4911-8579-67BF97E341C8}"/>
              </a:ext>
            </a:extLst>
          </p:cNvPr>
          <p:cNvSpPr txBox="1"/>
          <p:nvPr/>
        </p:nvSpPr>
        <p:spPr>
          <a:xfrm>
            <a:off x="831873" y="75448"/>
            <a:ext cx="5257800" cy="1225650"/>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kern="1200" dirty="0">
                <a:solidFill>
                  <a:schemeClr val="bg1"/>
                </a:solidFill>
                <a:latin typeface="+mj-lt"/>
                <a:ea typeface="+mj-ea"/>
                <a:cs typeface="+mj-cs"/>
              </a:rPr>
              <a:t>4. Discussions,  Results, &amp; Findings cont’d.</a:t>
            </a: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A73A6F4-940A-48AC-897E-4E9F2DA881F6}"/>
              </a:ext>
            </a:extLst>
          </p:cNvPr>
          <p:cNvSpPr/>
          <p:nvPr/>
        </p:nvSpPr>
        <p:spPr>
          <a:xfrm>
            <a:off x="226483" y="1909192"/>
            <a:ext cx="5666546" cy="3647710"/>
          </a:xfrm>
          <a:prstGeom prst="rect">
            <a:avLst/>
          </a:prstGeom>
        </p:spPr>
        <p:txBody>
          <a:bodyPr vert="horz" lIns="91440" tIns="45720" rIns="91440" bIns="45720" rtlCol="0" anchor="ctr">
            <a:normAutofit fontScale="92500"/>
          </a:bodyPr>
          <a:lstStyle/>
          <a:p>
            <a:pPr marL="342900" indent="-228600">
              <a:lnSpc>
                <a:spcPct val="90000"/>
              </a:lnSpc>
              <a:spcAft>
                <a:spcPts val="600"/>
              </a:spcAft>
              <a:buFont typeface="Arial" panose="020B0604020202020204" pitchFamily="34" charset="0"/>
              <a:buChar char="•"/>
            </a:pPr>
            <a:r>
              <a:rPr lang="en-US" sz="2800" dirty="0">
                <a:solidFill>
                  <a:schemeClr val="bg1"/>
                </a:solidFill>
              </a:rPr>
              <a:t>Single-vehicle crashes mostly involved </a:t>
            </a:r>
            <a:r>
              <a:rPr lang="en-US" sz="2800" dirty="0">
                <a:solidFill>
                  <a:srgbClr val="FF0000"/>
                </a:solidFill>
              </a:rPr>
              <a:t>pedestrian knockdowns </a:t>
            </a:r>
            <a:r>
              <a:rPr lang="en-US" sz="2800" dirty="0">
                <a:solidFill>
                  <a:schemeClr val="bg1"/>
                </a:solidFill>
              </a:rPr>
              <a:t>resulting in serious injuries and fatalities. </a:t>
            </a:r>
          </a:p>
          <a:p>
            <a:pPr marL="342900" indent="-228600">
              <a:lnSpc>
                <a:spcPct val="90000"/>
              </a:lnSpc>
              <a:spcAft>
                <a:spcPts val="600"/>
              </a:spcAft>
              <a:buFont typeface="Arial" panose="020B0604020202020204" pitchFamily="34" charset="0"/>
              <a:buChar char="•"/>
            </a:pPr>
            <a:endParaRPr lang="en-US" sz="2800" dirty="0">
              <a:solidFill>
                <a:schemeClr val="bg1"/>
              </a:solidFill>
            </a:endParaRPr>
          </a:p>
          <a:p>
            <a:pPr marL="342900" indent="-228600">
              <a:lnSpc>
                <a:spcPct val="90000"/>
              </a:lnSpc>
              <a:spcAft>
                <a:spcPts val="600"/>
              </a:spcAft>
              <a:buFont typeface="Arial" panose="020B0604020202020204" pitchFamily="34" charset="0"/>
              <a:buChar char="•"/>
            </a:pPr>
            <a:r>
              <a:rPr lang="en-US" sz="2800" dirty="0">
                <a:solidFill>
                  <a:schemeClr val="bg1"/>
                </a:solidFill>
              </a:rPr>
              <a:t>Most notably, accidents emanating from </a:t>
            </a:r>
            <a:r>
              <a:rPr lang="en-US" sz="2800" dirty="0">
                <a:solidFill>
                  <a:srgbClr val="FF0000"/>
                </a:solidFill>
              </a:rPr>
              <a:t>vehicle ran-off </a:t>
            </a:r>
            <a:r>
              <a:rPr lang="en-US" sz="2800" dirty="0">
                <a:solidFill>
                  <a:schemeClr val="bg1"/>
                </a:solidFill>
              </a:rPr>
              <a:t>road were largely associated with middled-aged drivers between ages of 31 – 45 years. </a:t>
            </a:r>
          </a:p>
        </p:txBody>
      </p:sp>
      <p:pic>
        <p:nvPicPr>
          <p:cNvPr id="8" name="Picture 7" descr="A picture containing text, car, road, outdoor&#10;&#10;Description automatically generated">
            <a:extLst>
              <a:ext uri="{FF2B5EF4-FFF2-40B4-BE49-F238E27FC236}">
                <a16:creationId xmlns:a16="http://schemas.microsoft.com/office/drawing/2014/main" id="{19A2363E-AC44-4E7E-8CD4-2529C9E958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451"/>
          <a:stretch/>
        </p:blipFill>
        <p:spPr>
          <a:xfrm>
            <a:off x="6525453" y="1"/>
            <a:ext cx="5666547" cy="3398024"/>
          </a:xfrm>
          <a:prstGeom prst="rect">
            <a:avLst/>
          </a:prstGeom>
        </p:spPr>
      </p:pic>
      <p:cxnSp>
        <p:nvCxnSpPr>
          <p:cNvPr id="22" name="Straight Connector 21">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outdoor, grass, tree, transport&#10;&#10;Description automatically generated">
            <a:extLst>
              <a:ext uri="{FF2B5EF4-FFF2-40B4-BE49-F238E27FC236}">
                <a16:creationId xmlns:a16="http://schemas.microsoft.com/office/drawing/2014/main" id="{832921EA-18AA-4A60-A0A3-1E1F5FC1F38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021" r="-2" b="1968"/>
          <a:stretch/>
        </p:blipFill>
        <p:spPr>
          <a:xfrm>
            <a:off x="6522277" y="3398024"/>
            <a:ext cx="5669723" cy="3469076"/>
          </a:xfrm>
          <a:prstGeom prst="rect">
            <a:avLst/>
          </a:prstGeom>
        </p:spPr>
      </p:pic>
    </p:spTree>
    <p:extLst>
      <p:ext uri="{BB962C8B-B14F-4D97-AF65-F5344CB8AC3E}">
        <p14:creationId xmlns:p14="http://schemas.microsoft.com/office/powerpoint/2010/main" val="4253463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D1DBD3-50C9-466C-BA93-203BF629BA4F}"/>
              </a:ext>
            </a:extLst>
          </p:cNvPr>
          <p:cNvSpPr txBox="1"/>
          <p:nvPr/>
        </p:nvSpPr>
        <p:spPr>
          <a:xfrm>
            <a:off x="325464" y="235815"/>
            <a:ext cx="7346197" cy="132556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kern="1200" dirty="0">
                <a:solidFill>
                  <a:schemeClr val="tx1"/>
                </a:solidFill>
                <a:latin typeface="+mj-lt"/>
                <a:ea typeface="+mj-ea"/>
                <a:cs typeface="+mj-cs"/>
              </a:rPr>
              <a:t>Conclusion &amp; Recommendations</a:t>
            </a:r>
          </a:p>
        </p:txBody>
      </p:sp>
      <p:sp>
        <p:nvSpPr>
          <p:cNvPr id="3" name="TextBox 2">
            <a:extLst>
              <a:ext uri="{FF2B5EF4-FFF2-40B4-BE49-F238E27FC236}">
                <a16:creationId xmlns:a16="http://schemas.microsoft.com/office/drawing/2014/main" id="{8A09C964-F187-408F-B211-5B2140C598AA}"/>
              </a:ext>
            </a:extLst>
          </p:cNvPr>
          <p:cNvSpPr txBox="1"/>
          <p:nvPr/>
        </p:nvSpPr>
        <p:spPr>
          <a:xfrm>
            <a:off x="0" y="1394847"/>
            <a:ext cx="6323307" cy="503694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dirty="0"/>
          </a:p>
          <a:p>
            <a:pPr marL="457200" indent="-228600">
              <a:lnSpc>
                <a:spcPct val="90000"/>
              </a:lnSpc>
              <a:spcAft>
                <a:spcPts val="600"/>
              </a:spcAft>
              <a:buFont typeface="Arial" panose="020B0604020202020204" pitchFamily="34" charset="0"/>
              <a:buChar char="•"/>
            </a:pPr>
            <a:r>
              <a:rPr lang="en-US" sz="3200" dirty="0"/>
              <a:t>Pedestrian facilities should be incorporated in the design and construction of roads, median separators should be installed, untarred road shoulders should be maintained. </a:t>
            </a:r>
          </a:p>
          <a:p>
            <a:pPr marL="457200" indent="-228600">
              <a:lnSpc>
                <a:spcPct val="90000"/>
              </a:lnSpc>
              <a:spcAft>
                <a:spcPts val="600"/>
              </a:spcAft>
              <a:buFont typeface="Arial" panose="020B0604020202020204" pitchFamily="34" charset="0"/>
              <a:buChar char="•"/>
            </a:pPr>
            <a:r>
              <a:rPr lang="en-US" sz="3200" dirty="0"/>
              <a:t>Predominantly, male drivers drove with excessive speeds on these roads in the region. </a:t>
            </a:r>
          </a:p>
          <a:p>
            <a:pPr marL="457200" indent="-228600">
              <a:lnSpc>
                <a:spcPct val="90000"/>
              </a:lnSpc>
              <a:spcAft>
                <a:spcPts val="600"/>
              </a:spcAft>
              <a:buFont typeface="Arial" panose="020B0604020202020204" pitchFamily="34" charset="0"/>
              <a:buChar char="•"/>
            </a:pPr>
            <a:endParaRPr lang="en-US" dirty="0"/>
          </a:p>
        </p:txBody>
      </p:sp>
      <p:sp>
        <p:nvSpPr>
          <p:cNvPr id="19" name="Oval 1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65950F3-912F-4BCC-A242-2261B267CB6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720" r="25783" b="3"/>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a:extLst>
              <a:ext uri="{FF2B5EF4-FFF2-40B4-BE49-F238E27FC236}">
                <a16:creationId xmlns:a16="http://schemas.microsoft.com/office/drawing/2014/main" id="{32BE2DDB-E2C2-4D41-AF43-7B043B9BA4B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3218" b="4"/>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3" name="Freeform: Shape 22">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sky, grass, road, scene&#10;&#10;Description automatically generated">
            <a:extLst>
              <a:ext uri="{FF2B5EF4-FFF2-40B4-BE49-F238E27FC236}">
                <a16:creationId xmlns:a16="http://schemas.microsoft.com/office/drawing/2014/main" id="{23901C64-1F08-4825-BCB2-00D2FF9396DA}"/>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6967" r="6355" b="2"/>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714574457"/>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D1DBD3-50C9-466C-BA93-203BF629BA4F}"/>
              </a:ext>
            </a:extLst>
          </p:cNvPr>
          <p:cNvSpPr txBox="1"/>
          <p:nvPr/>
        </p:nvSpPr>
        <p:spPr>
          <a:xfrm>
            <a:off x="170481" y="235816"/>
            <a:ext cx="7990122" cy="85344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Conclusion &amp; Recommendations</a:t>
            </a:r>
          </a:p>
        </p:txBody>
      </p:sp>
      <p:sp>
        <p:nvSpPr>
          <p:cNvPr id="3" name="TextBox 2">
            <a:extLst>
              <a:ext uri="{FF2B5EF4-FFF2-40B4-BE49-F238E27FC236}">
                <a16:creationId xmlns:a16="http://schemas.microsoft.com/office/drawing/2014/main" id="{8A09C964-F187-408F-B211-5B2140C598AA}"/>
              </a:ext>
            </a:extLst>
          </p:cNvPr>
          <p:cNvSpPr txBox="1"/>
          <p:nvPr/>
        </p:nvSpPr>
        <p:spPr>
          <a:xfrm>
            <a:off x="170482" y="1270860"/>
            <a:ext cx="5885086" cy="5465842"/>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endParaRPr lang="en-US" dirty="0"/>
          </a:p>
          <a:p>
            <a:pPr marL="685800" indent="-457200">
              <a:lnSpc>
                <a:spcPct val="90000"/>
              </a:lnSpc>
              <a:spcAft>
                <a:spcPts val="600"/>
              </a:spcAft>
              <a:buFont typeface="Wingdings" panose="05000000000000000000" pitchFamily="2" charset="2"/>
              <a:buChar char="Ø"/>
            </a:pPr>
            <a:r>
              <a:rPr lang="en-US" sz="3200" dirty="0"/>
              <a:t>An effective safety awareness campaign should be vigorously pursued, including wearing of seat belts and wearing of crash helmets. </a:t>
            </a:r>
          </a:p>
          <a:p>
            <a:pPr marL="228600" indent="-457200">
              <a:lnSpc>
                <a:spcPct val="90000"/>
              </a:lnSpc>
              <a:spcAft>
                <a:spcPts val="600"/>
              </a:spcAft>
              <a:buFont typeface="Wingdings" panose="05000000000000000000" pitchFamily="2" charset="2"/>
              <a:buChar char="Ø"/>
            </a:pPr>
            <a:endParaRPr lang="en-US" sz="3200" dirty="0"/>
          </a:p>
          <a:p>
            <a:pPr marL="685800" indent="-457200">
              <a:lnSpc>
                <a:spcPct val="90000"/>
              </a:lnSpc>
              <a:spcAft>
                <a:spcPts val="600"/>
              </a:spcAft>
              <a:buFont typeface="Wingdings" panose="05000000000000000000" pitchFamily="2" charset="2"/>
              <a:buChar char="Ø"/>
            </a:pPr>
            <a:r>
              <a:rPr lang="en-US" sz="3200" dirty="0"/>
              <a:t>Training and re-retaining of drivers on defensive driving should be the topmost priority targeting drivers between the age of 31 to 45 years.</a:t>
            </a:r>
          </a:p>
          <a:p>
            <a:pPr marL="457200" indent="-228600">
              <a:lnSpc>
                <a:spcPct val="90000"/>
              </a:lnSpc>
              <a:spcAft>
                <a:spcPts val="600"/>
              </a:spcAft>
              <a:buFont typeface="Arial" panose="020B0604020202020204" pitchFamily="34" charset="0"/>
              <a:buChar char="•"/>
            </a:pPr>
            <a:endParaRPr lang="en-US" sz="3200" dirty="0"/>
          </a:p>
        </p:txBody>
      </p:sp>
      <p:sp>
        <p:nvSpPr>
          <p:cNvPr id="22" name="Oval 2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480330-39CD-4A35-99EF-0F0D6AC3B0F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24" r="32578" b="3"/>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Picture 7" descr="Logo, company name&#10;&#10;Description automatically generated">
            <a:extLst>
              <a:ext uri="{FF2B5EF4-FFF2-40B4-BE49-F238E27FC236}">
                <a16:creationId xmlns:a16="http://schemas.microsoft.com/office/drawing/2014/main" id="{5129682A-ACDB-4ADD-B4BB-9D75B2490F2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8289" r="3314" b="-1"/>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6" name="Freeform: Shape 2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93DC711F-3ADE-4932-A6C8-963426F10204}"/>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1255" r="5" b="5"/>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014860518"/>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D1DBD3-50C9-466C-BA93-203BF629BA4F}"/>
              </a:ext>
            </a:extLst>
          </p:cNvPr>
          <p:cNvSpPr txBox="1"/>
          <p:nvPr/>
        </p:nvSpPr>
        <p:spPr>
          <a:xfrm>
            <a:off x="170481" y="235816"/>
            <a:ext cx="7990122" cy="85344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Conclusion &amp; Recommendations</a:t>
            </a:r>
          </a:p>
        </p:txBody>
      </p:sp>
      <p:sp>
        <p:nvSpPr>
          <p:cNvPr id="3" name="TextBox 2">
            <a:extLst>
              <a:ext uri="{FF2B5EF4-FFF2-40B4-BE49-F238E27FC236}">
                <a16:creationId xmlns:a16="http://schemas.microsoft.com/office/drawing/2014/main" id="{8A09C964-F187-408F-B211-5B2140C598AA}"/>
              </a:ext>
            </a:extLst>
          </p:cNvPr>
          <p:cNvSpPr txBox="1"/>
          <p:nvPr/>
        </p:nvSpPr>
        <p:spPr>
          <a:xfrm>
            <a:off x="170482" y="1270860"/>
            <a:ext cx="5885086" cy="365020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dirty="0"/>
          </a:p>
          <a:p>
            <a:pPr marL="685800" indent="-457200">
              <a:lnSpc>
                <a:spcPct val="90000"/>
              </a:lnSpc>
              <a:spcAft>
                <a:spcPts val="600"/>
              </a:spcAft>
              <a:buFont typeface="Wingdings" panose="05000000000000000000" pitchFamily="2" charset="2"/>
              <a:buChar char="Ø"/>
            </a:pPr>
            <a:r>
              <a:rPr lang="en-US" sz="3200" dirty="0"/>
              <a:t>The sector should expedite actions on the implementation of policies that encourage women to go into driving of public vehicles  </a:t>
            </a:r>
          </a:p>
          <a:p>
            <a:pPr marL="228600" indent="-457200">
              <a:lnSpc>
                <a:spcPct val="90000"/>
              </a:lnSpc>
              <a:spcAft>
                <a:spcPts val="600"/>
              </a:spcAft>
              <a:buFont typeface="Wingdings" panose="05000000000000000000" pitchFamily="2" charset="2"/>
              <a:buChar char="Ø"/>
            </a:pPr>
            <a:endParaRPr lang="en-US" sz="3200" dirty="0"/>
          </a:p>
          <a:p>
            <a:pPr marL="457200" indent="-228600">
              <a:lnSpc>
                <a:spcPct val="90000"/>
              </a:lnSpc>
              <a:spcAft>
                <a:spcPts val="600"/>
              </a:spcAft>
              <a:buFont typeface="Arial" panose="020B0604020202020204" pitchFamily="34" charset="0"/>
              <a:buChar char="•"/>
            </a:pPr>
            <a:endParaRPr lang="en-US" sz="3200" dirty="0"/>
          </a:p>
        </p:txBody>
      </p:sp>
      <p:sp>
        <p:nvSpPr>
          <p:cNvPr id="22" name="Oval 2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480330-39CD-4A35-99EF-0F0D6AC3B0F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24" r="32578" b="3"/>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Picture 7" descr="Logo, company name&#10;&#10;Description automatically generated">
            <a:extLst>
              <a:ext uri="{FF2B5EF4-FFF2-40B4-BE49-F238E27FC236}">
                <a16:creationId xmlns:a16="http://schemas.microsoft.com/office/drawing/2014/main" id="{5129682A-ACDB-4ADD-B4BB-9D75B2490F2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8289" r="3314" b="-1"/>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6" name="Freeform: Shape 2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93DC711F-3ADE-4932-A6C8-963426F10204}"/>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1255" r="5" b="5"/>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168680847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D1DBD3-50C9-466C-BA93-203BF629BA4F}"/>
              </a:ext>
            </a:extLst>
          </p:cNvPr>
          <p:cNvSpPr txBox="1"/>
          <p:nvPr/>
        </p:nvSpPr>
        <p:spPr>
          <a:xfrm>
            <a:off x="170481" y="235816"/>
            <a:ext cx="7990122" cy="85344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Conclusion &amp; Recommendations</a:t>
            </a:r>
          </a:p>
        </p:txBody>
      </p:sp>
      <p:sp>
        <p:nvSpPr>
          <p:cNvPr id="3" name="TextBox 2">
            <a:extLst>
              <a:ext uri="{FF2B5EF4-FFF2-40B4-BE49-F238E27FC236}">
                <a16:creationId xmlns:a16="http://schemas.microsoft.com/office/drawing/2014/main" id="{8A09C964-F187-408F-B211-5B2140C598AA}"/>
              </a:ext>
            </a:extLst>
          </p:cNvPr>
          <p:cNvSpPr txBox="1"/>
          <p:nvPr/>
        </p:nvSpPr>
        <p:spPr>
          <a:xfrm>
            <a:off x="170481" y="1270860"/>
            <a:ext cx="5925519" cy="5351324"/>
          </a:xfrm>
          <a:prstGeom prst="rect">
            <a:avLst/>
          </a:prstGeom>
        </p:spPr>
        <p:txBody>
          <a:bodyPr vert="horz" lIns="91440" tIns="45720" rIns="91440" bIns="45720" rtlCol="0" anchor="t">
            <a:normAutofit/>
          </a:bodyPr>
          <a:lstStyle/>
          <a:p>
            <a:pPr marL="57150" indent="-285750">
              <a:lnSpc>
                <a:spcPct val="90000"/>
              </a:lnSpc>
              <a:spcAft>
                <a:spcPts val="600"/>
              </a:spcAft>
              <a:buFont typeface="Wingdings" panose="05000000000000000000" pitchFamily="2" charset="2"/>
              <a:buChar char="Ø"/>
            </a:pPr>
            <a:r>
              <a:rPr lang="en-US" sz="1800" dirty="0">
                <a:effectLst/>
                <a:ea typeface="Malgun Gothic" panose="020B0503020000020004" pitchFamily="34" charset="-127"/>
              </a:rPr>
              <a:t>As noted early on, my thesis research area is on road safety. I believe the recommendation in the thesis when implemented would support in reducing traffic fatalities and serious injuries on the roads in the country</a:t>
            </a:r>
          </a:p>
          <a:p>
            <a:pPr marL="57150" indent="-285750">
              <a:lnSpc>
                <a:spcPct val="90000"/>
              </a:lnSpc>
              <a:spcAft>
                <a:spcPts val="600"/>
              </a:spcAft>
              <a:buFont typeface="Wingdings" panose="05000000000000000000" pitchFamily="2" charset="2"/>
              <a:buChar char="Ø"/>
            </a:pPr>
            <a:endParaRPr lang="en-US" dirty="0">
              <a:ea typeface="Malgun Gothic" panose="020B0503020000020004" pitchFamily="34" charset="-127"/>
            </a:endParaRPr>
          </a:p>
          <a:p>
            <a:pPr marL="57150" indent="-285750">
              <a:lnSpc>
                <a:spcPct val="90000"/>
              </a:lnSpc>
              <a:spcAft>
                <a:spcPts val="600"/>
              </a:spcAft>
              <a:buFont typeface="Wingdings" panose="05000000000000000000" pitchFamily="2" charset="2"/>
              <a:buChar char="Ø"/>
            </a:pPr>
            <a:r>
              <a:rPr lang="en-US" sz="1800" dirty="0">
                <a:effectLst/>
                <a:ea typeface="Malgun Gothic" panose="020B0503020000020004" pitchFamily="34" charset="-127"/>
              </a:rPr>
              <a:t>Additionally, I am thankful to the Head of the Civil Service when he encouraged civil servants to learn and acquire higher degrees including PhDs as this will go a long way to support government formulate and implement policies for the benefits of the citizens</a:t>
            </a:r>
          </a:p>
          <a:p>
            <a:pPr marL="57150" indent="-285750">
              <a:lnSpc>
                <a:spcPct val="90000"/>
              </a:lnSpc>
              <a:spcAft>
                <a:spcPts val="600"/>
              </a:spcAft>
              <a:buFont typeface="Wingdings" panose="05000000000000000000" pitchFamily="2" charset="2"/>
              <a:buChar char="Ø"/>
            </a:pPr>
            <a:endParaRPr lang="en-US" dirty="0">
              <a:ea typeface="Malgun Gothic" panose="020B0503020000020004" pitchFamily="34" charset="-127"/>
            </a:endParaRPr>
          </a:p>
          <a:p>
            <a:pPr marL="57150" indent="-285750">
              <a:lnSpc>
                <a:spcPct val="90000"/>
              </a:lnSpc>
              <a:spcAft>
                <a:spcPts val="600"/>
              </a:spcAft>
              <a:buFont typeface="Wingdings" panose="05000000000000000000" pitchFamily="2" charset="2"/>
              <a:buChar char="Ø"/>
            </a:pPr>
            <a:r>
              <a:rPr lang="en-US" sz="1800" dirty="0">
                <a:effectLst/>
                <a:ea typeface="Malgun Gothic" panose="020B0503020000020004" pitchFamily="34" charset="-127"/>
              </a:rPr>
              <a:t>In this regard, I urge the Office of the Head of Civil Service to team-up with other sponsored educational </a:t>
            </a:r>
            <a:r>
              <a:rPr lang="en-US" sz="1800" dirty="0" err="1">
                <a:effectLst/>
                <a:ea typeface="Malgun Gothic" panose="020B0503020000020004" pitchFamily="34" charset="-127"/>
              </a:rPr>
              <a:t>programmes</a:t>
            </a:r>
            <a:r>
              <a:rPr lang="en-US" sz="1800" dirty="0">
                <a:effectLst/>
                <a:ea typeface="Malgun Gothic" panose="020B0503020000020004" pitchFamily="34" charset="-127"/>
              </a:rPr>
              <a:t> in Korea and other countries to enable more Civil Servants take advantage of the opportunities available</a:t>
            </a:r>
          </a:p>
          <a:p>
            <a:pPr marL="57150" indent="-285750">
              <a:lnSpc>
                <a:spcPct val="90000"/>
              </a:lnSpc>
              <a:spcAft>
                <a:spcPts val="600"/>
              </a:spcAft>
              <a:buFont typeface="Wingdings" panose="05000000000000000000" pitchFamily="2" charset="2"/>
              <a:buChar char="Ø"/>
            </a:pPr>
            <a:endParaRPr lang="en-US" dirty="0">
              <a:ea typeface="Malgun Gothic" panose="020B0503020000020004" pitchFamily="34" charset="-127"/>
            </a:endParaRPr>
          </a:p>
          <a:p>
            <a:pPr marL="57150" indent="-285750">
              <a:lnSpc>
                <a:spcPct val="90000"/>
              </a:lnSpc>
              <a:spcAft>
                <a:spcPts val="600"/>
              </a:spcAft>
              <a:buFont typeface="Wingdings" panose="05000000000000000000" pitchFamily="2" charset="2"/>
              <a:buChar char="Ø"/>
            </a:pPr>
            <a:r>
              <a:rPr lang="en-US" sz="1800" dirty="0">
                <a:effectLst/>
                <a:ea typeface="Malgun Gothic" panose="020B0503020000020004" pitchFamily="34" charset="-127"/>
              </a:rPr>
              <a:t>Korea relies on the rich human resource at their disposal for its economic transformation and rapid development</a:t>
            </a:r>
            <a:endParaRPr lang="en-US" dirty="0"/>
          </a:p>
        </p:txBody>
      </p:sp>
      <p:sp>
        <p:nvSpPr>
          <p:cNvPr id="22" name="Oval 2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480330-39CD-4A35-99EF-0F0D6AC3B0F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24" r="32578" b="3"/>
          <a:stretch/>
        </p:blipFill>
        <p:spPr>
          <a:xfrm>
            <a:off x="5968989" y="2815229"/>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Picture 7" descr="Logo, company name&#10;&#10;Description automatically generated">
            <a:extLst>
              <a:ext uri="{FF2B5EF4-FFF2-40B4-BE49-F238E27FC236}">
                <a16:creationId xmlns:a16="http://schemas.microsoft.com/office/drawing/2014/main" id="{5129682A-ACDB-4ADD-B4BB-9D75B2490F2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8289" r="3314" b="-1"/>
          <a:stretch/>
        </p:blipFill>
        <p:spPr>
          <a:xfrm>
            <a:off x="8160603" y="-16933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6" name="Freeform: Shape 2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93DC711F-3ADE-4932-A6C8-963426F10204}"/>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1255" r="5" b="5"/>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28615829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1A74A1-94E2-44D7-9E00-BF002CB0FC2A}"/>
              </a:ext>
            </a:extLst>
          </p:cNvPr>
          <p:cNvSpPr txBox="1"/>
          <p:nvPr/>
        </p:nvSpPr>
        <p:spPr>
          <a:xfrm>
            <a:off x="1806092" y="141937"/>
            <a:ext cx="7868355" cy="707886"/>
          </a:xfrm>
          <a:prstGeom prst="rect">
            <a:avLst/>
          </a:prstGeom>
          <a:noFill/>
        </p:spPr>
        <p:txBody>
          <a:bodyPr wrap="square" rtlCol="0">
            <a:spAutoFit/>
          </a:bodyPr>
          <a:lstStyle/>
          <a:p>
            <a:pPr algn="ctr"/>
            <a:r>
              <a:rPr lang="en-US" sz="4000" dirty="0"/>
              <a:t>Self Introduction Cont’d</a:t>
            </a:r>
            <a:r>
              <a:rPr lang="en-US" sz="2800" dirty="0"/>
              <a:t>.</a:t>
            </a:r>
          </a:p>
        </p:txBody>
      </p:sp>
      <p:sp>
        <p:nvSpPr>
          <p:cNvPr id="3" name="TextBox 2">
            <a:extLst>
              <a:ext uri="{FF2B5EF4-FFF2-40B4-BE49-F238E27FC236}">
                <a16:creationId xmlns:a16="http://schemas.microsoft.com/office/drawing/2014/main" id="{BB7C1992-4DEB-4119-8371-35A4E0F0D1F1}"/>
              </a:ext>
            </a:extLst>
          </p:cNvPr>
          <p:cNvSpPr txBox="1"/>
          <p:nvPr/>
        </p:nvSpPr>
        <p:spPr>
          <a:xfrm>
            <a:off x="351436" y="1019333"/>
            <a:ext cx="10777665" cy="590931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Current Grade: </a:t>
            </a:r>
            <a:r>
              <a:rPr lang="en-US" sz="2400" dirty="0">
                <a:solidFill>
                  <a:srgbClr val="FF0000"/>
                </a:solidFill>
              </a:rPr>
              <a:t>Assistant Director I</a:t>
            </a:r>
          </a:p>
          <a:p>
            <a:pPr marL="285750" indent="-285750">
              <a:buFont typeface="Wingdings" panose="05000000000000000000" pitchFamily="2" charset="2"/>
              <a:buChar char="Ø"/>
            </a:pPr>
            <a:r>
              <a:rPr lang="en-US" sz="2400" dirty="0">
                <a:solidFill>
                  <a:srgbClr val="FF0000"/>
                </a:solidFill>
              </a:rPr>
              <a:t>Office of the Head of Civil Service </a:t>
            </a:r>
            <a:r>
              <a:rPr lang="en-US" sz="2400" dirty="0"/>
              <a:t>(OHCS)-Policy, Budgeting, Monitoring and Evaluation Directorate (PBMED)</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A </a:t>
            </a:r>
            <a:r>
              <a:rPr lang="en-US" sz="2400" dirty="0">
                <a:solidFill>
                  <a:srgbClr val="FF0000"/>
                </a:solidFill>
              </a:rPr>
              <a:t>Team Lead </a:t>
            </a:r>
            <a:r>
              <a:rPr lang="en-US" sz="2400" dirty="0"/>
              <a:t>for the preparation of Staff Performance Appraisal Composite Report (service-wide).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A </a:t>
            </a:r>
            <a:r>
              <a:rPr lang="en-US" sz="2400" dirty="0">
                <a:solidFill>
                  <a:srgbClr val="FF0000"/>
                </a:solidFill>
              </a:rPr>
              <a:t>Member of a Team </a:t>
            </a:r>
            <a:r>
              <a:rPr lang="en-US" sz="2400" dirty="0"/>
              <a:t>responsible for the verification of data in the Self-assessment reports submitted to OHCS on Chief Directors Performance Agreements.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Prior to the above roles, I was with </a:t>
            </a:r>
            <a:r>
              <a:rPr lang="en-US" sz="2400" dirty="0">
                <a:solidFill>
                  <a:srgbClr val="FF0000"/>
                </a:solidFill>
              </a:rPr>
              <a:t>Ministry of Transport </a:t>
            </a:r>
            <a:r>
              <a:rPr lang="en-US" sz="2400" dirty="0"/>
              <a:t>from February, 2013.</a:t>
            </a:r>
          </a:p>
          <a:p>
            <a:endParaRPr lang="en-US" sz="2400" dirty="0"/>
          </a:p>
          <a:p>
            <a:pPr marL="285750" indent="-285750">
              <a:buFont typeface="Wingdings" panose="05000000000000000000" pitchFamily="2" charset="2"/>
              <a:buChar char="Ø"/>
            </a:pPr>
            <a:r>
              <a:rPr lang="en-US" sz="2400" dirty="0"/>
              <a:t>I am eternally grateful to my former Boss and CD all of MOT for their support.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I also worked with </a:t>
            </a:r>
            <a:r>
              <a:rPr lang="en-US" sz="2400" dirty="0">
                <a:solidFill>
                  <a:srgbClr val="FF0000"/>
                </a:solidFill>
              </a:rPr>
              <a:t>Ghana Audit Service </a:t>
            </a:r>
            <a:r>
              <a:rPr lang="en-US" sz="2400" dirty="0"/>
              <a:t>between January 2010 to January, 2013. </a:t>
            </a:r>
          </a:p>
          <a:p>
            <a:endParaRPr lang="en-US" dirty="0"/>
          </a:p>
        </p:txBody>
      </p:sp>
    </p:spTree>
    <p:extLst>
      <p:ext uri="{BB962C8B-B14F-4D97-AF65-F5344CB8AC3E}">
        <p14:creationId xmlns:p14="http://schemas.microsoft.com/office/powerpoint/2010/main" val="1737928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7D17-DBFC-4BC5-BB64-82AF4182F533}"/>
              </a:ext>
            </a:extLst>
          </p:cNvPr>
          <p:cNvSpPr>
            <a:spLocks noGrp="1"/>
          </p:cNvSpPr>
          <p:nvPr>
            <p:ph type="title"/>
          </p:nvPr>
        </p:nvSpPr>
        <p:spPr>
          <a:xfrm>
            <a:off x="838200" y="365126"/>
            <a:ext cx="10515600" cy="782540"/>
          </a:xfrm>
        </p:spPr>
        <p:txBody>
          <a:bodyPr/>
          <a:lstStyle/>
          <a:p>
            <a:pPr algn="ctr"/>
            <a:r>
              <a:rPr lang="en-US" dirty="0"/>
              <a:t>Challenges</a:t>
            </a:r>
          </a:p>
        </p:txBody>
      </p:sp>
      <p:sp>
        <p:nvSpPr>
          <p:cNvPr id="3" name="Content Placeholder 2">
            <a:extLst>
              <a:ext uri="{FF2B5EF4-FFF2-40B4-BE49-F238E27FC236}">
                <a16:creationId xmlns:a16="http://schemas.microsoft.com/office/drawing/2014/main" id="{A6174497-390C-4D5F-AC43-BBDB3865334C}"/>
              </a:ext>
            </a:extLst>
          </p:cNvPr>
          <p:cNvSpPr>
            <a:spLocks noGrp="1"/>
          </p:cNvSpPr>
          <p:nvPr>
            <p:ph idx="1"/>
          </p:nvPr>
        </p:nvSpPr>
        <p:spPr>
          <a:xfrm>
            <a:off x="410547" y="1147666"/>
            <a:ext cx="11616611" cy="5029297"/>
          </a:xfrm>
        </p:spPr>
        <p:txBody>
          <a:bodyPr>
            <a:normAutofit/>
          </a:bodyPr>
          <a:lstStyle/>
          <a:p>
            <a:pPr marL="0" indent="0">
              <a:buNone/>
            </a:pPr>
            <a:r>
              <a:rPr lang="en-US" b="1" dirty="0">
                <a:effectLst/>
                <a:ea typeface="Malgun Gothic" panose="020B0503020000020004" pitchFamily="34" charset="-127"/>
              </a:rPr>
              <a:t>Impact on Korea Language Ability</a:t>
            </a:r>
          </a:p>
          <a:p>
            <a:pPr>
              <a:buFont typeface="Wingdings" panose="05000000000000000000" pitchFamily="2" charset="2"/>
              <a:buChar char="Ø"/>
            </a:pPr>
            <a:r>
              <a:rPr lang="en-US" sz="2800" dirty="0">
                <a:effectLst/>
                <a:ea typeface="Batang" panose="02030600000101010101" pitchFamily="18" charset="-127"/>
              </a:rPr>
              <a:t>Although all courses were taught in English Language, an indirect benefit of the program was the opportunity to learn basic Korean. </a:t>
            </a:r>
          </a:p>
          <a:p>
            <a:pPr>
              <a:buFont typeface="Wingdings" panose="05000000000000000000" pitchFamily="2" charset="2"/>
              <a:buChar char="Ø"/>
            </a:pPr>
            <a:r>
              <a:rPr lang="en-US" sz="2800" dirty="0">
                <a:effectLst/>
                <a:ea typeface="Batang" panose="02030600000101010101" pitchFamily="18" charset="-127"/>
              </a:rPr>
              <a:t>To learn a foreign language at a relatively older age comes with some challenges. </a:t>
            </a:r>
          </a:p>
          <a:p>
            <a:pPr>
              <a:buFont typeface="Wingdings" panose="05000000000000000000" pitchFamily="2" charset="2"/>
              <a:buChar char="Ø"/>
            </a:pPr>
            <a:r>
              <a:rPr lang="en-US" sz="2800" dirty="0">
                <a:effectLst/>
                <a:ea typeface="Batang" panose="02030600000101010101" pitchFamily="18" charset="-127"/>
              </a:rPr>
              <a:t>This is because it was established that learning different languages at tender ages yields better results that learning same at relatively older age.</a:t>
            </a:r>
          </a:p>
          <a:p>
            <a:pPr marL="0" indent="0">
              <a:buNone/>
            </a:pPr>
            <a:r>
              <a:rPr lang="en-US" b="1" dirty="0">
                <a:ea typeface="Batang" panose="02030600000101010101" pitchFamily="18" charset="-127"/>
              </a:rPr>
              <a:t>Covid-19 Restrictions</a:t>
            </a:r>
          </a:p>
          <a:p>
            <a:pPr>
              <a:buFont typeface="Wingdings" panose="05000000000000000000" pitchFamily="2" charset="2"/>
              <a:buChar char="Ø"/>
            </a:pPr>
            <a:r>
              <a:rPr lang="en-US" sz="2800" dirty="0">
                <a:ea typeface="Malgun Gothic" panose="020B0503020000020004" pitchFamily="34" charset="-127"/>
              </a:rPr>
              <a:t>Impact of the Covid-19 measures restricted </a:t>
            </a:r>
            <a:r>
              <a:rPr lang="en-US" dirty="0">
                <a:ea typeface="Malgun Gothic" panose="020B0503020000020004" pitchFamily="34" charset="-127"/>
              </a:rPr>
              <a:t>students</a:t>
            </a:r>
            <a:r>
              <a:rPr lang="en-US" sz="2800" dirty="0">
                <a:ea typeface="Malgun Gothic" panose="020B0503020000020004" pitchFamily="34" charset="-127"/>
              </a:rPr>
              <a:t> from going to many more project sites</a:t>
            </a:r>
            <a:r>
              <a:rPr lang="en-US" dirty="0">
                <a:ea typeface="Malgun Gothic" panose="020B0503020000020004" pitchFamily="34" charset="-127"/>
              </a:rPr>
              <a:t> </a:t>
            </a:r>
            <a:r>
              <a:rPr lang="en-US" sz="2800" dirty="0">
                <a:ea typeface="Malgun Gothic" panose="020B0503020000020004" pitchFamily="34" charset="-127"/>
              </a:rPr>
              <a:t>and undertake other internship opportunities available. </a:t>
            </a:r>
          </a:p>
          <a:p>
            <a:endParaRPr lang="en-US" dirty="0"/>
          </a:p>
        </p:txBody>
      </p:sp>
    </p:spTree>
    <p:extLst>
      <p:ext uri="{BB962C8B-B14F-4D97-AF65-F5344CB8AC3E}">
        <p14:creationId xmlns:p14="http://schemas.microsoft.com/office/powerpoint/2010/main" val="3628002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C202-11F4-47E5-A7C0-C4B0E61B7AC3}"/>
              </a:ext>
            </a:extLst>
          </p:cNvPr>
          <p:cNvSpPr>
            <a:spLocks noGrp="1"/>
          </p:cNvSpPr>
          <p:nvPr>
            <p:ph type="title"/>
          </p:nvPr>
        </p:nvSpPr>
        <p:spPr>
          <a:xfrm>
            <a:off x="838200" y="365126"/>
            <a:ext cx="10515600" cy="1015806"/>
          </a:xfrm>
        </p:spPr>
        <p:txBody>
          <a:bodyPr>
            <a:normAutofit/>
          </a:bodyPr>
          <a:lstStyle/>
          <a:p>
            <a:pPr algn="ctr"/>
            <a:r>
              <a:rPr lang="en-US" sz="4000" b="1" dirty="0" err="1">
                <a:effectLst/>
                <a:latin typeface="+mn-lt"/>
                <a:ea typeface="Batang" panose="020B0503020000020004" pitchFamily="18" charset="-127"/>
              </a:rPr>
              <a:t>Programme</a:t>
            </a:r>
            <a:r>
              <a:rPr lang="en-US" sz="4000" b="1" dirty="0">
                <a:effectLst/>
                <a:latin typeface="+mn-lt"/>
                <a:ea typeface="Batang" panose="020B0503020000020004" pitchFamily="18" charset="-127"/>
              </a:rPr>
              <a:t> Impact And Lesson Learnt</a:t>
            </a:r>
            <a:endParaRPr lang="en-US" sz="4000" dirty="0">
              <a:latin typeface="+mn-lt"/>
            </a:endParaRPr>
          </a:p>
        </p:txBody>
      </p:sp>
      <p:sp>
        <p:nvSpPr>
          <p:cNvPr id="3" name="Content Placeholder 2">
            <a:extLst>
              <a:ext uri="{FF2B5EF4-FFF2-40B4-BE49-F238E27FC236}">
                <a16:creationId xmlns:a16="http://schemas.microsoft.com/office/drawing/2014/main" id="{8C3F9695-85B1-43B6-AAE9-7ED370FFB946}"/>
              </a:ext>
            </a:extLst>
          </p:cNvPr>
          <p:cNvSpPr>
            <a:spLocks noGrp="1"/>
          </p:cNvSpPr>
          <p:nvPr>
            <p:ph idx="1"/>
          </p:nvPr>
        </p:nvSpPr>
        <p:spPr>
          <a:xfrm>
            <a:off x="259702" y="1380932"/>
            <a:ext cx="11672596" cy="4667249"/>
          </a:xfrm>
        </p:spPr>
        <p:txBody>
          <a:bodyPr>
            <a:normAutofit lnSpcReduction="10000"/>
          </a:bodyPr>
          <a:lstStyle/>
          <a:p>
            <a:pPr marL="0" indent="0">
              <a:buNone/>
            </a:pPr>
            <a:r>
              <a:rPr lang="en-US" b="1" dirty="0">
                <a:effectLst/>
                <a:ea typeface="Malgun Gothic" panose="020B0503020000020004" pitchFamily="34" charset="-127"/>
              </a:rPr>
              <a:t>Impact on Korea Language Ability</a:t>
            </a:r>
          </a:p>
          <a:p>
            <a:pPr>
              <a:buFont typeface="Wingdings" panose="05000000000000000000" pitchFamily="2" charset="2"/>
              <a:buChar char="Ø"/>
            </a:pPr>
            <a:r>
              <a:rPr lang="en-US" sz="2800" dirty="0">
                <a:effectLst/>
                <a:ea typeface="Batang" panose="02030600000101010101" pitchFamily="18" charset="-127"/>
              </a:rPr>
              <a:t>Although all courses were taught in English Language, an indirect benefit of the </a:t>
            </a:r>
            <a:r>
              <a:rPr lang="en-US" sz="2800" dirty="0" err="1">
                <a:effectLst/>
                <a:ea typeface="Batang" panose="02030600000101010101" pitchFamily="18" charset="-127"/>
              </a:rPr>
              <a:t>programme</a:t>
            </a:r>
            <a:r>
              <a:rPr lang="en-US" sz="2800" dirty="0">
                <a:effectLst/>
                <a:ea typeface="Batang" panose="02030600000101010101" pitchFamily="18" charset="-127"/>
              </a:rPr>
              <a:t> was the opportunity to learn basic Korean. To learn a foreign language at a relatively older age comes with some challenges. </a:t>
            </a:r>
          </a:p>
          <a:p>
            <a:pPr marL="0" indent="0">
              <a:buNone/>
            </a:pPr>
            <a:r>
              <a:rPr lang="en-US" sz="2800" b="1" dirty="0">
                <a:effectLst/>
                <a:ea typeface="Malgun Gothic" panose="020B0503020000020004" pitchFamily="34" charset="-127"/>
              </a:rPr>
              <a:t>Impact of Korea Culture</a:t>
            </a:r>
          </a:p>
          <a:p>
            <a:pPr>
              <a:buFont typeface="Wingdings" panose="05000000000000000000" pitchFamily="2" charset="2"/>
              <a:buChar char="Ø"/>
            </a:pPr>
            <a:r>
              <a:rPr lang="en-US" sz="2800" dirty="0">
                <a:effectLst/>
                <a:ea typeface="Batang" panose="02030600000101010101" pitchFamily="18" charset="-127"/>
              </a:rPr>
              <a:t>At the </a:t>
            </a:r>
            <a:r>
              <a:rPr lang="en-US" sz="2800" dirty="0" err="1">
                <a:effectLst/>
                <a:ea typeface="Batang" panose="02030600000101010101" pitchFamily="18" charset="-127"/>
              </a:rPr>
              <a:t>centre</a:t>
            </a:r>
            <a:r>
              <a:rPr lang="en-US" sz="2800" dirty="0">
                <a:effectLst/>
                <a:ea typeface="Batang" panose="02030600000101010101" pitchFamily="18" charset="-127"/>
              </a:rPr>
              <a:t> of the language acquisition is the culture of the people of Korea. Koreans are largely homogenous. They believe in the policies of their Government. Except for political reasons, no one goes against public policies, and they are largely compliant with the rules and regulations put in place by the authorities. For example, in the face of the COVID-19 pandemic, every Korean complies with government directives per any level of social distancing measures put in place. </a:t>
            </a:r>
            <a:endParaRPr lang="en-US" sz="2800" b="1" dirty="0">
              <a:ea typeface="Malgun Gothic" panose="020B0503020000020004" pitchFamily="34" charset="-127"/>
            </a:endParaRPr>
          </a:p>
          <a:p>
            <a:endParaRPr lang="en-US" dirty="0"/>
          </a:p>
        </p:txBody>
      </p:sp>
    </p:spTree>
    <p:extLst>
      <p:ext uri="{BB962C8B-B14F-4D97-AF65-F5344CB8AC3E}">
        <p14:creationId xmlns:p14="http://schemas.microsoft.com/office/powerpoint/2010/main" val="2538258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8EE3-7E16-4639-9BB5-91D60AE9DFA6}"/>
              </a:ext>
            </a:extLst>
          </p:cNvPr>
          <p:cNvSpPr>
            <a:spLocks noGrp="1"/>
          </p:cNvSpPr>
          <p:nvPr>
            <p:ph type="title"/>
          </p:nvPr>
        </p:nvSpPr>
        <p:spPr>
          <a:xfrm>
            <a:off x="838200" y="365125"/>
            <a:ext cx="10515600" cy="526697"/>
          </a:xfrm>
        </p:spPr>
        <p:txBody>
          <a:bodyPr>
            <a:normAutofit fontScale="90000"/>
          </a:bodyPr>
          <a:lstStyle/>
          <a:p>
            <a:pPr algn="ctr"/>
            <a:r>
              <a:rPr lang="en-US" sz="3200" b="1" dirty="0" err="1">
                <a:effectLst/>
                <a:latin typeface="Times New Roman" panose="02020603050405020304" pitchFamily="18" charset="0"/>
                <a:ea typeface="Batang" panose="020B0503020000020004" pitchFamily="18" charset="-127"/>
              </a:rPr>
              <a:t>Programme</a:t>
            </a:r>
            <a:r>
              <a:rPr lang="en-US" sz="3200" b="1" dirty="0">
                <a:effectLst/>
                <a:latin typeface="Times New Roman" panose="02020603050405020304" pitchFamily="18" charset="0"/>
                <a:ea typeface="Batang" panose="020B0503020000020004" pitchFamily="18" charset="-127"/>
              </a:rPr>
              <a:t> Impact and Lesson Learnt</a:t>
            </a:r>
            <a:endParaRPr lang="en-US" sz="6000" dirty="0"/>
          </a:p>
        </p:txBody>
      </p:sp>
      <p:sp>
        <p:nvSpPr>
          <p:cNvPr id="3" name="Content Placeholder 2">
            <a:extLst>
              <a:ext uri="{FF2B5EF4-FFF2-40B4-BE49-F238E27FC236}">
                <a16:creationId xmlns:a16="http://schemas.microsoft.com/office/drawing/2014/main" id="{677A0CE2-9947-41EC-AD95-5AAAF7C51410}"/>
              </a:ext>
            </a:extLst>
          </p:cNvPr>
          <p:cNvSpPr>
            <a:spLocks noGrp="1"/>
          </p:cNvSpPr>
          <p:nvPr>
            <p:ph idx="1"/>
          </p:nvPr>
        </p:nvSpPr>
        <p:spPr>
          <a:xfrm>
            <a:off x="241737" y="893674"/>
            <a:ext cx="11498317" cy="5070652"/>
          </a:xfrm>
        </p:spPr>
        <p:txBody>
          <a:bodyPr>
            <a:noAutofit/>
          </a:bodyPr>
          <a:lstStyle/>
          <a:p>
            <a:pPr marL="0" indent="0">
              <a:buNone/>
            </a:pPr>
            <a:r>
              <a:rPr lang="en-US" sz="2400" b="1" dirty="0">
                <a:effectLst/>
                <a:ea typeface="Malgun Gothic" panose="020B0503020000020004" pitchFamily="34" charset="-127"/>
              </a:rPr>
              <a:t>Personal and Professional Impact of the Program</a:t>
            </a:r>
          </a:p>
          <a:p>
            <a:pPr>
              <a:buFont typeface="Wingdings" panose="05000000000000000000" pitchFamily="2" charset="2"/>
              <a:buChar char="Ø"/>
            </a:pPr>
            <a:r>
              <a:rPr lang="en-US" sz="2400" dirty="0">
                <a:effectLst/>
                <a:ea typeface="Batang" panose="02030600000101010101" pitchFamily="18" charset="-127"/>
                <a:cs typeface="Times New Roman" panose="02020603050405020304" pitchFamily="18" charset="0"/>
              </a:rPr>
              <a:t>In terms of the level of satisfaction with respect to the study, the </a:t>
            </a:r>
            <a:r>
              <a:rPr lang="en-US" sz="2400" dirty="0" err="1">
                <a:effectLst/>
                <a:ea typeface="Batang" panose="02030600000101010101" pitchFamily="18" charset="-127"/>
                <a:cs typeface="Times New Roman" panose="02020603050405020304" pitchFamily="18" charset="0"/>
              </a:rPr>
              <a:t>programme</a:t>
            </a:r>
            <a:r>
              <a:rPr lang="en-US" sz="2400" dirty="0">
                <a:effectLst/>
                <a:ea typeface="Batang" panose="02030600000101010101" pitchFamily="18" charset="-127"/>
                <a:cs typeface="Times New Roman" panose="02020603050405020304" pitchFamily="18" charset="0"/>
              </a:rPr>
              <a:t> exceeded my expectation. I was satisfied because the </a:t>
            </a:r>
            <a:r>
              <a:rPr lang="en-US" sz="2400" dirty="0" err="1">
                <a:effectLst/>
                <a:ea typeface="Batang" panose="02030600000101010101" pitchFamily="18" charset="-127"/>
                <a:cs typeface="Times New Roman" panose="02020603050405020304" pitchFamily="18" charset="0"/>
              </a:rPr>
              <a:t>programme</a:t>
            </a:r>
            <a:r>
              <a:rPr lang="en-US" sz="2400" dirty="0">
                <a:effectLst/>
                <a:ea typeface="Batang" panose="02030600000101010101" pitchFamily="18" charset="-127"/>
                <a:cs typeface="Times New Roman" panose="02020603050405020304" pitchFamily="18" charset="0"/>
              </a:rPr>
              <a:t> met overall goal of equipping me with enormous amount of theories, practices, principles, and hand-on research which were integral part of the </a:t>
            </a:r>
            <a:r>
              <a:rPr lang="en-US" sz="2400" dirty="0" err="1">
                <a:effectLst/>
                <a:ea typeface="Batang" panose="02030600000101010101" pitchFamily="18" charset="-127"/>
                <a:cs typeface="Times New Roman" panose="02020603050405020304" pitchFamily="18" charset="0"/>
              </a:rPr>
              <a:t>programme</a:t>
            </a:r>
            <a:r>
              <a:rPr lang="en-US" sz="2400" dirty="0">
                <a:effectLst/>
                <a:ea typeface="Batang" panose="02030600000101010101" pitchFamily="18" charset="-127"/>
                <a:cs typeface="Times New Roman" panose="02020603050405020304" pitchFamily="18" charset="0"/>
              </a:rPr>
              <a:t> delivery. I was also satisfied with level of rigor in the thesis writing process. </a:t>
            </a:r>
            <a:endParaRPr lang="en-US" sz="2400" dirty="0">
              <a:effectLst/>
              <a:ea typeface="Malgun Gothic" panose="020B0503020000020004" pitchFamily="34" charset="-127"/>
              <a:cs typeface="Times New Roman" panose="02020603050405020304" pitchFamily="18" charset="0"/>
            </a:endParaRPr>
          </a:p>
          <a:p>
            <a:pPr marL="0" indent="0">
              <a:buNone/>
            </a:pPr>
            <a:r>
              <a:rPr lang="en-US" sz="2400" b="1" dirty="0">
                <a:effectLst/>
                <a:ea typeface="Malgun Gothic" panose="020B0503020000020004" pitchFamily="34" charset="-127"/>
                <a:cs typeface="Times New Roman" panose="02020603050405020304" pitchFamily="18" charset="0"/>
              </a:rPr>
              <a:t>Enhanced International Capability</a:t>
            </a:r>
          </a:p>
          <a:p>
            <a:pPr>
              <a:buFont typeface="Wingdings" panose="05000000000000000000" pitchFamily="2" charset="2"/>
              <a:buChar char="Ø"/>
            </a:pPr>
            <a:r>
              <a:rPr lang="en-US" sz="2400" dirty="0">
                <a:effectLst/>
                <a:ea typeface="Batang" panose="02030600000101010101" pitchFamily="18" charset="-127"/>
              </a:rPr>
              <a:t>The Master of infrastructure planning and development program enhanced students’ international capabilities, and it included  a combination “deepened cross-cultural understanding”, knowledge of another country’s system and practices. The MIPD program gives an international career outlook to the students.</a:t>
            </a:r>
          </a:p>
          <a:p>
            <a:pPr>
              <a:buFont typeface="Wingdings" panose="05000000000000000000" pitchFamily="2" charset="2"/>
              <a:buChar char="Ø"/>
            </a:pPr>
            <a:r>
              <a:rPr lang="en-US" sz="2400" dirty="0">
                <a:effectLst/>
                <a:ea typeface="Batang" panose="02030600000101010101" pitchFamily="18" charset="-127"/>
              </a:rPr>
              <a:t>Through the courses, a lot of perspectives were shared on economic policies implemented across regional blocks in Asia, Europe, the West, and Africa, etcetera</a:t>
            </a:r>
            <a:endParaRPr lang="en-US" sz="2400" dirty="0"/>
          </a:p>
        </p:txBody>
      </p:sp>
    </p:spTree>
    <p:extLst>
      <p:ext uri="{BB962C8B-B14F-4D97-AF65-F5344CB8AC3E}">
        <p14:creationId xmlns:p14="http://schemas.microsoft.com/office/powerpoint/2010/main" val="3842843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F7F5-3875-48EA-8E2B-CA8E849EC9CD}"/>
              </a:ext>
            </a:extLst>
          </p:cNvPr>
          <p:cNvSpPr>
            <a:spLocks noGrp="1"/>
          </p:cNvSpPr>
          <p:nvPr>
            <p:ph type="title"/>
          </p:nvPr>
        </p:nvSpPr>
        <p:spPr>
          <a:xfrm>
            <a:off x="838200" y="365126"/>
            <a:ext cx="10515600" cy="896116"/>
          </a:xfrm>
        </p:spPr>
        <p:txBody>
          <a:bodyPr>
            <a:normAutofit/>
          </a:bodyPr>
          <a:lstStyle/>
          <a:p>
            <a:pPr algn="ctr"/>
            <a:r>
              <a:rPr lang="en-US" sz="4000" b="1" dirty="0" err="1">
                <a:effectLst/>
                <a:latin typeface="Times New Roman" panose="02020603050405020304" pitchFamily="18" charset="0"/>
                <a:ea typeface="Batang" panose="020B0503020000020004" pitchFamily="18" charset="-127"/>
              </a:rPr>
              <a:t>Programme</a:t>
            </a:r>
            <a:r>
              <a:rPr lang="en-US" sz="4000" b="1" dirty="0">
                <a:effectLst/>
                <a:latin typeface="Times New Roman" panose="02020603050405020304" pitchFamily="18" charset="0"/>
                <a:ea typeface="Batang" panose="020B0503020000020004" pitchFamily="18" charset="-127"/>
              </a:rPr>
              <a:t> Impact and Lesson Learnt</a:t>
            </a:r>
            <a:endParaRPr lang="en-US" sz="4000" dirty="0"/>
          </a:p>
        </p:txBody>
      </p:sp>
      <p:sp>
        <p:nvSpPr>
          <p:cNvPr id="3" name="Content Placeholder 2">
            <a:extLst>
              <a:ext uri="{FF2B5EF4-FFF2-40B4-BE49-F238E27FC236}">
                <a16:creationId xmlns:a16="http://schemas.microsoft.com/office/drawing/2014/main" id="{9C467F69-8107-4D03-9B64-EF1E376FC800}"/>
              </a:ext>
            </a:extLst>
          </p:cNvPr>
          <p:cNvSpPr>
            <a:spLocks noGrp="1"/>
          </p:cNvSpPr>
          <p:nvPr>
            <p:ph idx="1"/>
          </p:nvPr>
        </p:nvSpPr>
        <p:spPr>
          <a:xfrm>
            <a:off x="645072" y="1345326"/>
            <a:ext cx="10901855" cy="4747556"/>
          </a:xfrm>
        </p:spPr>
        <p:txBody>
          <a:bodyPr>
            <a:normAutofit/>
          </a:bodyPr>
          <a:lstStyle/>
          <a:p>
            <a:pPr>
              <a:buFont typeface="Wingdings" panose="05000000000000000000" pitchFamily="2" charset="2"/>
              <a:buChar char="Ø"/>
            </a:pPr>
            <a:r>
              <a:rPr lang="en-US" dirty="0">
                <a:effectLst/>
                <a:ea typeface="Malgun Gothic" panose="020B0503020000020004" pitchFamily="34" charset="-127"/>
              </a:rPr>
              <a:t>Thus, I </a:t>
            </a:r>
            <a:r>
              <a:rPr lang="en-US" dirty="0">
                <a:ea typeface="Malgun Gothic" panose="020B0503020000020004" pitchFamily="34" charset="-127"/>
              </a:rPr>
              <a:t>began </a:t>
            </a:r>
            <a:r>
              <a:rPr lang="en-US" dirty="0">
                <a:effectLst/>
                <a:ea typeface="Malgun Gothic" panose="020B0503020000020004" pitchFamily="34" charset="-127"/>
              </a:rPr>
              <a:t>to bring to the fore the new acquired skills, knowledge, and experience on my duties and responsibilities at workplace. </a:t>
            </a:r>
          </a:p>
          <a:p>
            <a:pPr>
              <a:buFont typeface="Wingdings" panose="05000000000000000000" pitchFamily="2" charset="2"/>
              <a:buChar char="Ø"/>
            </a:pPr>
            <a:r>
              <a:rPr lang="en-US" dirty="0">
                <a:effectLst/>
                <a:ea typeface="Malgun Gothic" panose="020B0503020000020004" pitchFamily="34" charset="-127"/>
              </a:rPr>
              <a:t>Although I believe I have enhanced my ability to perform any given task without much difficulty, learning has no end to it. </a:t>
            </a:r>
          </a:p>
          <a:p>
            <a:pPr>
              <a:buFont typeface="Wingdings" panose="05000000000000000000" pitchFamily="2" charset="2"/>
              <a:buChar char="Ø"/>
            </a:pPr>
            <a:r>
              <a:rPr lang="en-US" dirty="0">
                <a:effectLst/>
                <a:ea typeface="Malgun Gothic" panose="020B0503020000020004" pitchFamily="34" charset="-127"/>
              </a:rPr>
              <a:t>With my current capacity, I am able to learn and handle a given tasks more effectively and efficiently.</a:t>
            </a:r>
          </a:p>
          <a:p>
            <a:pPr>
              <a:buFont typeface="Wingdings" panose="05000000000000000000" pitchFamily="2" charset="2"/>
              <a:buChar char="Ø"/>
            </a:pPr>
            <a:r>
              <a:rPr lang="en-US" dirty="0">
                <a:effectLst/>
                <a:ea typeface="Malgun Gothic" panose="020B0503020000020004" pitchFamily="34" charset="-127"/>
              </a:rPr>
              <a:t>As noted early on, my thesis research area is on road safety. I believe the recommendations in the thesis when implemented would support in reducing traffic fatalities and serious injuries </a:t>
            </a:r>
            <a:r>
              <a:rPr lang="en-US" dirty="0">
                <a:ea typeface="Malgun Gothic" panose="020B0503020000020004" pitchFamily="34" charset="-127"/>
              </a:rPr>
              <a:t>on Ghana’s </a:t>
            </a:r>
            <a:r>
              <a:rPr lang="en-US" dirty="0">
                <a:effectLst/>
                <a:ea typeface="Malgun Gothic" panose="020B0503020000020004" pitchFamily="34" charset="-127"/>
              </a:rPr>
              <a:t>roads.</a:t>
            </a:r>
            <a:r>
              <a:rPr lang="en-US" sz="2400" dirty="0">
                <a:effectLst/>
                <a:ea typeface="Malgun Gothic" panose="020B0503020000020004" pitchFamily="34" charset="-127"/>
              </a:rPr>
              <a:t> </a:t>
            </a:r>
            <a:endParaRPr lang="en-US" sz="2400" dirty="0"/>
          </a:p>
        </p:txBody>
      </p:sp>
    </p:spTree>
    <p:extLst>
      <p:ext uri="{BB962C8B-B14F-4D97-AF65-F5344CB8AC3E}">
        <p14:creationId xmlns:p14="http://schemas.microsoft.com/office/powerpoint/2010/main" val="1044906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8000" b="-8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05A356D-5458-4D4D-AD3C-EEC7EFC83E32}"/>
              </a:ext>
            </a:extLst>
          </p:cNvPr>
          <p:cNvSpPr txBox="1"/>
          <p:nvPr/>
        </p:nvSpPr>
        <p:spPr>
          <a:xfrm>
            <a:off x="1379095" y="2375221"/>
            <a:ext cx="8589364" cy="2515560"/>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5400" b="1" i="0" u="none" strike="noStrike" kern="1200" cap="none" spc="0" normalizeH="0" baseline="0" noProof="0" dirty="0">
                <a:ln>
                  <a:noFill/>
                </a:ln>
                <a:solidFill>
                  <a:srgbClr val="FFC000"/>
                </a:solidFill>
                <a:effectLst/>
                <a:uLnTx/>
                <a:uFillTx/>
                <a:latin typeface="Corbel"/>
                <a:ea typeface="+mn-ea"/>
                <a:cs typeface="+mn-cs"/>
              </a:rPr>
              <a:t>Thank You</a:t>
            </a:r>
            <a:endParaRPr kumimoji="0" lang="en-US" sz="5400" b="0" i="0" u="none" strike="noStrike" kern="1200" cap="none" spc="0" normalizeH="0" baseline="0" noProof="0" dirty="0">
              <a:ln>
                <a:noFill/>
              </a:ln>
              <a:solidFill>
                <a:srgbClr val="FFC000"/>
              </a:solidFill>
              <a:effectLst/>
              <a:uLnTx/>
              <a:uFillTx/>
              <a:latin typeface="Corbel"/>
              <a:ea typeface="+mn-ea"/>
              <a:cs typeface="+mn-cs"/>
            </a:endParaRPr>
          </a:p>
          <a:p>
            <a:pPr marL="0" marR="0" lvl="0" indent="0" algn="ctr"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5400" b="1" i="0" u="none" strike="noStrike" kern="1200" cap="none" spc="0" normalizeH="0" baseline="0" noProof="0" dirty="0">
                <a:ln>
                  <a:noFill/>
                </a:ln>
                <a:solidFill>
                  <a:srgbClr val="FFC000"/>
                </a:solidFill>
                <a:effectLst/>
                <a:uLnTx/>
                <a:uFillTx/>
                <a:latin typeface="Corbel"/>
                <a:ea typeface="+mn-ea"/>
                <a:cs typeface="+mn-cs"/>
              </a:rPr>
              <a:t>Comments, Suggestions &amp; Questions</a:t>
            </a:r>
            <a:endParaRPr kumimoji="0" lang="en-US" sz="5400" b="1"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68975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45EB-9BDA-4778-A7CB-CF0F42A48FB4}"/>
              </a:ext>
            </a:extLst>
          </p:cNvPr>
          <p:cNvSpPr>
            <a:spLocks noGrp="1"/>
          </p:cNvSpPr>
          <p:nvPr>
            <p:ph type="title"/>
          </p:nvPr>
        </p:nvSpPr>
        <p:spPr>
          <a:xfrm>
            <a:off x="361245" y="365125"/>
            <a:ext cx="10992555" cy="907133"/>
          </a:xfrm>
        </p:spPr>
        <p:txBody>
          <a:bodyPr>
            <a:normAutofit/>
          </a:bodyPr>
          <a:lstStyle/>
          <a:p>
            <a:pPr algn="ctr"/>
            <a:r>
              <a:rPr lang="en-GB" sz="2800" b="1" dirty="0">
                <a:latin typeface="Times New Roman" panose="02020603050405020304" pitchFamily="18" charset="0"/>
                <a:ea typeface="Times New Roman" panose="02020603050405020304" pitchFamily="18" charset="0"/>
              </a:rPr>
              <a:t>GDP of Ghana and Korea in Perspective</a:t>
            </a:r>
            <a:r>
              <a:rPr lang="en-GB" sz="2800" b="1" dirty="0">
                <a:effectLst/>
                <a:latin typeface="Times New Roman" panose="02020603050405020304" pitchFamily="18" charset="0"/>
                <a:ea typeface="Times New Roman" panose="02020603050405020304" pitchFamily="18" charset="0"/>
              </a:rPr>
              <a:t>  </a:t>
            </a:r>
            <a:endParaRPr lang="en-US" sz="2800" dirty="0"/>
          </a:p>
        </p:txBody>
      </p:sp>
      <p:graphicFrame>
        <p:nvGraphicFramePr>
          <p:cNvPr id="6" name="Table 6">
            <a:extLst>
              <a:ext uri="{FF2B5EF4-FFF2-40B4-BE49-F238E27FC236}">
                <a16:creationId xmlns:a16="http://schemas.microsoft.com/office/drawing/2014/main" id="{ADCA1068-2CEC-43FE-90E6-6C7062DC850E}"/>
              </a:ext>
            </a:extLst>
          </p:cNvPr>
          <p:cNvGraphicFramePr>
            <a:graphicFrameLocks noGrp="1"/>
          </p:cNvGraphicFramePr>
          <p:nvPr>
            <p:ph sz="half" idx="1"/>
            <p:extLst>
              <p:ext uri="{D42A27DB-BD31-4B8C-83A1-F6EECF244321}">
                <p14:modId xmlns:p14="http://schemas.microsoft.com/office/powerpoint/2010/main" val="1603666862"/>
              </p:ext>
            </p:extLst>
          </p:nvPr>
        </p:nvGraphicFramePr>
        <p:xfrm>
          <a:off x="142630" y="1024984"/>
          <a:ext cx="10992554" cy="4371762"/>
        </p:xfrm>
        <a:graphic>
          <a:graphicData uri="http://schemas.openxmlformats.org/drawingml/2006/table">
            <a:tbl>
              <a:tblPr firstRow="1" bandRow="1">
                <a:tableStyleId>{5C22544A-7EE6-4342-B048-85BDC9FD1C3A}</a:tableStyleId>
              </a:tblPr>
              <a:tblGrid>
                <a:gridCol w="4326615">
                  <a:extLst>
                    <a:ext uri="{9D8B030D-6E8A-4147-A177-3AD203B41FA5}">
                      <a16:colId xmlns:a16="http://schemas.microsoft.com/office/drawing/2014/main" val="867700645"/>
                    </a:ext>
                  </a:extLst>
                </a:gridCol>
                <a:gridCol w="1703392">
                  <a:extLst>
                    <a:ext uri="{9D8B030D-6E8A-4147-A177-3AD203B41FA5}">
                      <a16:colId xmlns:a16="http://schemas.microsoft.com/office/drawing/2014/main" val="3280970054"/>
                    </a:ext>
                  </a:extLst>
                </a:gridCol>
                <a:gridCol w="1567120">
                  <a:extLst>
                    <a:ext uri="{9D8B030D-6E8A-4147-A177-3AD203B41FA5}">
                      <a16:colId xmlns:a16="http://schemas.microsoft.com/office/drawing/2014/main" val="1096035092"/>
                    </a:ext>
                  </a:extLst>
                </a:gridCol>
                <a:gridCol w="1805595">
                  <a:extLst>
                    <a:ext uri="{9D8B030D-6E8A-4147-A177-3AD203B41FA5}">
                      <a16:colId xmlns:a16="http://schemas.microsoft.com/office/drawing/2014/main" val="2016278028"/>
                    </a:ext>
                  </a:extLst>
                </a:gridCol>
                <a:gridCol w="1589832">
                  <a:extLst>
                    <a:ext uri="{9D8B030D-6E8A-4147-A177-3AD203B41FA5}">
                      <a16:colId xmlns:a16="http://schemas.microsoft.com/office/drawing/2014/main" val="2326412435"/>
                    </a:ext>
                  </a:extLst>
                </a:gridCol>
              </a:tblGrid>
              <a:tr h="1219267">
                <a:tc>
                  <a:txBody>
                    <a:bodyPr/>
                    <a:lstStyle/>
                    <a:p>
                      <a:r>
                        <a:rPr lang="en-US" sz="2400" dirty="0"/>
                        <a:t>GDP: Primary indicator of macroeconomic performance of countries</a:t>
                      </a:r>
                    </a:p>
                  </a:txBody>
                  <a:tcPr/>
                </a:tc>
                <a:tc>
                  <a:txBody>
                    <a:bodyPr/>
                    <a:lstStyle/>
                    <a:p>
                      <a:r>
                        <a:rPr lang="en-US" sz="2400" dirty="0"/>
                        <a:t>1960</a:t>
                      </a:r>
                    </a:p>
                  </a:txBody>
                  <a:tcPr/>
                </a:tc>
                <a:tc>
                  <a:txBody>
                    <a:bodyPr/>
                    <a:lstStyle/>
                    <a:p>
                      <a:r>
                        <a:rPr lang="en-US" sz="2400" dirty="0"/>
                        <a:t>1970</a:t>
                      </a:r>
                    </a:p>
                  </a:txBody>
                  <a:tcPr/>
                </a:tc>
                <a:tc>
                  <a:txBody>
                    <a:bodyPr/>
                    <a:lstStyle/>
                    <a:p>
                      <a:r>
                        <a:rPr lang="en-US" sz="2400" dirty="0"/>
                        <a:t>2020</a:t>
                      </a:r>
                    </a:p>
                  </a:txBody>
                  <a:tcPr/>
                </a:tc>
                <a:tc>
                  <a:txBody>
                    <a:bodyPr/>
                    <a:lstStyle/>
                    <a:p>
                      <a:r>
                        <a:rPr lang="en-US" sz="2400" dirty="0"/>
                        <a:t>Difference in the  GDPs</a:t>
                      </a:r>
                    </a:p>
                  </a:txBody>
                  <a:tcPr/>
                </a:tc>
                <a:extLst>
                  <a:ext uri="{0D108BD9-81ED-4DB2-BD59-A6C34878D82A}">
                    <a16:rowId xmlns:a16="http://schemas.microsoft.com/office/drawing/2014/main" val="2913122288"/>
                  </a:ext>
                </a:extLst>
              </a:tr>
              <a:tr h="1370650">
                <a:tc>
                  <a:txBody>
                    <a:bodyPr/>
                    <a:lstStyle/>
                    <a:p>
                      <a:r>
                        <a:rPr lang="en-US" sz="2400" dirty="0"/>
                        <a:t>Ghana’s Gross Domestic Product per capita (GDP per capita)</a:t>
                      </a:r>
                    </a:p>
                  </a:txBody>
                  <a:tcPr/>
                </a:tc>
                <a:tc>
                  <a:txBody>
                    <a:bodyPr/>
                    <a:lstStyle/>
                    <a:p>
                      <a:r>
                        <a:rPr lang="en-US" sz="2400" dirty="0"/>
                        <a:t>$183</a:t>
                      </a:r>
                    </a:p>
                    <a:p>
                      <a:endParaRPr lang="en-US" sz="2400" dirty="0"/>
                    </a:p>
                    <a:p>
                      <a:r>
                        <a:rPr lang="en-US" sz="2400" dirty="0">
                          <a:solidFill>
                            <a:srgbClr val="00B050"/>
                          </a:solidFill>
                        </a:rPr>
                        <a:t>(Dif. $ 25)</a:t>
                      </a:r>
                    </a:p>
                  </a:txBody>
                  <a:tcPr/>
                </a:tc>
                <a:tc>
                  <a:txBody>
                    <a:bodyPr/>
                    <a:lstStyle/>
                    <a:p>
                      <a:r>
                        <a:rPr lang="en-US" sz="2400" dirty="0"/>
                        <a:t>$254</a:t>
                      </a:r>
                    </a:p>
                  </a:txBody>
                  <a:tcPr/>
                </a:tc>
                <a:tc>
                  <a:txBody>
                    <a:bodyPr/>
                    <a:lstStyle/>
                    <a:p>
                      <a:r>
                        <a:rPr lang="en-US" sz="2400" dirty="0"/>
                        <a:t>$2,329</a:t>
                      </a:r>
                    </a:p>
                  </a:txBody>
                  <a:tcPr/>
                </a:tc>
                <a:tc rowSpan="2">
                  <a:txBody>
                    <a:bodyPr/>
                    <a:lstStyle/>
                    <a:p>
                      <a:endParaRPr lang="en-US" sz="2400" dirty="0"/>
                    </a:p>
                    <a:p>
                      <a:endParaRPr lang="en-US" sz="2400" dirty="0"/>
                    </a:p>
                    <a:p>
                      <a:endParaRPr lang="en-US" sz="2400" dirty="0"/>
                    </a:p>
                    <a:p>
                      <a:pPr algn="ctr"/>
                      <a:r>
                        <a:rPr lang="en-US" sz="2400" dirty="0"/>
                        <a:t>$ 29,160</a:t>
                      </a:r>
                    </a:p>
                  </a:txBody>
                  <a:tcPr/>
                </a:tc>
                <a:extLst>
                  <a:ext uri="{0D108BD9-81ED-4DB2-BD59-A6C34878D82A}">
                    <a16:rowId xmlns:a16="http://schemas.microsoft.com/office/drawing/2014/main" val="4084041985"/>
                  </a:ext>
                </a:extLst>
              </a:tr>
              <a:tr h="1781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Korea’s Gross Domestic Product per capita GDP per capita</a:t>
                      </a:r>
                    </a:p>
                    <a:p>
                      <a:endParaRPr lang="en-US" sz="2400" dirty="0"/>
                    </a:p>
                  </a:txBody>
                  <a:tcPr/>
                </a:tc>
                <a:tc>
                  <a:txBody>
                    <a:bodyPr/>
                    <a:lstStyle/>
                    <a:p>
                      <a:r>
                        <a:rPr lang="en-US" sz="2400" dirty="0"/>
                        <a:t>$158</a:t>
                      </a:r>
                    </a:p>
                  </a:txBody>
                  <a:tcPr/>
                </a:tc>
                <a:tc>
                  <a:txBody>
                    <a:bodyPr/>
                    <a:lstStyle/>
                    <a:p>
                      <a:r>
                        <a:rPr lang="en-US" sz="2400" dirty="0"/>
                        <a:t>$279</a:t>
                      </a:r>
                    </a:p>
                    <a:p>
                      <a:endParaRPr lang="en-US" sz="2400" dirty="0"/>
                    </a:p>
                    <a:p>
                      <a:r>
                        <a:rPr lang="en-US" sz="2400" dirty="0">
                          <a:solidFill>
                            <a:srgbClr val="00B050"/>
                          </a:solidFill>
                        </a:rPr>
                        <a:t>(Dif. $25)</a:t>
                      </a:r>
                    </a:p>
                  </a:txBody>
                  <a:tcPr/>
                </a:tc>
                <a:tc>
                  <a:txBody>
                    <a:bodyPr/>
                    <a:lstStyle/>
                    <a:p>
                      <a:r>
                        <a:rPr lang="en-US" sz="2400" dirty="0"/>
                        <a:t>$31,489</a:t>
                      </a:r>
                    </a:p>
                    <a:p>
                      <a:endParaRPr lang="en-US" sz="2400" dirty="0"/>
                    </a:p>
                    <a:p>
                      <a:endParaRPr lang="en-US" sz="2400" dirty="0"/>
                    </a:p>
                  </a:txBody>
                  <a:tcPr/>
                </a:tc>
                <a:tc vMerge="1">
                  <a:txBody>
                    <a:bodyPr/>
                    <a:lstStyle/>
                    <a:p>
                      <a:endParaRPr lang="en-US" dirty="0"/>
                    </a:p>
                  </a:txBody>
                  <a:tcPr/>
                </a:tc>
                <a:extLst>
                  <a:ext uri="{0D108BD9-81ED-4DB2-BD59-A6C34878D82A}">
                    <a16:rowId xmlns:a16="http://schemas.microsoft.com/office/drawing/2014/main" val="3351617867"/>
                  </a:ext>
                </a:extLst>
              </a:tr>
            </a:tbl>
          </a:graphicData>
        </a:graphic>
      </p:graphicFrame>
      <p:sp>
        <p:nvSpPr>
          <p:cNvPr id="7" name="TextBox 6">
            <a:extLst>
              <a:ext uri="{FF2B5EF4-FFF2-40B4-BE49-F238E27FC236}">
                <a16:creationId xmlns:a16="http://schemas.microsoft.com/office/drawing/2014/main" id="{914B05CD-B8E4-4977-AC74-324520A18032}"/>
              </a:ext>
            </a:extLst>
          </p:cNvPr>
          <p:cNvSpPr txBox="1"/>
          <p:nvPr/>
        </p:nvSpPr>
        <p:spPr>
          <a:xfrm>
            <a:off x="1704622" y="5915378"/>
            <a:ext cx="7191022" cy="646331"/>
          </a:xfrm>
          <a:prstGeom prst="rect">
            <a:avLst/>
          </a:prstGeom>
          <a:noFill/>
        </p:spPr>
        <p:txBody>
          <a:bodyPr wrap="square" rtlCol="0">
            <a:spAutoFit/>
          </a:bodyPr>
          <a:lstStyle/>
          <a:p>
            <a:r>
              <a:rPr lang="it-IT" dirty="0">
                <a:hlinkClick r:id="rId2"/>
              </a:rPr>
              <a:t>Ghana GDP Per Capita 1960-2022 | MacroTrends</a:t>
            </a:r>
            <a:r>
              <a:rPr lang="it-IT" dirty="0"/>
              <a:t> </a:t>
            </a:r>
          </a:p>
          <a:p>
            <a:r>
              <a:rPr lang="en-US" dirty="0">
                <a:hlinkClick r:id="rId3"/>
              </a:rPr>
              <a:t>South Korea GDP Per Capita 1960-2022 | </a:t>
            </a:r>
            <a:r>
              <a:rPr lang="en-US" dirty="0" err="1">
                <a:hlinkClick r:id="rId3"/>
              </a:rPr>
              <a:t>MacroTrends</a:t>
            </a:r>
            <a:endParaRPr lang="en-US" dirty="0"/>
          </a:p>
        </p:txBody>
      </p:sp>
    </p:spTree>
    <p:extLst>
      <p:ext uri="{BB962C8B-B14F-4D97-AF65-F5344CB8AC3E}">
        <p14:creationId xmlns:p14="http://schemas.microsoft.com/office/powerpoint/2010/main" val="418005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0962-F7E6-4F81-AB95-79E8CF385319}"/>
              </a:ext>
            </a:extLst>
          </p:cNvPr>
          <p:cNvSpPr>
            <a:spLocks noGrp="1"/>
          </p:cNvSpPr>
          <p:nvPr>
            <p:ph type="title"/>
          </p:nvPr>
        </p:nvSpPr>
        <p:spPr>
          <a:xfrm>
            <a:off x="838200" y="365126"/>
            <a:ext cx="10515600" cy="722312"/>
          </a:xfrm>
        </p:spPr>
        <p:txBody>
          <a:bodyPr>
            <a:normAutofit fontScale="90000"/>
          </a:bodyPr>
          <a:lstStyle/>
          <a:p>
            <a:pPr algn="ctr"/>
            <a:r>
              <a:rPr lang="en-US" sz="4800" b="1" dirty="0">
                <a:effectLst/>
                <a:latin typeface="+mn-lt"/>
                <a:ea typeface="Malgun Gothic" panose="020B0503020000020004" pitchFamily="34" charset="-127"/>
              </a:rPr>
              <a:t>Overview Of The Course</a:t>
            </a:r>
            <a:endParaRPr lang="en-US" sz="9600" dirty="0">
              <a:latin typeface="+mn-lt"/>
            </a:endParaRPr>
          </a:p>
        </p:txBody>
      </p:sp>
      <p:sp>
        <p:nvSpPr>
          <p:cNvPr id="3" name="Content Placeholder 2">
            <a:extLst>
              <a:ext uri="{FF2B5EF4-FFF2-40B4-BE49-F238E27FC236}">
                <a16:creationId xmlns:a16="http://schemas.microsoft.com/office/drawing/2014/main" id="{901944CD-F733-4B5B-AF6E-2C19DEF99D66}"/>
              </a:ext>
            </a:extLst>
          </p:cNvPr>
          <p:cNvSpPr>
            <a:spLocks noGrp="1"/>
          </p:cNvSpPr>
          <p:nvPr>
            <p:ph idx="1"/>
          </p:nvPr>
        </p:nvSpPr>
        <p:spPr>
          <a:xfrm>
            <a:off x="304801" y="1419225"/>
            <a:ext cx="11311466" cy="4351338"/>
          </a:xfrm>
        </p:spPr>
        <p:txBody>
          <a:bodyPr>
            <a:normAutofit/>
          </a:bodyPr>
          <a:lstStyle/>
          <a:p>
            <a:pPr marR="0" algn="just">
              <a:lnSpc>
                <a:spcPct val="100000"/>
              </a:lnSpc>
              <a:spcBef>
                <a:spcPts val="0"/>
              </a:spcBef>
              <a:spcAft>
                <a:spcPts val="1000"/>
              </a:spcAft>
              <a:buFont typeface="Wingdings" panose="05000000000000000000" pitchFamily="2" charset="2"/>
              <a:buChar char="Ø"/>
            </a:pPr>
            <a:r>
              <a:rPr lang="en-US" b="1" dirty="0">
                <a:effectLst/>
                <a:ea typeface="Malgun Gothic" panose="020B0503020000020004" pitchFamily="34" charset="-127"/>
                <a:cs typeface="Times New Roman" panose="02020603050405020304" pitchFamily="18" charset="0"/>
              </a:rPr>
              <a:t>Name of program:</a:t>
            </a:r>
            <a:r>
              <a:rPr lang="en-US" dirty="0">
                <a:effectLst/>
                <a:ea typeface="Malgun Gothic" panose="020B0503020000020004" pitchFamily="34" charset="-127"/>
                <a:cs typeface="Times New Roman" panose="02020603050405020304" pitchFamily="18" charset="0"/>
              </a:rPr>
              <a:t> Global Infrastructure Development Scholarship </a:t>
            </a:r>
            <a:r>
              <a:rPr lang="en-US" dirty="0" err="1">
                <a:effectLst/>
                <a:ea typeface="Malgun Gothic" panose="020B0503020000020004" pitchFamily="34" charset="-127"/>
                <a:cs typeface="Times New Roman" panose="02020603050405020304" pitchFamily="18" charset="0"/>
              </a:rPr>
              <a:t>Programme</a:t>
            </a:r>
            <a:endParaRPr lang="en-US" dirty="0">
              <a:ea typeface="Malgun Gothic" panose="020B0503020000020004" pitchFamily="34" charset="-127"/>
              <a:cs typeface="Times New Roman" panose="02020603050405020304" pitchFamily="18" charset="0"/>
            </a:endParaRPr>
          </a:p>
          <a:p>
            <a:pPr marR="0" algn="just">
              <a:lnSpc>
                <a:spcPct val="100000"/>
              </a:lnSpc>
              <a:spcBef>
                <a:spcPts val="0"/>
              </a:spcBef>
              <a:spcAft>
                <a:spcPts val="1000"/>
              </a:spcAft>
              <a:buFont typeface="Wingdings" panose="05000000000000000000" pitchFamily="2" charset="2"/>
              <a:buChar char="Ø"/>
            </a:pPr>
            <a:r>
              <a:rPr lang="en-US" b="1" dirty="0">
                <a:effectLst/>
                <a:ea typeface="Malgun Gothic" panose="020B0503020000020004" pitchFamily="34" charset="-127"/>
                <a:cs typeface="Times New Roman" panose="02020603050405020304" pitchFamily="18" charset="0"/>
              </a:rPr>
              <a:t>Degree:</a:t>
            </a:r>
            <a:r>
              <a:rPr lang="en-US" dirty="0">
                <a:effectLst/>
                <a:ea typeface="Malgun Gothic" panose="020B0503020000020004" pitchFamily="34" charset="-127"/>
                <a:cs typeface="Times New Roman" panose="02020603050405020304" pitchFamily="18" charset="0"/>
              </a:rPr>
              <a:t> Master of Infrastructure Planning and Development (MIPD)</a:t>
            </a:r>
            <a:endParaRPr lang="en-US" dirty="0">
              <a:ea typeface="Malgun Gothic" panose="020B0503020000020004" pitchFamily="34" charset="-127"/>
              <a:cs typeface="Times New Roman" panose="02020603050405020304" pitchFamily="18" charset="0"/>
            </a:endParaRPr>
          </a:p>
          <a:p>
            <a:pPr marR="0" algn="just">
              <a:lnSpc>
                <a:spcPct val="100000"/>
              </a:lnSpc>
              <a:spcBef>
                <a:spcPts val="0"/>
              </a:spcBef>
              <a:spcAft>
                <a:spcPts val="1000"/>
              </a:spcAft>
              <a:buFont typeface="Wingdings" panose="05000000000000000000" pitchFamily="2" charset="2"/>
              <a:buChar char="Ø"/>
            </a:pPr>
            <a:r>
              <a:rPr lang="en-US" b="1" dirty="0">
                <a:effectLst/>
                <a:ea typeface="Malgun Gothic" panose="020B0503020000020004" pitchFamily="34" charset="-127"/>
                <a:cs typeface="Times New Roman" panose="02020603050405020304" pitchFamily="18" charset="0"/>
              </a:rPr>
              <a:t>Course duration:</a:t>
            </a:r>
            <a:r>
              <a:rPr lang="en-US" dirty="0">
                <a:effectLst/>
                <a:ea typeface="Malgun Gothic" panose="020B0503020000020004" pitchFamily="34" charset="-127"/>
                <a:cs typeface="Times New Roman" panose="02020603050405020304" pitchFamily="18" charset="0"/>
              </a:rPr>
              <a:t> 1</a:t>
            </a:r>
            <a:r>
              <a:rPr lang="en-US" baseline="30000" dirty="0">
                <a:effectLst/>
                <a:ea typeface="Malgun Gothic" panose="020B0503020000020004" pitchFamily="34" charset="-127"/>
                <a:cs typeface="Times New Roman" panose="02020603050405020304" pitchFamily="18" charset="0"/>
              </a:rPr>
              <a:t>st</a:t>
            </a:r>
            <a:r>
              <a:rPr lang="en-US" dirty="0">
                <a:effectLst/>
                <a:ea typeface="Malgun Gothic" panose="020B0503020000020004" pitchFamily="34" charset="-127"/>
                <a:cs typeface="Times New Roman" panose="02020603050405020304" pitchFamily="18" charset="0"/>
              </a:rPr>
              <a:t> August 2019 to 31</a:t>
            </a:r>
            <a:r>
              <a:rPr lang="en-US" baseline="30000" dirty="0">
                <a:effectLst/>
                <a:ea typeface="Malgun Gothic" panose="020B0503020000020004" pitchFamily="34" charset="-127"/>
                <a:cs typeface="Times New Roman" panose="02020603050405020304" pitchFamily="18" charset="0"/>
              </a:rPr>
              <a:t>st</a:t>
            </a:r>
            <a:r>
              <a:rPr lang="en-US" dirty="0">
                <a:effectLst/>
                <a:ea typeface="Malgun Gothic" panose="020B0503020000020004" pitchFamily="34" charset="-127"/>
                <a:cs typeface="Times New Roman" panose="02020603050405020304" pitchFamily="18" charset="0"/>
              </a:rPr>
              <a:t> December 2020.</a:t>
            </a:r>
          </a:p>
          <a:p>
            <a:pPr marL="0" marR="0" indent="0" algn="just">
              <a:lnSpc>
                <a:spcPct val="200000"/>
              </a:lnSpc>
              <a:spcBef>
                <a:spcPts val="0"/>
              </a:spcBef>
              <a:spcAft>
                <a:spcPts val="1000"/>
              </a:spcAft>
              <a:buNone/>
            </a:pPr>
            <a:endParaRPr lang="en-US" sz="24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15487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2E75-4655-424A-A407-7A22D4DA02EB}"/>
              </a:ext>
            </a:extLst>
          </p:cNvPr>
          <p:cNvSpPr>
            <a:spLocks noGrp="1"/>
          </p:cNvSpPr>
          <p:nvPr>
            <p:ph type="title"/>
          </p:nvPr>
        </p:nvSpPr>
        <p:spPr/>
        <p:txBody>
          <a:bodyPr>
            <a:normAutofit/>
          </a:bodyPr>
          <a:lstStyle/>
          <a:p>
            <a:r>
              <a:rPr lang="en-US" sz="4000" b="1" dirty="0">
                <a:effectLst/>
                <a:latin typeface="Times New Roman" panose="02020603050405020304" pitchFamily="18" charset="0"/>
                <a:ea typeface="Malgun Gothic" panose="020B0503020000020004" pitchFamily="34" charset="-127"/>
              </a:rPr>
              <a:t>Broad Goals and Objectives of the </a:t>
            </a:r>
            <a:r>
              <a:rPr lang="en-US" sz="4000" b="1" dirty="0" err="1">
                <a:effectLst/>
                <a:latin typeface="Times New Roman" panose="02020603050405020304" pitchFamily="18" charset="0"/>
                <a:ea typeface="Malgun Gothic" panose="020B0503020000020004" pitchFamily="34" charset="-127"/>
              </a:rPr>
              <a:t>Programme</a:t>
            </a:r>
            <a:r>
              <a:rPr lang="en-US" sz="4000" b="1" dirty="0">
                <a:effectLst/>
                <a:latin typeface="Times New Roman" panose="02020603050405020304" pitchFamily="18" charset="0"/>
                <a:ea typeface="Malgun Gothic" panose="020B0503020000020004" pitchFamily="34" charset="-127"/>
              </a:rPr>
              <a:t> </a:t>
            </a:r>
            <a:endParaRPr lang="en-US" sz="4000" dirty="0"/>
          </a:p>
        </p:txBody>
      </p:sp>
      <p:sp>
        <p:nvSpPr>
          <p:cNvPr id="3" name="Content Placeholder 2">
            <a:extLst>
              <a:ext uri="{FF2B5EF4-FFF2-40B4-BE49-F238E27FC236}">
                <a16:creationId xmlns:a16="http://schemas.microsoft.com/office/drawing/2014/main" id="{138CCC4A-CEFE-44E9-8FE4-2F19806D9942}"/>
              </a:ext>
            </a:extLst>
          </p:cNvPr>
          <p:cNvSpPr>
            <a:spLocks noGrp="1"/>
          </p:cNvSpPr>
          <p:nvPr>
            <p:ph idx="1"/>
          </p:nvPr>
        </p:nvSpPr>
        <p:spPr>
          <a:xfrm>
            <a:off x="326572" y="1511559"/>
            <a:ext cx="11178074" cy="4413380"/>
          </a:xfrm>
        </p:spPr>
        <p:txBody>
          <a:bodyPr>
            <a:normAutofit/>
          </a:bodyPr>
          <a:lstStyle/>
          <a:p>
            <a:pPr algn="just">
              <a:buFont typeface="Wingdings" panose="05000000000000000000" pitchFamily="2" charset="2"/>
              <a:buChar char="Ø"/>
            </a:pPr>
            <a:r>
              <a:rPr lang="en-US" dirty="0">
                <a:ea typeface="Malgun Gothic" panose="020B0503020000020004" pitchFamily="34" charset="-127"/>
                <a:cs typeface="Times New Roman" panose="02020603050405020304" pitchFamily="18" charset="0"/>
              </a:rPr>
              <a:t>P</a:t>
            </a:r>
            <a:r>
              <a:rPr lang="en-US" sz="2800" dirty="0">
                <a:effectLst/>
                <a:ea typeface="Malgun Gothic" panose="020B0503020000020004" pitchFamily="34" charset="-127"/>
                <a:cs typeface="Times New Roman" panose="02020603050405020304" pitchFamily="18" charset="0"/>
              </a:rPr>
              <a:t>rovide theoretical as well as practical education, field visits and internship opportunities that enable government officials from </a:t>
            </a:r>
            <a:r>
              <a:rPr lang="en-US" sz="2800" dirty="0">
                <a:ea typeface="Malgun Gothic" panose="020B0503020000020004" pitchFamily="34" charset="-127"/>
                <a:cs typeface="Times New Roman" panose="02020603050405020304" pitchFamily="18" charset="0"/>
              </a:rPr>
              <a:t>Korea’</a:t>
            </a:r>
            <a:r>
              <a:rPr lang="en-US" sz="2800" dirty="0">
                <a:effectLst/>
                <a:ea typeface="Malgun Gothic" panose="020B0503020000020004" pitchFamily="34" charset="-127"/>
                <a:cs typeface="Times New Roman" panose="02020603050405020304" pitchFamily="18" charset="0"/>
              </a:rPr>
              <a:t>s partner countries to formulate a long-term national comprehensive plan for territory development.</a:t>
            </a:r>
          </a:p>
          <a:p>
            <a:pPr algn="just">
              <a:buFont typeface="Wingdings" panose="05000000000000000000" pitchFamily="2" charset="2"/>
              <a:buChar char="Ø"/>
            </a:pPr>
            <a:endParaRPr lang="en-US" sz="2800" dirty="0">
              <a:effectLst/>
              <a:ea typeface="Malgun Gothic" panose="020B0503020000020004" pitchFamily="34" charset="-127"/>
              <a:cs typeface="Times New Roman" panose="02020603050405020304" pitchFamily="18" charset="0"/>
            </a:endParaRPr>
          </a:p>
          <a:p>
            <a:pPr algn="just">
              <a:buFont typeface="Wingdings" panose="05000000000000000000" pitchFamily="2" charset="2"/>
              <a:buChar char="Ø"/>
            </a:pPr>
            <a:r>
              <a:rPr lang="en-US" dirty="0">
                <a:ea typeface="Malgun Gothic" panose="020B0503020000020004" pitchFamily="34" charset="-127"/>
                <a:cs typeface="Times New Roman" panose="02020603050405020304" pitchFamily="18" charset="0"/>
              </a:rPr>
              <a:t>D</a:t>
            </a:r>
            <a:r>
              <a:rPr lang="en-US" sz="2800" dirty="0">
                <a:effectLst/>
                <a:ea typeface="Malgun Gothic" panose="020B0503020000020004" pitchFamily="34" charset="-127"/>
                <a:cs typeface="Times New Roman" panose="02020603050405020304" pitchFamily="18" charset="0"/>
              </a:rPr>
              <a:t>evelop participants’ faculty of embracing a wide range of urban and regional development plans as well as projects that encompass infrastructure planning, material procurement and construction</a:t>
            </a:r>
            <a:r>
              <a:rPr lang="en-US" sz="2800" dirty="0">
                <a:solidFill>
                  <a:schemeClr val="accent2"/>
                </a:solidFill>
                <a:effectLst/>
                <a:ea typeface="Malgun Gothic" panose="020B0503020000020004" pitchFamily="34" charset="-127"/>
                <a:cs typeface="Times New Roman" panose="02020603050405020304" pitchFamily="18" charset="0"/>
              </a:rPr>
              <a:t>.</a:t>
            </a:r>
          </a:p>
          <a:p>
            <a:endParaRPr lang="en-US" dirty="0"/>
          </a:p>
        </p:txBody>
      </p:sp>
    </p:spTree>
    <p:extLst>
      <p:ext uri="{BB962C8B-B14F-4D97-AF65-F5344CB8AC3E}">
        <p14:creationId xmlns:p14="http://schemas.microsoft.com/office/powerpoint/2010/main" val="267709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E6D-FA21-4A85-9A21-7ADD1E45CF96}"/>
              </a:ext>
            </a:extLst>
          </p:cNvPr>
          <p:cNvSpPr>
            <a:spLocks noGrp="1"/>
          </p:cNvSpPr>
          <p:nvPr>
            <p:ph type="title"/>
          </p:nvPr>
        </p:nvSpPr>
        <p:spPr>
          <a:xfrm>
            <a:off x="514349" y="365125"/>
            <a:ext cx="11210925" cy="815975"/>
          </a:xfrm>
        </p:spPr>
        <p:txBody>
          <a:bodyPr>
            <a:normAutofit/>
          </a:bodyPr>
          <a:lstStyle/>
          <a:p>
            <a:pPr algn="ctr"/>
            <a:r>
              <a:rPr lang="en-US" sz="4000" b="1" dirty="0">
                <a:effectLst/>
                <a:latin typeface="Times New Roman" panose="02020603050405020304" pitchFamily="18" charset="0"/>
                <a:ea typeface="Malgun Gothic" panose="020B0503020000020004" pitchFamily="34" charset="-127"/>
              </a:rPr>
              <a:t>Broad Goals and Objectives of the Program </a:t>
            </a:r>
            <a:endParaRPr lang="en-US" sz="4000" dirty="0"/>
          </a:p>
        </p:txBody>
      </p:sp>
      <p:sp>
        <p:nvSpPr>
          <p:cNvPr id="3" name="Content Placeholder 2">
            <a:extLst>
              <a:ext uri="{FF2B5EF4-FFF2-40B4-BE49-F238E27FC236}">
                <a16:creationId xmlns:a16="http://schemas.microsoft.com/office/drawing/2014/main" id="{1BA727B0-15E7-43A0-B3F2-5C2168923780}"/>
              </a:ext>
            </a:extLst>
          </p:cNvPr>
          <p:cNvSpPr>
            <a:spLocks noGrp="1"/>
          </p:cNvSpPr>
          <p:nvPr>
            <p:ph idx="1"/>
          </p:nvPr>
        </p:nvSpPr>
        <p:spPr>
          <a:xfrm>
            <a:off x="466726" y="996950"/>
            <a:ext cx="10521705" cy="5495925"/>
          </a:xfrm>
        </p:spPr>
        <p:txBody>
          <a:bodyPr>
            <a:normAutofit/>
          </a:bodyPr>
          <a:lstStyle/>
          <a:p>
            <a:pPr algn="just">
              <a:lnSpc>
                <a:spcPct val="100000"/>
              </a:lnSpc>
              <a:spcBef>
                <a:spcPts val="0"/>
              </a:spcBef>
              <a:spcAft>
                <a:spcPts val="1000"/>
              </a:spcAft>
              <a:buFont typeface="Wingdings" panose="05000000000000000000" pitchFamily="2" charset="2"/>
              <a:buChar char="Ø"/>
            </a:pPr>
            <a:r>
              <a:rPr lang="en-US" dirty="0">
                <a:ea typeface="Malgun Gothic" panose="020B0503020000020004" pitchFamily="34" charset="-127"/>
              </a:rPr>
              <a:t>S</a:t>
            </a:r>
            <a:r>
              <a:rPr lang="en-US" sz="2800" dirty="0">
                <a:effectLst/>
                <a:ea typeface="Malgun Gothic" panose="020B0503020000020004" pitchFamily="34" charset="-127"/>
              </a:rPr>
              <a:t>trengthen participants' understanding on Korea’s development experiences and enable participants to contribute to the sustainable development of their respective countries with the knowledge acquired in Korea.</a:t>
            </a:r>
            <a:endParaRPr lang="en-US" dirty="0">
              <a:effectLst/>
              <a:ea typeface="Malgun Gothic" panose="020B0503020000020004" pitchFamily="34" charset="-127"/>
            </a:endParaRPr>
          </a:p>
          <a:p>
            <a:pPr marR="0" lvl="0" algn="just">
              <a:lnSpc>
                <a:spcPct val="100000"/>
              </a:lnSpc>
              <a:spcBef>
                <a:spcPts val="0"/>
              </a:spcBef>
              <a:spcAft>
                <a:spcPts val="1000"/>
              </a:spcAft>
              <a:buFont typeface="Wingdings" panose="05000000000000000000" pitchFamily="2" charset="2"/>
              <a:buChar char="Ø"/>
            </a:pPr>
            <a:r>
              <a:rPr lang="en-US" dirty="0">
                <a:ea typeface="Malgun Gothic" panose="020B0503020000020004" pitchFamily="34" charset="-127"/>
              </a:rPr>
              <a:t>P</a:t>
            </a:r>
            <a:r>
              <a:rPr lang="en-US" dirty="0">
                <a:effectLst/>
                <a:ea typeface="Malgun Gothic" panose="020B0503020000020004" pitchFamily="34" charset="-127"/>
              </a:rPr>
              <a:t>rovide program participants with opportunities to develop cooperative relationships and personal networks with scholars, professionals, and government officials worldwide. </a:t>
            </a:r>
          </a:p>
          <a:p>
            <a:pPr marR="0" lvl="0" algn="just">
              <a:lnSpc>
                <a:spcPct val="100000"/>
              </a:lnSpc>
              <a:spcBef>
                <a:spcPts val="0"/>
              </a:spcBef>
              <a:spcAft>
                <a:spcPts val="1000"/>
              </a:spcAft>
              <a:buFont typeface="Wingdings" panose="05000000000000000000" pitchFamily="2" charset="2"/>
              <a:buChar char="Ø"/>
            </a:pPr>
            <a:r>
              <a:rPr lang="en-US" sz="2800" dirty="0">
                <a:solidFill>
                  <a:srgbClr val="00B050"/>
                </a:solidFill>
                <a:effectLst/>
                <a:ea typeface="Malgun Gothic" panose="020B0503020000020004" pitchFamily="34" charset="-127"/>
                <a:cs typeface="Times New Roman" panose="02020603050405020304" pitchFamily="18" charset="0"/>
              </a:rPr>
              <a:t>With the above-stated objectives, students were requested to learn theories, concepts, principles, and practical cases of the following key subject and learning areas. </a:t>
            </a:r>
            <a:endParaRPr lang="en-US" dirty="0">
              <a:solidFill>
                <a:srgbClr val="00B050"/>
              </a:solidFill>
            </a:endParaRPr>
          </a:p>
          <a:p>
            <a:endParaRPr lang="en-US" dirty="0"/>
          </a:p>
        </p:txBody>
      </p:sp>
    </p:spTree>
    <p:extLst>
      <p:ext uri="{BB962C8B-B14F-4D97-AF65-F5344CB8AC3E}">
        <p14:creationId xmlns:p14="http://schemas.microsoft.com/office/powerpoint/2010/main" val="273612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0962-F7E6-4F81-AB95-79E8CF385319}"/>
              </a:ext>
            </a:extLst>
          </p:cNvPr>
          <p:cNvSpPr>
            <a:spLocks noGrp="1"/>
          </p:cNvSpPr>
          <p:nvPr>
            <p:ph type="title"/>
          </p:nvPr>
        </p:nvSpPr>
        <p:spPr>
          <a:xfrm>
            <a:off x="838200" y="365126"/>
            <a:ext cx="10515600" cy="583142"/>
          </a:xfrm>
        </p:spPr>
        <p:txBody>
          <a:bodyPr>
            <a:normAutofit/>
          </a:bodyPr>
          <a:lstStyle/>
          <a:p>
            <a:pPr algn="ctr"/>
            <a:r>
              <a:rPr lang="en-US" sz="3200" b="1" dirty="0">
                <a:effectLst/>
                <a:latin typeface="Times New Roman" panose="02020603050405020304" pitchFamily="18" charset="0"/>
                <a:ea typeface="Malgun Gothic" panose="020B0503020000020004" pitchFamily="34" charset="-127"/>
              </a:rPr>
              <a:t>Key Subjects And The Learning Areas</a:t>
            </a:r>
            <a:endParaRPr lang="en-US" sz="6600" dirty="0"/>
          </a:p>
        </p:txBody>
      </p:sp>
      <p:graphicFrame>
        <p:nvGraphicFramePr>
          <p:cNvPr id="5" name="Table 5">
            <a:extLst>
              <a:ext uri="{FF2B5EF4-FFF2-40B4-BE49-F238E27FC236}">
                <a16:creationId xmlns:a16="http://schemas.microsoft.com/office/drawing/2014/main" id="{DD81402E-3B8D-4470-AAAB-1B9395A5F6E8}"/>
              </a:ext>
            </a:extLst>
          </p:cNvPr>
          <p:cNvGraphicFramePr>
            <a:graphicFrameLocks noGrp="1"/>
          </p:cNvGraphicFramePr>
          <p:nvPr>
            <p:ph idx="1"/>
            <p:extLst>
              <p:ext uri="{D42A27DB-BD31-4B8C-83A1-F6EECF244321}">
                <p14:modId xmlns:p14="http://schemas.microsoft.com/office/powerpoint/2010/main" val="3398914362"/>
              </p:ext>
            </p:extLst>
          </p:nvPr>
        </p:nvGraphicFramePr>
        <p:xfrm>
          <a:off x="234462" y="948268"/>
          <a:ext cx="11307124" cy="5713503"/>
        </p:xfrm>
        <a:graphic>
          <a:graphicData uri="http://schemas.openxmlformats.org/drawingml/2006/table">
            <a:tbl>
              <a:tblPr firstRow="1" bandRow="1">
                <a:tableStyleId>{5C22544A-7EE6-4342-B048-85BDC9FD1C3A}</a:tableStyleId>
              </a:tblPr>
              <a:tblGrid>
                <a:gridCol w="699177">
                  <a:extLst>
                    <a:ext uri="{9D8B030D-6E8A-4147-A177-3AD203B41FA5}">
                      <a16:colId xmlns:a16="http://schemas.microsoft.com/office/drawing/2014/main" val="271445397"/>
                    </a:ext>
                  </a:extLst>
                </a:gridCol>
                <a:gridCol w="2016483">
                  <a:extLst>
                    <a:ext uri="{9D8B030D-6E8A-4147-A177-3AD203B41FA5}">
                      <a16:colId xmlns:a16="http://schemas.microsoft.com/office/drawing/2014/main" val="1810986076"/>
                    </a:ext>
                  </a:extLst>
                </a:gridCol>
                <a:gridCol w="8591464">
                  <a:extLst>
                    <a:ext uri="{9D8B030D-6E8A-4147-A177-3AD203B41FA5}">
                      <a16:colId xmlns:a16="http://schemas.microsoft.com/office/drawing/2014/main" val="103867359"/>
                    </a:ext>
                  </a:extLst>
                </a:gridCol>
              </a:tblGrid>
              <a:tr h="459595">
                <a:tc>
                  <a:txBody>
                    <a:bodyPr/>
                    <a:lstStyle/>
                    <a:p>
                      <a:r>
                        <a:rPr lang="en-US" sz="2800" dirty="0"/>
                        <a:t>No. </a:t>
                      </a:r>
                    </a:p>
                  </a:txBody>
                  <a:tcPr/>
                </a:tc>
                <a:tc>
                  <a:txBody>
                    <a:bodyPr/>
                    <a:lstStyle/>
                    <a:p>
                      <a:r>
                        <a:rPr lang="en-US" sz="2800" dirty="0"/>
                        <a:t>Key Subjects</a:t>
                      </a:r>
                    </a:p>
                  </a:txBody>
                  <a:tcPr/>
                </a:tc>
                <a:tc>
                  <a:txBody>
                    <a:bodyPr/>
                    <a:lstStyle/>
                    <a:p>
                      <a:pPr algn="ctr"/>
                      <a:r>
                        <a:rPr lang="en-US" sz="2800" dirty="0"/>
                        <a:t>Key  Learning Areas</a:t>
                      </a:r>
                    </a:p>
                  </a:txBody>
                  <a:tcPr/>
                </a:tc>
                <a:extLst>
                  <a:ext uri="{0D108BD9-81ED-4DB2-BD59-A6C34878D82A}">
                    <a16:rowId xmlns:a16="http://schemas.microsoft.com/office/drawing/2014/main" val="827338998"/>
                  </a:ext>
                </a:extLst>
              </a:tr>
              <a:tr h="1107551">
                <a:tc>
                  <a:txBody>
                    <a:bodyPr/>
                    <a:lstStyle/>
                    <a:p>
                      <a:r>
                        <a:rPr lang="en-US" dirty="0"/>
                        <a:t>1.</a:t>
                      </a:r>
                    </a:p>
                  </a:txBody>
                  <a:tcPr/>
                </a:tc>
                <a:tc>
                  <a:txBody>
                    <a:bodyPr/>
                    <a:lstStyle/>
                    <a:p>
                      <a:r>
                        <a:rPr lang="en-US" sz="1800" b="1" kern="1200" dirty="0">
                          <a:solidFill>
                            <a:schemeClr val="dk1"/>
                          </a:solidFill>
                          <a:effectLst/>
                          <a:latin typeface="+mn-lt"/>
                          <a:ea typeface="+mn-ea"/>
                          <a:cs typeface="+mn-cs"/>
                        </a:rPr>
                        <a:t>Public Investment Management</a:t>
                      </a:r>
                      <a:endParaRPr lang="en-US" dirty="0"/>
                    </a:p>
                  </a:txBody>
                  <a:tcPr/>
                </a:tc>
                <a:tc>
                  <a:txBody>
                    <a:bodyPr/>
                    <a:lstStyle/>
                    <a:p>
                      <a:r>
                        <a:rPr lang="en-US" sz="1800" kern="1200" dirty="0">
                          <a:solidFill>
                            <a:schemeClr val="dk1"/>
                          </a:solidFill>
                          <a:effectLst/>
                          <a:latin typeface="+mn-lt"/>
                          <a:ea typeface="+mn-ea"/>
                          <a:cs typeface="+mn-cs"/>
                        </a:rPr>
                        <a:t>This course provides graduate students with an opportunity to gain or enhance knowledge about how public investment management (PIM) can be designed to improve efficiency of government spending. </a:t>
                      </a:r>
                      <a:endParaRPr lang="en-US" dirty="0"/>
                    </a:p>
                  </a:txBody>
                  <a:tcPr/>
                </a:tc>
                <a:extLst>
                  <a:ext uri="{0D108BD9-81ED-4DB2-BD59-A6C34878D82A}">
                    <a16:rowId xmlns:a16="http://schemas.microsoft.com/office/drawing/2014/main" val="47813049"/>
                  </a:ext>
                </a:extLst>
              </a:tr>
              <a:tr h="1107551">
                <a:tc>
                  <a:txBody>
                    <a:bodyPr/>
                    <a:lstStyle/>
                    <a:p>
                      <a:r>
                        <a:rPr lang="en-US" dirty="0"/>
                        <a:t>2.</a:t>
                      </a:r>
                    </a:p>
                  </a:txBody>
                  <a:tcPr/>
                </a:tc>
                <a:tc>
                  <a:txBody>
                    <a:bodyPr/>
                    <a:lstStyle/>
                    <a:p>
                      <a:r>
                        <a:rPr lang="en-US" sz="1800" b="1" kern="1200" dirty="0">
                          <a:solidFill>
                            <a:schemeClr val="dk1"/>
                          </a:solidFill>
                          <a:effectLst/>
                          <a:latin typeface="+mn-lt"/>
                          <a:ea typeface="+mn-ea"/>
                          <a:cs typeface="+mn-cs"/>
                        </a:rPr>
                        <a:t>Public-Private Partnership </a:t>
                      </a:r>
                      <a:endParaRPr lang="en-US" dirty="0"/>
                    </a:p>
                  </a:txBody>
                  <a:tcPr/>
                </a:tc>
                <a:tc>
                  <a:txBody>
                    <a:bodyPr/>
                    <a:lstStyle/>
                    <a:p>
                      <a:r>
                        <a:rPr lang="en-US" sz="1800" kern="1200" dirty="0">
                          <a:solidFill>
                            <a:schemeClr val="dk1"/>
                          </a:solidFill>
                          <a:effectLst/>
                          <a:latin typeface="+mn-lt"/>
                          <a:ea typeface="+mn-ea"/>
                          <a:cs typeface="+mn-cs"/>
                        </a:rPr>
                        <a:t>The learning areas include funding sources for infrastructure investment, infrastructure challenges, and how PPP can help, how PPPs are financed, legal and institutional framework, and PPP processes and institutional responsibilities. </a:t>
                      </a:r>
                      <a:endParaRPr lang="en-US" dirty="0"/>
                    </a:p>
                  </a:txBody>
                  <a:tcPr/>
                </a:tc>
                <a:extLst>
                  <a:ext uri="{0D108BD9-81ED-4DB2-BD59-A6C34878D82A}">
                    <a16:rowId xmlns:a16="http://schemas.microsoft.com/office/drawing/2014/main" val="1957074457"/>
                  </a:ext>
                </a:extLst>
              </a:tr>
              <a:tr h="2104348">
                <a:tc>
                  <a:txBody>
                    <a:bodyPr/>
                    <a:lstStyle/>
                    <a:p>
                      <a:r>
                        <a:rPr lang="en-US" dirty="0"/>
                        <a:t>3.</a:t>
                      </a:r>
                    </a:p>
                  </a:txBody>
                  <a:tcPr/>
                </a:tc>
                <a:tc>
                  <a:txBody>
                    <a:bodyPr/>
                    <a:lstStyle/>
                    <a:p>
                      <a:r>
                        <a:rPr lang="en-US" sz="1800" b="1" kern="1200" dirty="0">
                          <a:solidFill>
                            <a:schemeClr val="dk1"/>
                          </a:solidFill>
                          <a:effectLst/>
                          <a:latin typeface="+mn-lt"/>
                          <a:ea typeface="+mn-ea"/>
                          <a:cs typeface="+mn-cs"/>
                        </a:rPr>
                        <a:t>Urban Transportation Planning</a:t>
                      </a:r>
                      <a:endParaRPr lang="en-US" dirty="0"/>
                    </a:p>
                  </a:txBody>
                  <a:tcPr/>
                </a:tc>
                <a:tc>
                  <a:txBody>
                    <a:bodyPr/>
                    <a:lstStyle/>
                    <a:p>
                      <a:r>
                        <a:rPr lang="en-US" sz="1800" kern="1200" dirty="0">
                          <a:solidFill>
                            <a:schemeClr val="dk1"/>
                          </a:solidFill>
                          <a:effectLst/>
                          <a:latin typeface="+mn-lt"/>
                          <a:ea typeface="+mn-ea"/>
                          <a:cs typeface="+mn-cs"/>
                        </a:rPr>
                        <a:t>The key learning include basic concepts related to transportation and the importance of transportation in the economy, the relationship between transportation and urban planning, major transportation plans of Korea to understand the effects of plans, the study of mass transit, the principles of user choices, study taxi and parking policy, </a:t>
                      </a:r>
                      <a:r>
                        <a:rPr lang="en-US" sz="1800" kern="1200" dirty="0">
                          <a:solidFill>
                            <a:srgbClr val="FF0000"/>
                          </a:solidFill>
                          <a:effectLst/>
                          <a:latin typeface="+mn-lt"/>
                          <a:ea typeface="+mn-ea"/>
                          <a:cs typeface="+mn-cs"/>
                        </a:rPr>
                        <a:t>understand traffic accident and its impact on society,</a:t>
                      </a:r>
                      <a:r>
                        <a:rPr lang="en-US" sz="1800" kern="1200" dirty="0">
                          <a:solidFill>
                            <a:schemeClr val="dk1"/>
                          </a:solidFill>
                          <a:effectLst/>
                          <a:latin typeface="+mn-lt"/>
                          <a:ea typeface="+mn-ea"/>
                          <a:cs typeface="+mn-cs"/>
                        </a:rPr>
                        <a:t> including characteristics of human </a:t>
                      </a:r>
                      <a:r>
                        <a:rPr lang="en-US" sz="1800" kern="1200" dirty="0" err="1">
                          <a:solidFill>
                            <a:schemeClr val="dk1"/>
                          </a:solidFill>
                          <a:effectLst/>
                          <a:latin typeface="+mn-lt"/>
                          <a:ea typeface="+mn-ea"/>
                          <a:cs typeface="+mn-cs"/>
                        </a:rPr>
                        <a:t>behaviour</a:t>
                      </a:r>
                      <a:r>
                        <a:rPr lang="en-US" sz="1800" kern="1200" dirty="0">
                          <a:solidFill>
                            <a:schemeClr val="dk1"/>
                          </a:solidFill>
                          <a:effectLst/>
                          <a:latin typeface="+mn-lt"/>
                          <a:ea typeface="+mn-ea"/>
                          <a:cs typeface="+mn-cs"/>
                        </a:rPr>
                        <a:t> to improve safety and policy implementation. </a:t>
                      </a:r>
                      <a:endParaRPr lang="en-US" dirty="0"/>
                    </a:p>
                  </a:txBody>
                  <a:tcPr/>
                </a:tc>
                <a:extLst>
                  <a:ext uri="{0D108BD9-81ED-4DB2-BD59-A6C34878D82A}">
                    <a16:rowId xmlns:a16="http://schemas.microsoft.com/office/drawing/2014/main" val="2833626205"/>
                  </a:ext>
                </a:extLst>
              </a:tr>
              <a:tr h="449173">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69020753"/>
                  </a:ext>
                </a:extLst>
              </a:tr>
            </a:tbl>
          </a:graphicData>
        </a:graphic>
      </p:graphicFrame>
    </p:spTree>
    <p:extLst>
      <p:ext uri="{BB962C8B-B14F-4D97-AF65-F5344CB8AC3E}">
        <p14:creationId xmlns:p14="http://schemas.microsoft.com/office/powerpoint/2010/main" val="2777697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7375</TotalTime>
  <Words>3441</Words>
  <Application>Microsoft Office PowerPoint</Application>
  <PresentationFormat>Widescreen</PresentationFormat>
  <Paragraphs>298</Paragraphs>
  <Slides>44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Corbel</vt:lpstr>
      <vt:lpstr>Franklin Gothic Demi</vt:lpstr>
      <vt:lpstr>Times New Roman</vt:lpstr>
      <vt:lpstr>Wingdings</vt:lpstr>
      <vt:lpstr>Office Theme</vt:lpstr>
      <vt:lpstr>BACK TO OFFICE PRESENTATION  KNOWLEDGE SHARING AFTER FURTHER STUDIES/ COURSE FOR STAFF OF THE CIVIL SERVICE </vt:lpstr>
      <vt:lpstr>Part One-Outline</vt:lpstr>
      <vt:lpstr>Self Introduction </vt:lpstr>
      <vt:lpstr>PowerPoint Presentation</vt:lpstr>
      <vt:lpstr>GDP of Ghana and Korea in Perspective  </vt:lpstr>
      <vt:lpstr>Overview Of The Course</vt:lpstr>
      <vt:lpstr>Broad Goals and Objectives of the Programme </vt:lpstr>
      <vt:lpstr>Broad Goals and Objectives of the Program </vt:lpstr>
      <vt:lpstr>Key Subjects And The Learning Areas</vt:lpstr>
      <vt:lpstr>KEY SUBJECTS AND THE LEARNING AREAS</vt:lpstr>
      <vt:lpstr>KEY SUBJECTS AND THE LEARNING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Literature Review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Discussions,  Results, &amp; Findings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vt:lpstr>
      <vt:lpstr>Programme Impact And Lesson Learnt</vt:lpstr>
      <vt:lpstr>Programme Impact and Lesson Learnt</vt:lpstr>
      <vt:lpstr>Programme Impact and Lesson Learnt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ATSU AKPAKLI</dc:creator>
  <cp:lastModifiedBy>Atsu Akpakli</cp:lastModifiedBy>
  <cp:revision>85</cp:revision>
  <dcterms:created xsi:type="dcterms:W3CDTF">2020-11-10T17:26:06Z</dcterms:created>
  <dcterms:modified xsi:type="dcterms:W3CDTF">2022-04-25T15:34:37Z</dcterms:modified>
</cp:coreProperties>
</file>