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15"/>
  </p:notesMasterIdLst>
  <p:sldIdLst>
    <p:sldId id="256" r:id="rId2"/>
    <p:sldId id="295" r:id="rId3"/>
    <p:sldId id="270" r:id="rId4"/>
    <p:sldId id="292" r:id="rId5"/>
    <p:sldId id="293" r:id="rId6"/>
    <p:sldId id="294" r:id="rId7"/>
    <p:sldId id="273" r:id="rId8"/>
    <p:sldId id="274" r:id="rId9"/>
    <p:sldId id="275" r:id="rId10"/>
    <p:sldId id="296" r:id="rId11"/>
    <p:sldId id="297" r:id="rId12"/>
    <p:sldId id="29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70" d="100"/>
          <a:sy n="70"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996691-208E-4528-A9DA-C8696AB4A85F}" type="doc">
      <dgm:prSet loTypeId="urn:microsoft.com/office/officeart/2016/7/layout/LinearBlockProcessNumbered" loCatId="process" qsTypeId="urn:microsoft.com/office/officeart/2005/8/quickstyle/simple1" qsCatId="simple" csTypeId="urn:microsoft.com/office/officeart/2005/8/colors/colorful5" csCatId="colorful"/>
      <dgm:spPr/>
      <dgm:t>
        <a:bodyPr/>
        <a:lstStyle/>
        <a:p>
          <a:endParaRPr lang="en-US"/>
        </a:p>
      </dgm:t>
    </dgm:pt>
    <dgm:pt modelId="{180E9FBA-B003-4C72-A1D6-84D14523C535}">
      <dgm:prSet custT="1"/>
      <dgm:spPr/>
      <dgm:t>
        <a:bodyPr/>
        <a:lstStyle/>
        <a:p>
          <a:r>
            <a:rPr lang="en-GB" sz="2400" dirty="0">
              <a:latin typeface="Times New Roman" panose="02020603050405020304" pitchFamily="18" charset="0"/>
              <a:cs typeface="Times New Roman" panose="02020603050405020304" pitchFamily="18" charset="0"/>
            </a:rPr>
            <a:t>Train government experts in the field of ‘Finance and Tax Policy’ to enhance their capacities</a:t>
          </a:r>
          <a:endParaRPr lang="en-US" sz="2400" dirty="0">
            <a:latin typeface="Times New Roman" panose="02020603050405020304" pitchFamily="18" charset="0"/>
            <a:cs typeface="Times New Roman" panose="02020603050405020304" pitchFamily="18" charset="0"/>
          </a:endParaRPr>
        </a:p>
      </dgm:t>
    </dgm:pt>
    <dgm:pt modelId="{024ACC5B-3179-4E54-8117-ADA3865C9259}" type="parTrans" cxnId="{B41515A4-8BD9-4651-ADDE-346F32CDFDF7}">
      <dgm:prSet/>
      <dgm:spPr/>
      <dgm:t>
        <a:bodyPr/>
        <a:lstStyle/>
        <a:p>
          <a:endParaRPr lang="en-US"/>
        </a:p>
      </dgm:t>
    </dgm:pt>
    <dgm:pt modelId="{F65001DF-8107-4909-83D5-88193436AAD7}" type="sibTrans" cxnId="{B41515A4-8BD9-4651-ADDE-346F32CDFDF7}">
      <dgm:prSet phldrT="01" phldr="0"/>
      <dgm:spPr/>
      <dgm:t>
        <a:bodyPr/>
        <a:lstStyle/>
        <a:p>
          <a:r>
            <a:rPr lang="en-US"/>
            <a:t>01</a:t>
          </a:r>
        </a:p>
      </dgm:t>
    </dgm:pt>
    <dgm:pt modelId="{49B7438A-A79A-4645-9085-3F7EFF6876B6}">
      <dgm:prSet custT="1"/>
      <dgm:spPr/>
      <dgm:t>
        <a:bodyPr/>
        <a:lstStyle/>
        <a:p>
          <a:r>
            <a:rPr lang="en-GB" sz="2400" dirty="0">
              <a:latin typeface="Times New Roman" panose="02020603050405020304" pitchFamily="18" charset="0"/>
              <a:cs typeface="Times New Roman" panose="02020603050405020304" pitchFamily="18" charset="0"/>
            </a:rPr>
            <a:t>Develop human resources that will contribute to the socio-economic advancement of developing countries</a:t>
          </a:r>
          <a:endParaRPr lang="en-US" sz="2400" dirty="0">
            <a:latin typeface="Times New Roman" panose="02020603050405020304" pitchFamily="18" charset="0"/>
            <a:cs typeface="Times New Roman" panose="02020603050405020304" pitchFamily="18" charset="0"/>
          </a:endParaRPr>
        </a:p>
      </dgm:t>
    </dgm:pt>
    <dgm:pt modelId="{CDF19383-89FF-44B1-9666-66FEC8A4DC19}" type="parTrans" cxnId="{06A57B72-B830-46FF-B8A2-76DDEFC6CC0E}">
      <dgm:prSet/>
      <dgm:spPr/>
      <dgm:t>
        <a:bodyPr/>
        <a:lstStyle/>
        <a:p>
          <a:endParaRPr lang="en-US"/>
        </a:p>
      </dgm:t>
    </dgm:pt>
    <dgm:pt modelId="{BB5F4156-86FD-4241-9727-CD8D45CBE1EA}" type="sibTrans" cxnId="{06A57B72-B830-46FF-B8A2-76DDEFC6CC0E}">
      <dgm:prSet phldrT="02" phldr="0"/>
      <dgm:spPr/>
      <dgm:t>
        <a:bodyPr/>
        <a:lstStyle/>
        <a:p>
          <a:r>
            <a:rPr lang="en-US"/>
            <a:t>02</a:t>
          </a:r>
        </a:p>
      </dgm:t>
    </dgm:pt>
    <dgm:pt modelId="{0F0541E0-D7CE-4E6F-A5F3-6D3DB396A917}">
      <dgm:prSet custT="1"/>
      <dgm:spPr/>
      <dgm:t>
        <a:bodyPr/>
        <a:lstStyle/>
        <a:p>
          <a:r>
            <a:rPr lang="en-GB" sz="2400" dirty="0">
              <a:latin typeface="Times New Roman" panose="02020603050405020304" pitchFamily="18" charset="0"/>
              <a:cs typeface="Times New Roman" panose="02020603050405020304" pitchFamily="18" charset="0"/>
            </a:rPr>
            <a:t>Enhance the understanding on Korean industries and corporate management system.</a:t>
          </a:r>
          <a:endParaRPr lang="en-US" sz="2400" dirty="0">
            <a:latin typeface="Times New Roman" panose="02020603050405020304" pitchFamily="18" charset="0"/>
            <a:cs typeface="Times New Roman" panose="02020603050405020304" pitchFamily="18" charset="0"/>
          </a:endParaRPr>
        </a:p>
      </dgm:t>
    </dgm:pt>
    <dgm:pt modelId="{7ACAF34C-C3B1-4960-8CBB-4C8B6AADA692}" type="parTrans" cxnId="{FC0C9B87-8E01-4CC6-93B6-44438A1F3F3F}">
      <dgm:prSet/>
      <dgm:spPr/>
      <dgm:t>
        <a:bodyPr/>
        <a:lstStyle/>
        <a:p>
          <a:endParaRPr lang="en-US"/>
        </a:p>
      </dgm:t>
    </dgm:pt>
    <dgm:pt modelId="{93BC0AE6-799B-4465-9E94-2BE36FA44723}" type="sibTrans" cxnId="{FC0C9B87-8E01-4CC6-93B6-44438A1F3F3F}">
      <dgm:prSet phldrT="03" phldr="0"/>
      <dgm:spPr/>
      <dgm:t>
        <a:bodyPr/>
        <a:lstStyle/>
        <a:p>
          <a:r>
            <a:rPr lang="en-US"/>
            <a:t>03</a:t>
          </a:r>
        </a:p>
      </dgm:t>
    </dgm:pt>
    <dgm:pt modelId="{65666B7C-8C2C-48D5-B20C-AD8068362E23}" type="pres">
      <dgm:prSet presAssocID="{40996691-208E-4528-A9DA-C8696AB4A85F}" presName="Name0" presStyleCnt="0">
        <dgm:presLayoutVars>
          <dgm:animLvl val="lvl"/>
          <dgm:resizeHandles val="exact"/>
        </dgm:presLayoutVars>
      </dgm:prSet>
      <dgm:spPr/>
      <dgm:t>
        <a:bodyPr/>
        <a:lstStyle/>
        <a:p>
          <a:endParaRPr lang="en-US"/>
        </a:p>
      </dgm:t>
    </dgm:pt>
    <dgm:pt modelId="{91719920-C724-4D62-88E2-90BD56725794}" type="pres">
      <dgm:prSet presAssocID="{180E9FBA-B003-4C72-A1D6-84D14523C535}" presName="compositeNode" presStyleCnt="0">
        <dgm:presLayoutVars>
          <dgm:bulletEnabled val="1"/>
        </dgm:presLayoutVars>
      </dgm:prSet>
      <dgm:spPr/>
    </dgm:pt>
    <dgm:pt modelId="{5F61D776-9DEA-429D-AC66-D2852537C72C}" type="pres">
      <dgm:prSet presAssocID="{180E9FBA-B003-4C72-A1D6-84D14523C535}" presName="bgRect" presStyleLbl="alignNode1" presStyleIdx="0" presStyleCnt="3"/>
      <dgm:spPr/>
      <dgm:t>
        <a:bodyPr/>
        <a:lstStyle/>
        <a:p>
          <a:endParaRPr lang="en-US"/>
        </a:p>
      </dgm:t>
    </dgm:pt>
    <dgm:pt modelId="{F365BF21-7445-4089-B603-BD6426829E4F}" type="pres">
      <dgm:prSet presAssocID="{F65001DF-8107-4909-83D5-88193436AAD7}" presName="sibTransNodeRect" presStyleLbl="alignNode1" presStyleIdx="0" presStyleCnt="3">
        <dgm:presLayoutVars>
          <dgm:chMax val="0"/>
          <dgm:bulletEnabled val="1"/>
        </dgm:presLayoutVars>
      </dgm:prSet>
      <dgm:spPr/>
      <dgm:t>
        <a:bodyPr/>
        <a:lstStyle/>
        <a:p>
          <a:endParaRPr lang="en-US"/>
        </a:p>
      </dgm:t>
    </dgm:pt>
    <dgm:pt modelId="{1FFFEBE5-5ADB-45C5-905A-AF3F280BF8EE}" type="pres">
      <dgm:prSet presAssocID="{180E9FBA-B003-4C72-A1D6-84D14523C535}" presName="nodeRect" presStyleLbl="alignNode1" presStyleIdx="0" presStyleCnt="3">
        <dgm:presLayoutVars>
          <dgm:bulletEnabled val="1"/>
        </dgm:presLayoutVars>
      </dgm:prSet>
      <dgm:spPr/>
      <dgm:t>
        <a:bodyPr/>
        <a:lstStyle/>
        <a:p>
          <a:endParaRPr lang="en-US"/>
        </a:p>
      </dgm:t>
    </dgm:pt>
    <dgm:pt modelId="{C34301EB-1F4F-4756-94D2-9F9975454C36}" type="pres">
      <dgm:prSet presAssocID="{F65001DF-8107-4909-83D5-88193436AAD7}" presName="sibTrans" presStyleCnt="0"/>
      <dgm:spPr/>
    </dgm:pt>
    <dgm:pt modelId="{C7E4995F-0320-4D0C-B6C4-FCA7EBBE4F07}" type="pres">
      <dgm:prSet presAssocID="{49B7438A-A79A-4645-9085-3F7EFF6876B6}" presName="compositeNode" presStyleCnt="0">
        <dgm:presLayoutVars>
          <dgm:bulletEnabled val="1"/>
        </dgm:presLayoutVars>
      </dgm:prSet>
      <dgm:spPr/>
    </dgm:pt>
    <dgm:pt modelId="{413315F5-3406-4EA1-8245-C6FF7598A0AA}" type="pres">
      <dgm:prSet presAssocID="{49B7438A-A79A-4645-9085-3F7EFF6876B6}" presName="bgRect" presStyleLbl="alignNode1" presStyleIdx="1" presStyleCnt="3"/>
      <dgm:spPr/>
      <dgm:t>
        <a:bodyPr/>
        <a:lstStyle/>
        <a:p>
          <a:endParaRPr lang="en-US"/>
        </a:p>
      </dgm:t>
    </dgm:pt>
    <dgm:pt modelId="{65CC0415-C61A-4550-ADE5-3F5BE3ED40CD}" type="pres">
      <dgm:prSet presAssocID="{BB5F4156-86FD-4241-9727-CD8D45CBE1EA}" presName="sibTransNodeRect" presStyleLbl="alignNode1" presStyleIdx="1" presStyleCnt="3">
        <dgm:presLayoutVars>
          <dgm:chMax val="0"/>
          <dgm:bulletEnabled val="1"/>
        </dgm:presLayoutVars>
      </dgm:prSet>
      <dgm:spPr/>
      <dgm:t>
        <a:bodyPr/>
        <a:lstStyle/>
        <a:p>
          <a:endParaRPr lang="en-US"/>
        </a:p>
      </dgm:t>
    </dgm:pt>
    <dgm:pt modelId="{0E7846D0-976F-4A2C-8682-27F4E7C588B9}" type="pres">
      <dgm:prSet presAssocID="{49B7438A-A79A-4645-9085-3F7EFF6876B6}" presName="nodeRect" presStyleLbl="alignNode1" presStyleIdx="1" presStyleCnt="3">
        <dgm:presLayoutVars>
          <dgm:bulletEnabled val="1"/>
        </dgm:presLayoutVars>
      </dgm:prSet>
      <dgm:spPr/>
      <dgm:t>
        <a:bodyPr/>
        <a:lstStyle/>
        <a:p>
          <a:endParaRPr lang="en-US"/>
        </a:p>
      </dgm:t>
    </dgm:pt>
    <dgm:pt modelId="{40662042-22A1-465D-BF6E-F0A02A0D30E6}" type="pres">
      <dgm:prSet presAssocID="{BB5F4156-86FD-4241-9727-CD8D45CBE1EA}" presName="sibTrans" presStyleCnt="0"/>
      <dgm:spPr/>
    </dgm:pt>
    <dgm:pt modelId="{A2F016F8-87E9-438A-AFAD-7E30559214E9}" type="pres">
      <dgm:prSet presAssocID="{0F0541E0-D7CE-4E6F-A5F3-6D3DB396A917}" presName="compositeNode" presStyleCnt="0">
        <dgm:presLayoutVars>
          <dgm:bulletEnabled val="1"/>
        </dgm:presLayoutVars>
      </dgm:prSet>
      <dgm:spPr/>
    </dgm:pt>
    <dgm:pt modelId="{AFAB4363-D279-4112-8C26-8417030BDA06}" type="pres">
      <dgm:prSet presAssocID="{0F0541E0-D7CE-4E6F-A5F3-6D3DB396A917}" presName="bgRect" presStyleLbl="alignNode1" presStyleIdx="2" presStyleCnt="3"/>
      <dgm:spPr/>
      <dgm:t>
        <a:bodyPr/>
        <a:lstStyle/>
        <a:p>
          <a:endParaRPr lang="en-US"/>
        </a:p>
      </dgm:t>
    </dgm:pt>
    <dgm:pt modelId="{1D26DE8D-ACF3-4128-8A3A-E6E7C66E9AE6}" type="pres">
      <dgm:prSet presAssocID="{93BC0AE6-799B-4465-9E94-2BE36FA44723}" presName="sibTransNodeRect" presStyleLbl="alignNode1" presStyleIdx="2" presStyleCnt="3">
        <dgm:presLayoutVars>
          <dgm:chMax val="0"/>
          <dgm:bulletEnabled val="1"/>
        </dgm:presLayoutVars>
      </dgm:prSet>
      <dgm:spPr/>
      <dgm:t>
        <a:bodyPr/>
        <a:lstStyle/>
        <a:p>
          <a:endParaRPr lang="en-US"/>
        </a:p>
      </dgm:t>
    </dgm:pt>
    <dgm:pt modelId="{6FCD22F6-D40F-41A1-BF5A-9FEFBD3CDA31}" type="pres">
      <dgm:prSet presAssocID="{0F0541E0-D7CE-4E6F-A5F3-6D3DB396A917}" presName="nodeRect" presStyleLbl="alignNode1" presStyleIdx="2" presStyleCnt="3">
        <dgm:presLayoutVars>
          <dgm:bulletEnabled val="1"/>
        </dgm:presLayoutVars>
      </dgm:prSet>
      <dgm:spPr/>
      <dgm:t>
        <a:bodyPr/>
        <a:lstStyle/>
        <a:p>
          <a:endParaRPr lang="en-US"/>
        </a:p>
      </dgm:t>
    </dgm:pt>
  </dgm:ptLst>
  <dgm:cxnLst>
    <dgm:cxn modelId="{FC0C9B87-8E01-4CC6-93B6-44438A1F3F3F}" srcId="{40996691-208E-4528-A9DA-C8696AB4A85F}" destId="{0F0541E0-D7CE-4E6F-A5F3-6D3DB396A917}" srcOrd="2" destOrd="0" parTransId="{7ACAF34C-C3B1-4960-8CBB-4C8B6AADA692}" sibTransId="{93BC0AE6-799B-4465-9E94-2BE36FA44723}"/>
    <dgm:cxn modelId="{06A57B72-B830-46FF-B8A2-76DDEFC6CC0E}" srcId="{40996691-208E-4528-A9DA-C8696AB4A85F}" destId="{49B7438A-A79A-4645-9085-3F7EFF6876B6}" srcOrd="1" destOrd="0" parTransId="{CDF19383-89FF-44B1-9666-66FEC8A4DC19}" sibTransId="{BB5F4156-86FD-4241-9727-CD8D45CBE1EA}"/>
    <dgm:cxn modelId="{DBB2385F-915E-4CA6-965C-A3EC3C20AE3B}" type="presOf" srcId="{180E9FBA-B003-4C72-A1D6-84D14523C535}" destId="{5F61D776-9DEA-429D-AC66-D2852537C72C}" srcOrd="0" destOrd="0" presId="urn:microsoft.com/office/officeart/2016/7/layout/LinearBlockProcessNumbered"/>
    <dgm:cxn modelId="{892F9AE0-42B4-47C1-83E0-9E31C9DBA33F}" type="presOf" srcId="{BB5F4156-86FD-4241-9727-CD8D45CBE1EA}" destId="{65CC0415-C61A-4550-ADE5-3F5BE3ED40CD}" srcOrd="0" destOrd="0" presId="urn:microsoft.com/office/officeart/2016/7/layout/LinearBlockProcessNumbered"/>
    <dgm:cxn modelId="{B41515A4-8BD9-4651-ADDE-346F32CDFDF7}" srcId="{40996691-208E-4528-A9DA-C8696AB4A85F}" destId="{180E9FBA-B003-4C72-A1D6-84D14523C535}" srcOrd="0" destOrd="0" parTransId="{024ACC5B-3179-4E54-8117-ADA3865C9259}" sibTransId="{F65001DF-8107-4909-83D5-88193436AAD7}"/>
    <dgm:cxn modelId="{3A5F19E1-6EA2-4CBB-9E40-518BB10D9156}" type="presOf" srcId="{0F0541E0-D7CE-4E6F-A5F3-6D3DB396A917}" destId="{AFAB4363-D279-4112-8C26-8417030BDA06}" srcOrd="0" destOrd="0" presId="urn:microsoft.com/office/officeart/2016/7/layout/LinearBlockProcessNumbered"/>
    <dgm:cxn modelId="{C74B4BDC-DE40-4E63-8389-19CFBA357170}" type="presOf" srcId="{180E9FBA-B003-4C72-A1D6-84D14523C535}" destId="{1FFFEBE5-5ADB-45C5-905A-AF3F280BF8EE}" srcOrd="1" destOrd="0" presId="urn:microsoft.com/office/officeart/2016/7/layout/LinearBlockProcessNumbered"/>
    <dgm:cxn modelId="{A113A83E-1320-4744-9ED5-E148EEC6524A}" type="presOf" srcId="{F65001DF-8107-4909-83D5-88193436AAD7}" destId="{F365BF21-7445-4089-B603-BD6426829E4F}" srcOrd="0" destOrd="0" presId="urn:microsoft.com/office/officeart/2016/7/layout/LinearBlockProcessNumbered"/>
    <dgm:cxn modelId="{D2B3B39A-91A8-4AD2-A150-8501454C6307}" type="presOf" srcId="{49B7438A-A79A-4645-9085-3F7EFF6876B6}" destId="{0E7846D0-976F-4A2C-8682-27F4E7C588B9}" srcOrd="1" destOrd="0" presId="urn:microsoft.com/office/officeart/2016/7/layout/LinearBlockProcessNumbered"/>
    <dgm:cxn modelId="{65231566-9B1D-4BA0-ACFD-A4CED1C8145D}" type="presOf" srcId="{93BC0AE6-799B-4465-9E94-2BE36FA44723}" destId="{1D26DE8D-ACF3-4128-8A3A-E6E7C66E9AE6}" srcOrd="0" destOrd="0" presId="urn:microsoft.com/office/officeart/2016/7/layout/LinearBlockProcessNumbered"/>
    <dgm:cxn modelId="{921F5591-1941-48C5-AB3E-A6DB0D54C000}" type="presOf" srcId="{0F0541E0-D7CE-4E6F-A5F3-6D3DB396A917}" destId="{6FCD22F6-D40F-41A1-BF5A-9FEFBD3CDA31}" srcOrd="1" destOrd="0" presId="urn:microsoft.com/office/officeart/2016/7/layout/LinearBlockProcessNumbered"/>
    <dgm:cxn modelId="{321CCEDE-3C3E-42DE-BDDC-B8E2669FD535}" type="presOf" srcId="{40996691-208E-4528-A9DA-C8696AB4A85F}" destId="{65666B7C-8C2C-48D5-B20C-AD8068362E23}" srcOrd="0" destOrd="0" presId="urn:microsoft.com/office/officeart/2016/7/layout/LinearBlockProcessNumbered"/>
    <dgm:cxn modelId="{C94AA536-A025-4F90-8DD6-E8900AB23666}" type="presOf" srcId="{49B7438A-A79A-4645-9085-3F7EFF6876B6}" destId="{413315F5-3406-4EA1-8245-C6FF7598A0AA}" srcOrd="0" destOrd="0" presId="urn:microsoft.com/office/officeart/2016/7/layout/LinearBlockProcessNumbered"/>
    <dgm:cxn modelId="{561EAE09-C87C-4275-9356-970890AA5C2D}" type="presParOf" srcId="{65666B7C-8C2C-48D5-B20C-AD8068362E23}" destId="{91719920-C724-4D62-88E2-90BD56725794}" srcOrd="0" destOrd="0" presId="urn:microsoft.com/office/officeart/2016/7/layout/LinearBlockProcessNumbered"/>
    <dgm:cxn modelId="{D7B65D05-5EB5-4AB7-A1D3-88B428FA3E1E}" type="presParOf" srcId="{91719920-C724-4D62-88E2-90BD56725794}" destId="{5F61D776-9DEA-429D-AC66-D2852537C72C}" srcOrd="0" destOrd="0" presId="urn:microsoft.com/office/officeart/2016/7/layout/LinearBlockProcessNumbered"/>
    <dgm:cxn modelId="{4D5B183F-9C4D-42B8-A186-45DF6C5D37FC}" type="presParOf" srcId="{91719920-C724-4D62-88E2-90BD56725794}" destId="{F365BF21-7445-4089-B603-BD6426829E4F}" srcOrd="1" destOrd="0" presId="urn:microsoft.com/office/officeart/2016/7/layout/LinearBlockProcessNumbered"/>
    <dgm:cxn modelId="{AC38F022-74EF-4408-BFD4-911001E1B8AB}" type="presParOf" srcId="{91719920-C724-4D62-88E2-90BD56725794}" destId="{1FFFEBE5-5ADB-45C5-905A-AF3F280BF8EE}" srcOrd="2" destOrd="0" presId="urn:microsoft.com/office/officeart/2016/7/layout/LinearBlockProcessNumbered"/>
    <dgm:cxn modelId="{6C4C01EC-2724-4B01-924A-DC6E39C63A4F}" type="presParOf" srcId="{65666B7C-8C2C-48D5-B20C-AD8068362E23}" destId="{C34301EB-1F4F-4756-94D2-9F9975454C36}" srcOrd="1" destOrd="0" presId="urn:microsoft.com/office/officeart/2016/7/layout/LinearBlockProcessNumbered"/>
    <dgm:cxn modelId="{1A063082-95F6-497C-BC27-29FEF2776064}" type="presParOf" srcId="{65666B7C-8C2C-48D5-B20C-AD8068362E23}" destId="{C7E4995F-0320-4D0C-B6C4-FCA7EBBE4F07}" srcOrd="2" destOrd="0" presId="urn:microsoft.com/office/officeart/2016/7/layout/LinearBlockProcessNumbered"/>
    <dgm:cxn modelId="{BC682F6D-9ACB-4943-BA0C-10199BA9BFCC}" type="presParOf" srcId="{C7E4995F-0320-4D0C-B6C4-FCA7EBBE4F07}" destId="{413315F5-3406-4EA1-8245-C6FF7598A0AA}" srcOrd="0" destOrd="0" presId="urn:microsoft.com/office/officeart/2016/7/layout/LinearBlockProcessNumbered"/>
    <dgm:cxn modelId="{113825ED-54B9-450B-8A97-8092D9DD821F}" type="presParOf" srcId="{C7E4995F-0320-4D0C-B6C4-FCA7EBBE4F07}" destId="{65CC0415-C61A-4550-ADE5-3F5BE3ED40CD}" srcOrd="1" destOrd="0" presId="urn:microsoft.com/office/officeart/2016/7/layout/LinearBlockProcessNumbered"/>
    <dgm:cxn modelId="{46C66098-068B-4AD1-80E3-FD2250F89ECA}" type="presParOf" srcId="{C7E4995F-0320-4D0C-B6C4-FCA7EBBE4F07}" destId="{0E7846D0-976F-4A2C-8682-27F4E7C588B9}" srcOrd="2" destOrd="0" presId="urn:microsoft.com/office/officeart/2016/7/layout/LinearBlockProcessNumbered"/>
    <dgm:cxn modelId="{DE1AB741-BE53-4996-BE1A-F23119889D15}" type="presParOf" srcId="{65666B7C-8C2C-48D5-B20C-AD8068362E23}" destId="{40662042-22A1-465D-BF6E-F0A02A0D30E6}" srcOrd="3" destOrd="0" presId="urn:microsoft.com/office/officeart/2016/7/layout/LinearBlockProcessNumbered"/>
    <dgm:cxn modelId="{C327B9D1-8659-4466-A5E2-B5885B2924EB}" type="presParOf" srcId="{65666B7C-8C2C-48D5-B20C-AD8068362E23}" destId="{A2F016F8-87E9-438A-AFAD-7E30559214E9}" srcOrd="4" destOrd="0" presId="urn:microsoft.com/office/officeart/2016/7/layout/LinearBlockProcessNumbered"/>
    <dgm:cxn modelId="{1B0D0FC8-F9B7-4B90-8825-796C105A120F}" type="presParOf" srcId="{A2F016F8-87E9-438A-AFAD-7E30559214E9}" destId="{AFAB4363-D279-4112-8C26-8417030BDA06}" srcOrd="0" destOrd="0" presId="urn:microsoft.com/office/officeart/2016/7/layout/LinearBlockProcessNumbered"/>
    <dgm:cxn modelId="{B85F4E30-32AC-4853-8304-91F6E93AB22A}" type="presParOf" srcId="{A2F016F8-87E9-438A-AFAD-7E30559214E9}" destId="{1D26DE8D-ACF3-4128-8A3A-E6E7C66E9AE6}" srcOrd="1" destOrd="0" presId="urn:microsoft.com/office/officeart/2016/7/layout/LinearBlockProcessNumbered"/>
    <dgm:cxn modelId="{E017B5C1-E764-4AC5-AE10-76830B8FB214}" type="presParOf" srcId="{A2F016F8-87E9-438A-AFAD-7E30559214E9}" destId="{6FCD22F6-D40F-41A1-BF5A-9FEFBD3CDA31}"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1D776-9DEA-429D-AC66-D2852537C72C}">
      <dsp:nvSpPr>
        <dsp:cNvPr id="0" name=""/>
        <dsp:cNvSpPr/>
      </dsp:nvSpPr>
      <dsp:spPr>
        <a:xfrm>
          <a:off x="790" y="0"/>
          <a:ext cx="3201828" cy="356616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270" tIns="0" rIns="316270" bIns="330200" numCol="1" spcCol="1270" anchor="t" anchorCtr="0">
          <a:noAutofit/>
        </a:bodyPr>
        <a:lstStyle/>
        <a:p>
          <a:pPr lvl="0" algn="l" defTabSz="1066800">
            <a:lnSpc>
              <a:spcPct val="90000"/>
            </a:lnSpc>
            <a:spcBef>
              <a:spcPct val="0"/>
            </a:spcBef>
            <a:spcAft>
              <a:spcPct val="35000"/>
            </a:spcAft>
          </a:pPr>
          <a:r>
            <a:rPr lang="en-GB" sz="2400" kern="1200" dirty="0">
              <a:latin typeface="Times New Roman" panose="02020603050405020304" pitchFamily="18" charset="0"/>
              <a:cs typeface="Times New Roman" panose="02020603050405020304" pitchFamily="18" charset="0"/>
            </a:rPr>
            <a:t>Train government experts in the field of ‘Finance and Tax Policy’ to enhance their capacities</a:t>
          </a:r>
          <a:endParaRPr lang="en-US" sz="2400" kern="1200" dirty="0">
            <a:latin typeface="Times New Roman" panose="02020603050405020304" pitchFamily="18" charset="0"/>
            <a:cs typeface="Times New Roman" panose="02020603050405020304" pitchFamily="18" charset="0"/>
          </a:endParaRPr>
        </a:p>
      </dsp:txBody>
      <dsp:txXfrm>
        <a:off x="790" y="1426464"/>
        <a:ext cx="3201828" cy="2139696"/>
      </dsp:txXfrm>
    </dsp:sp>
    <dsp:sp modelId="{F365BF21-7445-4089-B603-BD6426829E4F}">
      <dsp:nvSpPr>
        <dsp:cNvPr id="0" name=""/>
        <dsp:cNvSpPr/>
      </dsp:nvSpPr>
      <dsp:spPr>
        <a:xfrm>
          <a:off x="790" y="0"/>
          <a:ext cx="3201828" cy="14264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6270" tIns="165100" rIns="316270" bIns="165100" numCol="1" spcCol="1270" anchor="ctr" anchorCtr="0">
          <a:noAutofit/>
        </a:bodyPr>
        <a:lstStyle/>
        <a:p>
          <a:pPr lvl="0" algn="l" defTabSz="2933700">
            <a:lnSpc>
              <a:spcPct val="90000"/>
            </a:lnSpc>
            <a:spcBef>
              <a:spcPct val="0"/>
            </a:spcBef>
            <a:spcAft>
              <a:spcPct val="35000"/>
            </a:spcAft>
          </a:pPr>
          <a:r>
            <a:rPr lang="en-US" sz="6600" kern="1200"/>
            <a:t>01</a:t>
          </a:r>
        </a:p>
      </dsp:txBody>
      <dsp:txXfrm>
        <a:off x="790" y="0"/>
        <a:ext cx="3201828" cy="1426464"/>
      </dsp:txXfrm>
    </dsp:sp>
    <dsp:sp modelId="{413315F5-3406-4EA1-8245-C6FF7598A0AA}">
      <dsp:nvSpPr>
        <dsp:cNvPr id="0" name=""/>
        <dsp:cNvSpPr/>
      </dsp:nvSpPr>
      <dsp:spPr>
        <a:xfrm>
          <a:off x="3458765" y="0"/>
          <a:ext cx="3201828" cy="3566160"/>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270" tIns="0" rIns="316270" bIns="330200" numCol="1" spcCol="1270" anchor="t" anchorCtr="0">
          <a:noAutofit/>
        </a:bodyPr>
        <a:lstStyle/>
        <a:p>
          <a:pPr lvl="0" algn="l" defTabSz="1066800">
            <a:lnSpc>
              <a:spcPct val="90000"/>
            </a:lnSpc>
            <a:spcBef>
              <a:spcPct val="0"/>
            </a:spcBef>
            <a:spcAft>
              <a:spcPct val="35000"/>
            </a:spcAft>
          </a:pPr>
          <a:r>
            <a:rPr lang="en-GB" sz="2400" kern="1200" dirty="0">
              <a:latin typeface="Times New Roman" panose="02020603050405020304" pitchFamily="18" charset="0"/>
              <a:cs typeface="Times New Roman" panose="02020603050405020304" pitchFamily="18" charset="0"/>
            </a:rPr>
            <a:t>Develop human resources that will contribute to the socio-economic advancement of developing countries</a:t>
          </a:r>
          <a:endParaRPr lang="en-US" sz="2400" kern="1200" dirty="0">
            <a:latin typeface="Times New Roman" panose="02020603050405020304" pitchFamily="18" charset="0"/>
            <a:cs typeface="Times New Roman" panose="02020603050405020304" pitchFamily="18" charset="0"/>
          </a:endParaRPr>
        </a:p>
      </dsp:txBody>
      <dsp:txXfrm>
        <a:off x="3458765" y="1426464"/>
        <a:ext cx="3201828" cy="2139696"/>
      </dsp:txXfrm>
    </dsp:sp>
    <dsp:sp modelId="{65CC0415-C61A-4550-ADE5-3F5BE3ED40CD}">
      <dsp:nvSpPr>
        <dsp:cNvPr id="0" name=""/>
        <dsp:cNvSpPr/>
      </dsp:nvSpPr>
      <dsp:spPr>
        <a:xfrm>
          <a:off x="3458765" y="0"/>
          <a:ext cx="3201828" cy="14264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6270" tIns="165100" rIns="316270" bIns="165100" numCol="1" spcCol="1270" anchor="ctr" anchorCtr="0">
          <a:noAutofit/>
        </a:bodyPr>
        <a:lstStyle/>
        <a:p>
          <a:pPr lvl="0" algn="l" defTabSz="2933700">
            <a:lnSpc>
              <a:spcPct val="90000"/>
            </a:lnSpc>
            <a:spcBef>
              <a:spcPct val="0"/>
            </a:spcBef>
            <a:spcAft>
              <a:spcPct val="35000"/>
            </a:spcAft>
          </a:pPr>
          <a:r>
            <a:rPr lang="en-US" sz="6600" kern="1200"/>
            <a:t>02</a:t>
          </a:r>
        </a:p>
      </dsp:txBody>
      <dsp:txXfrm>
        <a:off x="3458765" y="0"/>
        <a:ext cx="3201828" cy="1426464"/>
      </dsp:txXfrm>
    </dsp:sp>
    <dsp:sp modelId="{AFAB4363-D279-4112-8C26-8417030BDA06}">
      <dsp:nvSpPr>
        <dsp:cNvPr id="0" name=""/>
        <dsp:cNvSpPr/>
      </dsp:nvSpPr>
      <dsp:spPr>
        <a:xfrm>
          <a:off x="6916740" y="0"/>
          <a:ext cx="3201828" cy="3566160"/>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6270" tIns="0" rIns="316270" bIns="330200" numCol="1" spcCol="1270" anchor="t" anchorCtr="0">
          <a:noAutofit/>
        </a:bodyPr>
        <a:lstStyle/>
        <a:p>
          <a:pPr lvl="0" algn="l" defTabSz="1066800">
            <a:lnSpc>
              <a:spcPct val="90000"/>
            </a:lnSpc>
            <a:spcBef>
              <a:spcPct val="0"/>
            </a:spcBef>
            <a:spcAft>
              <a:spcPct val="35000"/>
            </a:spcAft>
          </a:pPr>
          <a:r>
            <a:rPr lang="en-GB" sz="2400" kern="1200" dirty="0">
              <a:latin typeface="Times New Roman" panose="02020603050405020304" pitchFamily="18" charset="0"/>
              <a:cs typeface="Times New Roman" panose="02020603050405020304" pitchFamily="18" charset="0"/>
            </a:rPr>
            <a:t>Enhance the understanding on Korean industries and corporate management system.</a:t>
          </a:r>
          <a:endParaRPr lang="en-US" sz="2400" kern="1200" dirty="0">
            <a:latin typeface="Times New Roman" panose="02020603050405020304" pitchFamily="18" charset="0"/>
            <a:cs typeface="Times New Roman" panose="02020603050405020304" pitchFamily="18" charset="0"/>
          </a:endParaRPr>
        </a:p>
      </dsp:txBody>
      <dsp:txXfrm>
        <a:off x="6916740" y="1426464"/>
        <a:ext cx="3201828" cy="2139696"/>
      </dsp:txXfrm>
    </dsp:sp>
    <dsp:sp modelId="{1D26DE8D-ACF3-4128-8A3A-E6E7C66E9AE6}">
      <dsp:nvSpPr>
        <dsp:cNvPr id="0" name=""/>
        <dsp:cNvSpPr/>
      </dsp:nvSpPr>
      <dsp:spPr>
        <a:xfrm>
          <a:off x="6916740" y="0"/>
          <a:ext cx="3201828" cy="14264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16270" tIns="165100" rIns="316270" bIns="165100" numCol="1" spcCol="1270" anchor="ctr" anchorCtr="0">
          <a:noAutofit/>
        </a:bodyPr>
        <a:lstStyle/>
        <a:p>
          <a:pPr lvl="0" algn="l" defTabSz="2933700">
            <a:lnSpc>
              <a:spcPct val="90000"/>
            </a:lnSpc>
            <a:spcBef>
              <a:spcPct val="0"/>
            </a:spcBef>
            <a:spcAft>
              <a:spcPct val="35000"/>
            </a:spcAft>
          </a:pPr>
          <a:r>
            <a:rPr lang="en-US" sz="6600" kern="1200"/>
            <a:t>03</a:t>
          </a:r>
        </a:p>
      </dsp:txBody>
      <dsp:txXfrm>
        <a:off x="6916740" y="0"/>
        <a:ext cx="3201828" cy="1426464"/>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B11F5D-2C81-4837-8A78-351FAC44E64C}"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823380-BCF2-4283-97F1-BA06C2A2A61E}" type="slidenum">
              <a:rPr lang="en-US" smtClean="0"/>
              <a:t>‹#›</a:t>
            </a:fld>
            <a:endParaRPr lang="en-US"/>
          </a:p>
        </p:txBody>
      </p:sp>
    </p:spTree>
    <p:extLst>
      <p:ext uri="{BB962C8B-B14F-4D97-AF65-F5344CB8AC3E}">
        <p14:creationId xmlns:p14="http://schemas.microsoft.com/office/powerpoint/2010/main" val="3370749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45C7B-5F1E-4E04-BA82-CB1B1FA1AE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E46B0E-1A47-4EA0-B7AB-20A551F119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78E8D2-48E5-4323-9A70-BF1D2C58A119}"/>
              </a:ext>
            </a:extLst>
          </p:cNvPr>
          <p:cNvSpPr>
            <a:spLocks noGrp="1"/>
          </p:cNvSpPr>
          <p:nvPr>
            <p:ph type="dt" sz="half" idx="10"/>
          </p:nvPr>
        </p:nvSpPr>
        <p:spPr/>
        <p:txBody>
          <a:bodyPr/>
          <a:lstStyle/>
          <a:p>
            <a:fld id="{F7BFD6B5-EC6D-4E60-BE2E-72472A6F3046}" type="datetime1">
              <a:rPr lang="en-US" smtClean="0"/>
              <a:t>11/4/2021</a:t>
            </a:fld>
            <a:endParaRPr lang="en-US"/>
          </a:p>
        </p:txBody>
      </p:sp>
      <p:sp>
        <p:nvSpPr>
          <p:cNvPr id="5" name="Footer Placeholder 4">
            <a:extLst>
              <a:ext uri="{FF2B5EF4-FFF2-40B4-BE49-F238E27FC236}">
                <a16:creationId xmlns:a16="http://schemas.microsoft.com/office/drawing/2014/main" id="{50B96B60-4A64-4438-85F6-D437387CE2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D9A000-F273-4BD8-948F-B5B2F8B9DE38}"/>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441847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C6191-B52F-4C04-A482-153D0837A6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D66674-1D3E-469D-B030-73F51FB9BA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CC75B2-5C8E-42B5-A5CC-C97BA9B873D4}"/>
              </a:ext>
            </a:extLst>
          </p:cNvPr>
          <p:cNvSpPr>
            <a:spLocks noGrp="1"/>
          </p:cNvSpPr>
          <p:nvPr>
            <p:ph type="dt" sz="half" idx="10"/>
          </p:nvPr>
        </p:nvSpPr>
        <p:spPr/>
        <p:txBody>
          <a:bodyPr/>
          <a:lstStyle/>
          <a:p>
            <a:fld id="{7A633076-181F-4BBC-92ED-C221ACA1D634}" type="datetime1">
              <a:rPr lang="en-US" smtClean="0"/>
              <a:t>11/4/2021</a:t>
            </a:fld>
            <a:endParaRPr lang="en-US"/>
          </a:p>
        </p:txBody>
      </p:sp>
      <p:sp>
        <p:nvSpPr>
          <p:cNvPr id="5" name="Footer Placeholder 4">
            <a:extLst>
              <a:ext uri="{FF2B5EF4-FFF2-40B4-BE49-F238E27FC236}">
                <a16:creationId xmlns:a16="http://schemas.microsoft.com/office/drawing/2014/main" id="{734AC672-6330-4464-9EE8-E0F3BAD2E0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2D1DC-DAF7-429C-AAC1-55AB928951F2}"/>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3847761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B451E5-C4AD-4840-9297-BC9FD102BD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50A03A-42F9-42F0-BB68-2772810750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7FD1DB-6157-41EB-9C84-C4C6B890E0ED}"/>
              </a:ext>
            </a:extLst>
          </p:cNvPr>
          <p:cNvSpPr>
            <a:spLocks noGrp="1"/>
          </p:cNvSpPr>
          <p:nvPr>
            <p:ph type="dt" sz="half" idx="10"/>
          </p:nvPr>
        </p:nvSpPr>
        <p:spPr/>
        <p:txBody>
          <a:bodyPr/>
          <a:lstStyle/>
          <a:p>
            <a:fld id="{8A4A7255-B16A-4626-B43B-46907C5B1830}" type="datetime1">
              <a:rPr lang="en-US" smtClean="0"/>
              <a:t>11/4/2021</a:t>
            </a:fld>
            <a:endParaRPr lang="en-US"/>
          </a:p>
        </p:txBody>
      </p:sp>
      <p:sp>
        <p:nvSpPr>
          <p:cNvPr id="5" name="Footer Placeholder 4">
            <a:extLst>
              <a:ext uri="{FF2B5EF4-FFF2-40B4-BE49-F238E27FC236}">
                <a16:creationId xmlns:a16="http://schemas.microsoft.com/office/drawing/2014/main" id="{8377004D-1247-4EC7-A8D7-0A0AB82386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ECCD61-1633-4CA5-A166-A6B68D00553D}"/>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144622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48EFC-340A-45B3-B122-E77F3A307A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20C649-3165-4B9A-A14B-680445A2B3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226E21-B734-495D-B312-E5BA3A66F01E}"/>
              </a:ext>
            </a:extLst>
          </p:cNvPr>
          <p:cNvSpPr>
            <a:spLocks noGrp="1"/>
          </p:cNvSpPr>
          <p:nvPr>
            <p:ph type="dt" sz="half" idx="10"/>
          </p:nvPr>
        </p:nvSpPr>
        <p:spPr/>
        <p:txBody>
          <a:bodyPr/>
          <a:lstStyle/>
          <a:p>
            <a:fld id="{D7DB4603-33BE-4721-B4F1-3D475602197C}" type="datetime1">
              <a:rPr lang="en-US" smtClean="0"/>
              <a:t>11/4/2021</a:t>
            </a:fld>
            <a:endParaRPr lang="en-US"/>
          </a:p>
        </p:txBody>
      </p:sp>
      <p:sp>
        <p:nvSpPr>
          <p:cNvPr id="5" name="Footer Placeholder 4">
            <a:extLst>
              <a:ext uri="{FF2B5EF4-FFF2-40B4-BE49-F238E27FC236}">
                <a16:creationId xmlns:a16="http://schemas.microsoft.com/office/drawing/2014/main" id="{87EDFEED-6B15-49F5-B170-EB79D85E3F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8A4F8C-1F31-402B-903D-4BD3B202C9D2}"/>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1761467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C20F7-8100-42C9-B6DC-69A3253C08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94F73A-633E-451A-8237-C059A2C362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0D06F1-E613-47C6-A260-A91FAC825B67}"/>
              </a:ext>
            </a:extLst>
          </p:cNvPr>
          <p:cNvSpPr>
            <a:spLocks noGrp="1"/>
          </p:cNvSpPr>
          <p:nvPr>
            <p:ph type="dt" sz="half" idx="10"/>
          </p:nvPr>
        </p:nvSpPr>
        <p:spPr/>
        <p:txBody>
          <a:bodyPr/>
          <a:lstStyle/>
          <a:p>
            <a:fld id="{92B49B02-F11C-4395-81D0-7971E1EF1E0D}" type="datetime1">
              <a:rPr lang="en-US" smtClean="0"/>
              <a:t>11/4/2021</a:t>
            </a:fld>
            <a:endParaRPr lang="en-US"/>
          </a:p>
        </p:txBody>
      </p:sp>
      <p:sp>
        <p:nvSpPr>
          <p:cNvPr id="5" name="Footer Placeholder 4">
            <a:extLst>
              <a:ext uri="{FF2B5EF4-FFF2-40B4-BE49-F238E27FC236}">
                <a16:creationId xmlns:a16="http://schemas.microsoft.com/office/drawing/2014/main" id="{5170800F-B1EC-42EC-97A8-E91E647AA1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57000B-D734-4A9F-BE0E-3FD4E238C20D}"/>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292644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07EA2-79F7-4271-8166-D91F70EE13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899AFE-BC8B-4E14-87EB-4EEF78E603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AC5D49-F5AF-4F79-AA7C-1652A9DE86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7D4A4E-CCB2-468C-AD41-FFC012CBA4D2}"/>
              </a:ext>
            </a:extLst>
          </p:cNvPr>
          <p:cNvSpPr>
            <a:spLocks noGrp="1"/>
          </p:cNvSpPr>
          <p:nvPr>
            <p:ph type="dt" sz="half" idx="10"/>
          </p:nvPr>
        </p:nvSpPr>
        <p:spPr/>
        <p:txBody>
          <a:bodyPr/>
          <a:lstStyle/>
          <a:p>
            <a:fld id="{D89AC1D3-00D7-40F6-995A-9165CBD6BA44}" type="datetime1">
              <a:rPr lang="en-US" smtClean="0"/>
              <a:t>11/4/2021</a:t>
            </a:fld>
            <a:endParaRPr lang="en-US"/>
          </a:p>
        </p:txBody>
      </p:sp>
      <p:sp>
        <p:nvSpPr>
          <p:cNvPr id="6" name="Footer Placeholder 5">
            <a:extLst>
              <a:ext uri="{FF2B5EF4-FFF2-40B4-BE49-F238E27FC236}">
                <a16:creationId xmlns:a16="http://schemas.microsoft.com/office/drawing/2014/main" id="{12C2CB6C-78DE-443A-961B-477066AC8F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4AE5B1-D146-46B4-A8DF-6C3CD619C93A}"/>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422242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A287-9ECA-4857-A2C8-DF5092B83E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48D5F5-2AB8-406D-8B06-A793CE9615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E07D8F-BD40-4051-BE92-958EF03B00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469EF0-0CA8-44C4-BD05-EB85F0B2A8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673861-44B7-415E-924C-BEADCDB6C6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B0CC34-DA92-4569-B485-E3776A9AE5C6}"/>
              </a:ext>
            </a:extLst>
          </p:cNvPr>
          <p:cNvSpPr>
            <a:spLocks noGrp="1"/>
          </p:cNvSpPr>
          <p:nvPr>
            <p:ph type="dt" sz="half" idx="10"/>
          </p:nvPr>
        </p:nvSpPr>
        <p:spPr/>
        <p:txBody>
          <a:bodyPr/>
          <a:lstStyle/>
          <a:p>
            <a:fld id="{8194423D-23B6-4818-BA2C-4F0BA42946E5}" type="datetime1">
              <a:rPr lang="en-US" smtClean="0"/>
              <a:t>11/4/2021</a:t>
            </a:fld>
            <a:endParaRPr lang="en-US"/>
          </a:p>
        </p:txBody>
      </p:sp>
      <p:sp>
        <p:nvSpPr>
          <p:cNvPr id="8" name="Footer Placeholder 7">
            <a:extLst>
              <a:ext uri="{FF2B5EF4-FFF2-40B4-BE49-F238E27FC236}">
                <a16:creationId xmlns:a16="http://schemas.microsoft.com/office/drawing/2014/main" id="{7ED3DC5F-AD3C-42AC-ADA6-6A4C825499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3759EF-A7B6-46A4-8EA5-A198B9F44E4B}"/>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1756576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4F9F1-C0A0-47DE-96CA-8C965F706E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60FB1E-2C83-41DD-81F7-4A525ADD3E88}"/>
              </a:ext>
            </a:extLst>
          </p:cNvPr>
          <p:cNvSpPr>
            <a:spLocks noGrp="1"/>
          </p:cNvSpPr>
          <p:nvPr>
            <p:ph type="dt" sz="half" idx="10"/>
          </p:nvPr>
        </p:nvSpPr>
        <p:spPr/>
        <p:txBody>
          <a:bodyPr/>
          <a:lstStyle/>
          <a:p>
            <a:fld id="{3BB75DA3-32C5-4E4E-A021-23BB3EC5AC0E}" type="datetime1">
              <a:rPr lang="en-US" smtClean="0"/>
              <a:t>11/4/2021</a:t>
            </a:fld>
            <a:endParaRPr lang="en-US"/>
          </a:p>
        </p:txBody>
      </p:sp>
      <p:sp>
        <p:nvSpPr>
          <p:cNvPr id="4" name="Footer Placeholder 3">
            <a:extLst>
              <a:ext uri="{FF2B5EF4-FFF2-40B4-BE49-F238E27FC236}">
                <a16:creationId xmlns:a16="http://schemas.microsoft.com/office/drawing/2014/main" id="{CF5B0EB3-B3BC-4FF4-9485-1251783F4C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3D389A-5540-4AD8-99C8-233C100FCE50}"/>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360160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8AFAA9-232C-438B-940A-20869F07DE6B}"/>
              </a:ext>
            </a:extLst>
          </p:cNvPr>
          <p:cNvSpPr>
            <a:spLocks noGrp="1"/>
          </p:cNvSpPr>
          <p:nvPr>
            <p:ph type="dt" sz="half" idx="10"/>
          </p:nvPr>
        </p:nvSpPr>
        <p:spPr/>
        <p:txBody>
          <a:bodyPr/>
          <a:lstStyle/>
          <a:p>
            <a:fld id="{B67CADDB-2337-438B-8515-93EFC8D1F148}" type="datetime1">
              <a:rPr lang="en-US" smtClean="0"/>
              <a:t>11/4/2021</a:t>
            </a:fld>
            <a:endParaRPr lang="en-US"/>
          </a:p>
        </p:txBody>
      </p:sp>
      <p:sp>
        <p:nvSpPr>
          <p:cNvPr id="3" name="Footer Placeholder 2">
            <a:extLst>
              <a:ext uri="{FF2B5EF4-FFF2-40B4-BE49-F238E27FC236}">
                <a16:creationId xmlns:a16="http://schemas.microsoft.com/office/drawing/2014/main" id="{5478F2DD-CCB9-4C42-B6D2-267688E4C6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C3FA6A-CEC2-4C0E-97EF-1C8C9CFC24EE}"/>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575450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59CB4-E0AE-4687-B735-83C911CCF8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3CCEA9-9A71-46E4-9010-F0D023F77F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933691-089D-40E0-8F8D-5883852BF2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7A120D-308B-4547-82AB-C6A613A6290A}"/>
              </a:ext>
            </a:extLst>
          </p:cNvPr>
          <p:cNvSpPr>
            <a:spLocks noGrp="1"/>
          </p:cNvSpPr>
          <p:nvPr>
            <p:ph type="dt" sz="half" idx="10"/>
          </p:nvPr>
        </p:nvSpPr>
        <p:spPr/>
        <p:txBody>
          <a:bodyPr/>
          <a:lstStyle/>
          <a:p>
            <a:fld id="{F199A6D3-C4F8-4E3A-9222-BBBCDCB62C5A}" type="datetime1">
              <a:rPr lang="en-US" smtClean="0"/>
              <a:t>11/4/2021</a:t>
            </a:fld>
            <a:endParaRPr lang="en-US"/>
          </a:p>
        </p:txBody>
      </p:sp>
      <p:sp>
        <p:nvSpPr>
          <p:cNvPr id="6" name="Footer Placeholder 5">
            <a:extLst>
              <a:ext uri="{FF2B5EF4-FFF2-40B4-BE49-F238E27FC236}">
                <a16:creationId xmlns:a16="http://schemas.microsoft.com/office/drawing/2014/main" id="{F14CEC5C-6C95-4983-A095-1AF5FAE175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08DCEA-F1EF-48DF-94CB-2A3407360A1B}"/>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1043120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25C61-FCB2-4616-9AB5-E6B513CF00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6A1B1A-C051-457E-A86E-2773F07402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FB1D3D-7AC5-4833-951D-E52BE57F7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84065A-81A9-40E8-9B51-766ED5567B45}"/>
              </a:ext>
            </a:extLst>
          </p:cNvPr>
          <p:cNvSpPr>
            <a:spLocks noGrp="1"/>
          </p:cNvSpPr>
          <p:nvPr>
            <p:ph type="dt" sz="half" idx="10"/>
          </p:nvPr>
        </p:nvSpPr>
        <p:spPr/>
        <p:txBody>
          <a:bodyPr/>
          <a:lstStyle/>
          <a:p>
            <a:fld id="{03F909EF-8794-40E5-9C20-4A17294B7AD5}" type="datetime1">
              <a:rPr lang="en-US" smtClean="0"/>
              <a:t>11/4/2021</a:t>
            </a:fld>
            <a:endParaRPr lang="en-US"/>
          </a:p>
        </p:txBody>
      </p:sp>
      <p:sp>
        <p:nvSpPr>
          <p:cNvPr id="6" name="Footer Placeholder 5">
            <a:extLst>
              <a:ext uri="{FF2B5EF4-FFF2-40B4-BE49-F238E27FC236}">
                <a16:creationId xmlns:a16="http://schemas.microsoft.com/office/drawing/2014/main" id="{919A3CAA-720D-4228-86C9-E6C19B4192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4D7DDA-DF97-47C7-9601-7225A1148337}"/>
              </a:ext>
            </a:extLst>
          </p:cNvPr>
          <p:cNvSpPr>
            <a:spLocks noGrp="1"/>
          </p:cNvSpPr>
          <p:nvPr>
            <p:ph type="sldNum" sz="quarter" idx="12"/>
          </p:nvPr>
        </p:nvSpPr>
        <p:spPr/>
        <p:txBody>
          <a:bodyPr/>
          <a:lstStyle/>
          <a:p>
            <a:fld id="{736A8910-61FA-49D8-8486-ACC7A852A9AB}" type="slidenum">
              <a:rPr lang="en-US" smtClean="0"/>
              <a:t>‹#›</a:t>
            </a:fld>
            <a:endParaRPr lang="en-US"/>
          </a:p>
        </p:txBody>
      </p:sp>
    </p:spTree>
    <p:extLst>
      <p:ext uri="{BB962C8B-B14F-4D97-AF65-F5344CB8AC3E}">
        <p14:creationId xmlns:p14="http://schemas.microsoft.com/office/powerpoint/2010/main" val="5668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C701C2-F4B6-452B-B852-9B22E225B8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362712-B5B7-4973-9A51-8CFA2D7C37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A7A508-F96B-4866-BB0F-8666E38314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D5294-056A-4452-9EB1-0B6B60E6EBE9}" type="datetime1">
              <a:rPr lang="en-US" smtClean="0"/>
              <a:t>11/4/2021</a:t>
            </a:fld>
            <a:endParaRPr lang="en-US"/>
          </a:p>
        </p:txBody>
      </p:sp>
      <p:sp>
        <p:nvSpPr>
          <p:cNvPr id="5" name="Footer Placeholder 4">
            <a:extLst>
              <a:ext uri="{FF2B5EF4-FFF2-40B4-BE49-F238E27FC236}">
                <a16:creationId xmlns:a16="http://schemas.microsoft.com/office/drawing/2014/main" id="{F6A0069E-27EA-41F9-8293-A550400D4F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AC64DB-A2CC-4DF1-A20B-89E71CA85E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A8910-61FA-49D8-8486-ACC7A852A9AB}" type="slidenum">
              <a:rPr lang="en-US" smtClean="0"/>
              <a:t>‹#›</a:t>
            </a:fld>
            <a:endParaRPr lang="en-US"/>
          </a:p>
        </p:txBody>
      </p:sp>
    </p:spTree>
    <p:extLst>
      <p:ext uri="{BB962C8B-B14F-4D97-AF65-F5344CB8AC3E}">
        <p14:creationId xmlns:p14="http://schemas.microsoft.com/office/powerpoint/2010/main" val="161337363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eb of wires connecting pins">
            <a:extLst>
              <a:ext uri="{FF2B5EF4-FFF2-40B4-BE49-F238E27FC236}">
                <a16:creationId xmlns:a16="http://schemas.microsoft.com/office/drawing/2014/main" id="{AF2D49BF-CC96-4055-AD9D-D2A5F48915BE}"/>
              </a:ext>
            </a:extLst>
          </p:cNvPr>
          <p:cNvPicPr>
            <a:picLocks noChangeAspect="1"/>
          </p:cNvPicPr>
          <p:nvPr/>
        </p:nvPicPr>
        <p:blipFill rotWithShape="1">
          <a:blip r:embed="rId2"/>
          <a:srcRect t="3557" b="12173"/>
          <a:stretch/>
        </p:blipFill>
        <p:spPr>
          <a:xfrm>
            <a:off x="-3047" y="1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8B5628-087F-4114-9A71-EF2157E34648}"/>
              </a:ext>
            </a:extLst>
          </p:cNvPr>
          <p:cNvSpPr>
            <a:spLocks noGrp="1"/>
          </p:cNvSpPr>
          <p:nvPr>
            <p:ph type="ctrTitle"/>
          </p:nvPr>
        </p:nvSpPr>
        <p:spPr>
          <a:xfrm>
            <a:off x="1097280" y="463862"/>
            <a:ext cx="10058400" cy="3162146"/>
          </a:xfrm>
          <a:effectLst>
            <a:outerShdw blurRad="50800" dist="38100" dir="2700000" algn="tl" rotWithShape="0">
              <a:prstClr val="black">
                <a:alpha val="40000"/>
              </a:prstClr>
            </a:outerShdw>
          </a:effectLst>
        </p:spPr>
        <p:txBody>
          <a:bodyPr>
            <a:normAutofit/>
          </a:bodyPr>
          <a:lstStyle/>
          <a:p>
            <a:r>
              <a:rPr lang="en-GB" sz="5200" b="1" dirty="0">
                <a:solidFill>
                  <a:srgbClr val="FFFFFF"/>
                </a:solidFill>
                <a:effectLst>
                  <a:outerShdw blurRad="38100" dist="38100" dir="2700000" algn="tl">
                    <a:srgbClr val="000000">
                      <a:alpha val="43137"/>
                    </a:srgbClr>
                  </a:outerShdw>
                </a:effectLst>
                <a:latin typeface="Bookman Old Style" panose="02050604050505020204" pitchFamily="18" charset="0"/>
              </a:rPr>
              <a:t>KNOWLEDGE </a:t>
            </a:r>
            <a:br>
              <a:rPr lang="en-GB" sz="5200" b="1" dirty="0">
                <a:solidFill>
                  <a:srgbClr val="FFFFFF"/>
                </a:solidFill>
                <a:effectLst>
                  <a:outerShdw blurRad="38100" dist="38100" dir="2700000" algn="tl">
                    <a:srgbClr val="000000">
                      <a:alpha val="43137"/>
                    </a:srgbClr>
                  </a:outerShdw>
                </a:effectLst>
                <a:latin typeface="Bookman Old Style" panose="02050604050505020204" pitchFamily="18" charset="0"/>
              </a:rPr>
            </a:br>
            <a:r>
              <a:rPr lang="en-GB" sz="5200" b="1" dirty="0">
                <a:solidFill>
                  <a:srgbClr val="FFFFFF"/>
                </a:solidFill>
                <a:effectLst>
                  <a:outerShdw blurRad="38100" dist="38100" dir="2700000" algn="tl">
                    <a:srgbClr val="000000">
                      <a:alpha val="43137"/>
                    </a:srgbClr>
                  </a:outerShdw>
                </a:effectLst>
                <a:latin typeface="Bookman Old Style" panose="02050604050505020204" pitchFamily="18" charset="0"/>
              </a:rPr>
              <a:t>SHARING ON KOREAN PUBLIC FINANCE</a:t>
            </a:r>
            <a:endParaRPr lang="en-US" sz="5200" b="1" dirty="0">
              <a:solidFill>
                <a:srgbClr val="FFFFFF"/>
              </a:solidFill>
              <a:effectLst>
                <a:outerShdw blurRad="38100" dist="38100" dir="2700000" algn="tl">
                  <a:srgbClr val="000000">
                    <a:alpha val="43137"/>
                  </a:srgbClr>
                </a:outerShdw>
              </a:effectLst>
              <a:latin typeface="Bookman Old Style" panose="02050604050505020204" pitchFamily="18" charset="0"/>
            </a:endParaRPr>
          </a:p>
        </p:txBody>
      </p:sp>
      <p:sp>
        <p:nvSpPr>
          <p:cNvPr id="3" name="Subtitle 2">
            <a:extLst>
              <a:ext uri="{FF2B5EF4-FFF2-40B4-BE49-F238E27FC236}">
                <a16:creationId xmlns:a16="http://schemas.microsoft.com/office/drawing/2014/main" id="{B92F836D-A177-4063-8142-AB40C3F1D39F}"/>
              </a:ext>
            </a:extLst>
          </p:cNvPr>
          <p:cNvSpPr>
            <a:spLocks noGrp="1"/>
          </p:cNvSpPr>
          <p:nvPr>
            <p:ph type="subTitle" idx="1"/>
          </p:nvPr>
        </p:nvSpPr>
        <p:spPr>
          <a:xfrm>
            <a:off x="1097280" y="4510175"/>
            <a:ext cx="10058400" cy="2035877"/>
          </a:xfrm>
          <a:effectLst>
            <a:outerShdw blurRad="50800" dist="38100" dir="2700000" algn="tl" rotWithShape="0">
              <a:prstClr val="black">
                <a:alpha val="40000"/>
              </a:prstClr>
            </a:outerShdw>
          </a:effectLst>
        </p:spPr>
        <p:txBody>
          <a:bodyPr>
            <a:normAutofit/>
          </a:bodyPr>
          <a:lstStyle/>
          <a:p>
            <a:r>
              <a:rPr lang="en-GB" sz="1800" b="1" dirty="0">
                <a:solidFill>
                  <a:srgbClr val="FFFFFF"/>
                </a:solidFill>
                <a:effectLst>
                  <a:outerShdw blurRad="38100" dist="38100" dir="2700000" algn="tl">
                    <a:srgbClr val="000000">
                      <a:alpha val="43137"/>
                    </a:srgbClr>
                  </a:outerShdw>
                </a:effectLst>
                <a:latin typeface="Bookman Old Style" panose="02050604050505020204" pitchFamily="18" charset="0"/>
              </a:rPr>
              <a:t>Presentation by:</a:t>
            </a:r>
          </a:p>
          <a:p>
            <a:r>
              <a:rPr lang="en-GB" sz="1800" b="1" dirty="0" err="1">
                <a:solidFill>
                  <a:srgbClr val="FFFFFF"/>
                </a:solidFill>
                <a:effectLst>
                  <a:outerShdw blurRad="38100" dist="38100" dir="2700000" algn="tl">
                    <a:srgbClr val="000000">
                      <a:alpha val="43137"/>
                    </a:srgbClr>
                  </a:outerShdw>
                </a:effectLst>
                <a:latin typeface="Bookman Old Style" panose="02050604050505020204" pitchFamily="18" charset="0"/>
              </a:rPr>
              <a:t>Naa-Dey</a:t>
            </a:r>
            <a:r>
              <a:rPr lang="en-GB" sz="1800" b="1" dirty="0">
                <a:solidFill>
                  <a:srgbClr val="FFFFFF"/>
                </a:solidFill>
                <a:effectLst>
                  <a:outerShdw blurRad="38100" dist="38100" dir="2700000" algn="tl">
                    <a:srgbClr val="000000">
                      <a:alpha val="43137"/>
                    </a:srgbClr>
                  </a:outerShdw>
                </a:effectLst>
                <a:latin typeface="Bookman Old Style" panose="02050604050505020204" pitchFamily="18" charset="0"/>
              </a:rPr>
              <a:t> </a:t>
            </a:r>
            <a:r>
              <a:rPr lang="en-GB" sz="1800" b="1" dirty="0" err="1">
                <a:solidFill>
                  <a:srgbClr val="FFFFFF"/>
                </a:solidFill>
                <a:effectLst>
                  <a:outerShdw blurRad="38100" dist="38100" dir="2700000" algn="tl">
                    <a:srgbClr val="000000">
                      <a:alpha val="43137"/>
                    </a:srgbClr>
                  </a:outerShdw>
                </a:effectLst>
                <a:latin typeface="Bookman Old Style" panose="02050604050505020204" pitchFamily="18" charset="0"/>
              </a:rPr>
              <a:t>Ashie</a:t>
            </a:r>
            <a:endParaRPr lang="en-GB" sz="1800" b="1" dirty="0">
              <a:solidFill>
                <a:srgbClr val="FFFFFF"/>
              </a:solidFill>
              <a:effectLst>
                <a:outerShdw blurRad="38100" dist="38100" dir="2700000" algn="tl">
                  <a:srgbClr val="000000">
                    <a:alpha val="43137"/>
                  </a:srgbClr>
                </a:outerShdw>
              </a:effectLst>
              <a:latin typeface="Bookman Old Style" panose="02050604050505020204" pitchFamily="18" charset="0"/>
            </a:endParaRPr>
          </a:p>
          <a:p>
            <a:endParaRPr lang="en-GB" sz="1800" b="1" dirty="0">
              <a:solidFill>
                <a:srgbClr val="FFFFFF"/>
              </a:solidFill>
              <a:effectLst>
                <a:outerShdw blurRad="38100" dist="38100" dir="2700000" algn="tl">
                  <a:srgbClr val="000000">
                    <a:alpha val="43137"/>
                  </a:srgbClr>
                </a:outerShdw>
              </a:effectLst>
              <a:latin typeface="Bookman Old Style" panose="02050604050505020204" pitchFamily="18" charset="0"/>
            </a:endParaRPr>
          </a:p>
          <a:p>
            <a:r>
              <a:rPr lang="en-GB" sz="1800" b="1" dirty="0">
                <a:solidFill>
                  <a:srgbClr val="FFFFFF"/>
                </a:solidFill>
                <a:effectLst>
                  <a:outerShdw blurRad="38100" dist="38100" dir="2700000" algn="tl">
                    <a:srgbClr val="000000">
                      <a:alpha val="43137"/>
                    </a:srgbClr>
                  </a:outerShdw>
                </a:effectLst>
                <a:latin typeface="Bookman Old Style" panose="02050604050505020204" pitchFamily="18" charset="0"/>
              </a:rPr>
              <a:t>4</a:t>
            </a:r>
            <a:r>
              <a:rPr lang="en-GB" sz="1800" b="1" baseline="30000" dirty="0">
                <a:solidFill>
                  <a:srgbClr val="FFFFFF"/>
                </a:solidFill>
                <a:effectLst>
                  <a:outerShdw blurRad="38100" dist="38100" dir="2700000" algn="tl">
                    <a:srgbClr val="000000">
                      <a:alpha val="43137"/>
                    </a:srgbClr>
                  </a:outerShdw>
                </a:effectLst>
                <a:latin typeface="Bookman Old Style" panose="02050604050505020204" pitchFamily="18" charset="0"/>
              </a:rPr>
              <a:t>th</a:t>
            </a:r>
            <a:r>
              <a:rPr lang="en-GB" sz="1800" b="1" dirty="0">
                <a:solidFill>
                  <a:srgbClr val="FFFFFF"/>
                </a:solidFill>
                <a:effectLst>
                  <a:outerShdw blurRad="38100" dist="38100" dir="2700000" algn="tl">
                    <a:srgbClr val="000000">
                      <a:alpha val="43137"/>
                    </a:srgbClr>
                  </a:outerShdw>
                </a:effectLst>
                <a:latin typeface="Bookman Old Style" panose="02050604050505020204" pitchFamily="18" charset="0"/>
              </a:rPr>
              <a:t> November 2021</a:t>
            </a:r>
            <a:endParaRPr lang="en-US" sz="1800" b="1" dirty="0">
              <a:solidFill>
                <a:srgbClr val="FFFFFF"/>
              </a:solidFill>
              <a:effectLst>
                <a:outerShdw blurRad="38100" dist="38100" dir="2700000" algn="tl">
                  <a:srgbClr val="000000">
                    <a:alpha val="43137"/>
                  </a:srgbClr>
                </a:outerShdw>
              </a:effectLst>
              <a:latin typeface="Bookman Old Style" panose="02050604050505020204" pitchFamily="18" charset="0"/>
            </a:endParaRPr>
          </a:p>
        </p:txBody>
      </p:sp>
    </p:spTree>
    <p:extLst>
      <p:ext uri="{BB962C8B-B14F-4D97-AF65-F5344CB8AC3E}">
        <p14:creationId xmlns:p14="http://schemas.microsoft.com/office/powerpoint/2010/main" val="2566315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5920CE-C74E-4A92-BE70-DF8E883CE0FC}"/>
              </a:ext>
            </a:extLst>
          </p:cNvPr>
          <p:cNvSpPr>
            <a:spLocks noGrp="1"/>
          </p:cNvSpPr>
          <p:nvPr>
            <p:ph type="title"/>
          </p:nvPr>
        </p:nvSpPr>
        <p:spPr>
          <a:xfrm>
            <a:off x="838200" y="365125"/>
            <a:ext cx="10515600" cy="1325563"/>
          </a:xfrm>
        </p:spPr>
        <p:txBody>
          <a:bodyPr>
            <a:normAutofit/>
          </a:bodyPr>
          <a:lstStyle/>
          <a:p>
            <a:r>
              <a:rPr lang="en-US" sz="3200" b="1" dirty="0">
                <a:effectLst/>
                <a:latin typeface="Times New Roman" panose="02020603050405020304" pitchFamily="18" charset="0"/>
                <a:ea typeface="Batang" panose="02030600000101010101" pitchFamily="18" charset="-127"/>
                <a:cs typeface="Times New Roman" panose="02020603050405020304" pitchFamily="18" charset="0"/>
              </a:rPr>
              <a:t>Medium-Term Expenditure Framework (</a:t>
            </a:r>
            <a:r>
              <a:rPr lang="en-GB" sz="3200" b="1" dirty="0">
                <a:latin typeface="Times New Roman" panose="02020603050405020304" pitchFamily="18" charset="0"/>
                <a:cs typeface="Times New Roman" panose="02020603050405020304" pitchFamily="18" charset="0"/>
              </a:rPr>
              <a:t>MTEF) In Ghana</a:t>
            </a:r>
            <a:endParaRPr lang="en-US" sz="3200" b="1" dirty="0">
              <a:latin typeface="Times New Roman" panose="02020603050405020304" pitchFamily="18" charset="0"/>
              <a:cs typeface="Times New Roman" panose="02020603050405020304" pitchFamily="18" charset="0"/>
            </a:endParaRPr>
          </a:p>
        </p:txBody>
      </p:sp>
      <p:sp>
        <p:nvSpPr>
          <p:cNvPr id="11"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AD56A34-9540-46DD-BAD7-AD1DC7EE8B79}"/>
              </a:ext>
            </a:extLst>
          </p:cNvPr>
          <p:cNvSpPr>
            <a:spLocks noGrp="1"/>
          </p:cNvSpPr>
          <p:nvPr>
            <p:ph idx="1"/>
          </p:nvPr>
        </p:nvSpPr>
        <p:spPr>
          <a:xfrm>
            <a:off x="838200" y="1929384"/>
            <a:ext cx="10515600" cy="4661916"/>
          </a:xfrm>
        </p:spPr>
        <p:txBody>
          <a:bodyPr>
            <a:normAutofit fontScale="92500" lnSpcReduction="10000"/>
          </a:bodyPr>
          <a:lstStyle/>
          <a:p>
            <a:pPr marL="396875" indent="-396875" algn="just">
              <a:spcBef>
                <a:spcPts val="600"/>
              </a:spcBef>
              <a:spcAft>
                <a:spcPts val="1200"/>
              </a:spcAft>
              <a:buFont typeface="Wingdings" panose="05000000000000000000" pitchFamily="2" charset="2"/>
              <a:buChar char="v"/>
            </a:pPr>
            <a:r>
              <a:rPr lang="en-US" sz="2400" dirty="0">
                <a:effectLst/>
                <a:latin typeface="Times New Roman" panose="02020603050405020304" pitchFamily="18" charset="0"/>
                <a:ea typeface="Batang" panose="02030600000101010101" pitchFamily="18" charset="-127"/>
              </a:rPr>
              <a:t>MTEF was introduced as a component of Public Financial Management Reform Program (PUFMARP) in 1995.</a:t>
            </a:r>
          </a:p>
          <a:p>
            <a:pPr marL="396875" indent="-396875" algn="just">
              <a:spcBef>
                <a:spcPts val="600"/>
              </a:spcBef>
              <a:spcAft>
                <a:spcPts val="1200"/>
              </a:spcAft>
              <a:buFont typeface="Wingdings" panose="05000000000000000000" pitchFamily="2" charset="2"/>
              <a:buChar char="v"/>
            </a:pPr>
            <a:r>
              <a:rPr lang="en-US" sz="2400" dirty="0">
                <a:latin typeface="Times New Roman" panose="02020603050405020304" pitchFamily="18" charset="0"/>
                <a:ea typeface="Batang" panose="02030600000101010101" pitchFamily="18" charset="-127"/>
              </a:rPr>
              <a:t>Aim – to </a:t>
            </a:r>
            <a:r>
              <a:rPr lang="en-US" sz="2400" dirty="0">
                <a:effectLst/>
                <a:latin typeface="Times New Roman" panose="02020603050405020304" pitchFamily="18" charset="0"/>
                <a:ea typeface="Batang" panose="02030600000101010101" pitchFamily="18" charset="-127"/>
              </a:rPr>
              <a:t>ensure commitment of resources to planned policies and </a:t>
            </a:r>
            <a:r>
              <a:rPr lang="en-US" sz="2400" dirty="0" err="1">
                <a:effectLst/>
                <a:latin typeface="Times New Roman" panose="02020603050405020304" pitchFamily="18" charset="0"/>
                <a:ea typeface="Batang" panose="02030600000101010101" pitchFamily="18" charset="-127"/>
              </a:rPr>
              <a:t>programmes</a:t>
            </a:r>
            <a:r>
              <a:rPr lang="en-US" sz="2400" dirty="0">
                <a:effectLst/>
                <a:latin typeface="Times New Roman" panose="02020603050405020304" pitchFamily="18" charset="0"/>
                <a:ea typeface="Batang" panose="02030600000101010101" pitchFamily="18" charset="-127"/>
              </a:rPr>
              <a:t> and to promote fiscal discipline to address deficit issues.</a:t>
            </a:r>
          </a:p>
          <a:p>
            <a:pPr marL="396875" indent="-396875" algn="just">
              <a:spcBef>
                <a:spcPts val="600"/>
              </a:spcBef>
              <a:spcAft>
                <a:spcPts val="1200"/>
              </a:spcAft>
              <a:buFont typeface="Wingdings" panose="05000000000000000000" pitchFamily="2" charset="2"/>
              <a:buChar char="v"/>
            </a:pPr>
            <a:r>
              <a:rPr lang="en-US" sz="2400" dirty="0">
                <a:latin typeface="Times New Roman" panose="02020603050405020304" pitchFamily="18" charset="0"/>
                <a:ea typeface="Batang" panose="02030600000101010101" pitchFamily="18" charset="-127"/>
                <a:cs typeface="Times New Roman" panose="02020603050405020304" pitchFamily="18" charset="0"/>
              </a:rPr>
              <a:t>Moving from Activity Based Budgeting (ABB) to Program-Based Budgeting (PBB) in 2014.</a:t>
            </a:r>
          </a:p>
          <a:p>
            <a:pPr marL="0" indent="0" algn="just">
              <a:buNone/>
            </a:pPr>
            <a:r>
              <a:rPr lang="en-US" sz="2400" b="1" dirty="0">
                <a:latin typeface="Times New Roman" panose="02020603050405020304" pitchFamily="18" charset="0"/>
                <a:ea typeface="Batang" panose="02030600000101010101" pitchFamily="18" charset="-127"/>
                <a:cs typeface="Times New Roman" panose="02020603050405020304" pitchFamily="18" charset="0"/>
              </a:rPr>
              <a:t>Objectives of PBB –</a:t>
            </a:r>
          </a:p>
          <a:p>
            <a:pPr marL="974725" lvl="0" indent="-457200" algn="just">
              <a:spcBef>
                <a:spcPts val="0"/>
              </a:spcBef>
            </a:pPr>
            <a:r>
              <a:rPr lang="en-US" sz="2400" dirty="0">
                <a:latin typeface="Times New Roman" panose="02020603050405020304" pitchFamily="18" charset="0"/>
                <a:ea typeface="Batang" panose="02030600000101010101" pitchFamily="18" charset="-127"/>
                <a:cs typeface="Times New Roman" panose="02020603050405020304" pitchFamily="18" charset="0"/>
              </a:rPr>
              <a:t>Ensure stronger linkage between public spending and determined results</a:t>
            </a:r>
          </a:p>
          <a:p>
            <a:pPr marL="974725" lvl="0" indent="-457200" algn="just">
              <a:spcBef>
                <a:spcPts val="0"/>
              </a:spcBef>
            </a:pPr>
            <a:r>
              <a:rPr lang="en-US" sz="2400" dirty="0">
                <a:latin typeface="Times New Roman" panose="02020603050405020304" pitchFamily="18" charset="0"/>
                <a:ea typeface="Batang" panose="02030600000101010101" pitchFamily="18" charset="-127"/>
                <a:cs typeface="Times New Roman" panose="02020603050405020304" pitchFamily="18" charset="0"/>
              </a:rPr>
              <a:t>Ensure improved efficiency in the allocation and utilization of resources</a:t>
            </a:r>
          </a:p>
          <a:p>
            <a:pPr marL="974725" lvl="0" indent="-457200" algn="just">
              <a:spcBef>
                <a:spcPts val="0"/>
              </a:spcBef>
            </a:pPr>
            <a:r>
              <a:rPr lang="en-US" sz="2400" dirty="0">
                <a:latin typeface="Times New Roman" panose="02020603050405020304" pitchFamily="18" charset="0"/>
                <a:ea typeface="Batang" panose="02030600000101010101" pitchFamily="18" charset="-127"/>
                <a:cs typeface="Times New Roman" panose="02020603050405020304" pitchFamily="18" charset="0"/>
              </a:rPr>
              <a:t>Focus on more strategic budget information in order to promote understanding and debate in parliament</a:t>
            </a:r>
          </a:p>
          <a:p>
            <a:pPr marL="974725" lvl="0" indent="-457200" algn="just">
              <a:spcBef>
                <a:spcPts val="0"/>
              </a:spcBef>
            </a:pPr>
            <a:r>
              <a:rPr lang="en-US" sz="2400" dirty="0">
                <a:latin typeface="Times New Roman" panose="02020603050405020304" pitchFamily="18" charset="0"/>
                <a:ea typeface="Batang" panose="02030600000101010101" pitchFamily="18" charset="-127"/>
                <a:cs typeface="Times New Roman" panose="02020603050405020304" pitchFamily="18" charset="0"/>
              </a:rPr>
              <a:t>Improve the accuracy of budget information; and </a:t>
            </a:r>
          </a:p>
          <a:p>
            <a:pPr marL="974725" lvl="0" indent="-457200" algn="just">
              <a:spcBef>
                <a:spcPts val="0"/>
              </a:spcBef>
            </a:pPr>
            <a:r>
              <a:rPr lang="en-US" sz="2400" dirty="0">
                <a:latin typeface="Times New Roman" panose="02020603050405020304" pitchFamily="18" charset="0"/>
                <a:ea typeface="Batang" panose="02030600000101010101" pitchFamily="18" charset="-127"/>
                <a:cs typeface="Times New Roman" panose="02020603050405020304" pitchFamily="18" charset="0"/>
              </a:rPr>
              <a:t>Shift the emphasis of budget management from activities and inputs oriented to results oriented</a:t>
            </a:r>
            <a:endParaRPr lang="en-US" sz="1900" dirty="0">
              <a:latin typeface="Times New Roman" panose="02020603050405020304" pitchFamily="18" charset="0"/>
              <a:ea typeface="Batang" panose="02030600000101010101" pitchFamily="18" charset="-127"/>
              <a:cs typeface="Times New Roman" panose="02020603050405020304" pitchFamily="18" charset="0"/>
            </a:endParaRPr>
          </a:p>
        </p:txBody>
      </p:sp>
      <p:sp>
        <p:nvSpPr>
          <p:cNvPr id="4" name="Slide Number Placeholder 3">
            <a:extLst>
              <a:ext uri="{FF2B5EF4-FFF2-40B4-BE49-F238E27FC236}">
                <a16:creationId xmlns:a16="http://schemas.microsoft.com/office/drawing/2014/main" id="{5DBC9AF5-AE5E-400F-A1DF-9962352BD017}"/>
              </a:ext>
            </a:extLst>
          </p:cNvPr>
          <p:cNvSpPr>
            <a:spLocks noGrp="1"/>
          </p:cNvSpPr>
          <p:nvPr>
            <p:ph type="sldNum" sz="quarter" idx="12"/>
          </p:nvPr>
        </p:nvSpPr>
        <p:spPr>
          <a:xfrm>
            <a:off x="8610600" y="6356350"/>
            <a:ext cx="2743200" cy="365125"/>
          </a:xfrm>
        </p:spPr>
        <p:txBody>
          <a:bodyPr>
            <a:normAutofit/>
          </a:bodyPr>
          <a:lstStyle/>
          <a:p>
            <a:pPr>
              <a:spcAft>
                <a:spcPts val="600"/>
              </a:spcAft>
            </a:pPr>
            <a:fld id="{736A8910-61FA-49D8-8486-ACC7A852A9AB}" type="slidenum">
              <a:rPr lang="en-US" smtClean="0"/>
              <a:pPr>
                <a:spcAft>
                  <a:spcPts val="600"/>
                </a:spcAft>
              </a:pPr>
              <a:t>10</a:t>
            </a:fld>
            <a:endParaRPr lang="en-US"/>
          </a:p>
        </p:txBody>
      </p:sp>
    </p:spTree>
    <p:extLst>
      <p:ext uri="{BB962C8B-B14F-4D97-AF65-F5344CB8AC3E}">
        <p14:creationId xmlns:p14="http://schemas.microsoft.com/office/powerpoint/2010/main" val="274891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B53F79-5560-4CA7-84D5-7F4C5F943A4F}"/>
              </a:ext>
            </a:extLst>
          </p:cNvPr>
          <p:cNvSpPr>
            <a:spLocks noGrp="1"/>
          </p:cNvSpPr>
          <p:nvPr>
            <p:ph type="title"/>
          </p:nvPr>
        </p:nvSpPr>
        <p:spPr>
          <a:xfrm>
            <a:off x="838200" y="365125"/>
            <a:ext cx="10515600" cy="1325563"/>
          </a:xfrm>
        </p:spPr>
        <p:txBody>
          <a:bodyPr>
            <a:normAutofit/>
          </a:bodyPr>
          <a:lstStyle/>
          <a:p>
            <a:r>
              <a:rPr lang="en-GB" sz="3200" b="1" dirty="0">
                <a:latin typeface="Times New Roman" panose="02020603050405020304" pitchFamily="18" charset="0"/>
                <a:cs typeface="Times New Roman" panose="02020603050405020304" pitchFamily="18" charset="0"/>
              </a:rPr>
              <a:t>Challenges in MTEF Implementation</a:t>
            </a:r>
            <a:r>
              <a:rPr lang="en-GB"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11"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94755C-A8A6-489F-B51E-D4859CBAD020}"/>
              </a:ext>
            </a:extLst>
          </p:cNvPr>
          <p:cNvSpPr>
            <a:spLocks noGrp="1"/>
          </p:cNvSpPr>
          <p:nvPr>
            <p:ph idx="1"/>
          </p:nvPr>
        </p:nvSpPr>
        <p:spPr>
          <a:xfrm>
            <a:off x="838200" y="1929384"/>
            <a:ext cx="10515600" cy="4251960"/>
          </a:xfrm>
        </p:spPr>
        <p:txBody>
          <a:bodyPr>
            <a:normAutofit/>
          </a:bodyPr>
          <a:lstStyle/>
          <a:p>
            <a:pPr marL="0" lvl="0" indent="0" algn="just">
              <a:spcBef>
                <a:spcPts val="600"/>
              </a:spcBef>
              <a:buNone/>
            </a:pPr>
            <a:r>
              <a:rPr lang="en-US" sz="2400" dirty="0">
                <a:effectLst/>
                <a:latin typeface="Times New Roman" panose="02020603050405020304" pitchFamily="18" charset="0"/>
                <a:ea typeface="Batang" panose="02030600000101010101" pitchFamily="18" charset="-127"/>
              </a:rPr>
              <a:t>Though massive progress has been made since the adoption of the MTEF, implementation is still challenged.</a:t>
            </a:r>
            <a:endParaRPr lang="en-US" sz="2400" dirty="0">
              <a:effectLst/>
              <a:latin typeface="Times New Roman" panose="02020603050405020304" pitchFamily="18" charset="0"/>
              <a:ea typeface="Batang" panose="02030600000101010101" pitchFamily="18" charset="-127"/>
              <a:cs typeface="Times New Roman" panose="02020603050405020304" pitchFamily="18" charset="0"/>
            </a:endParaRPr>
          </a:p>
          <a:p>
            <a:pPr marL="630238" lvl="0" indent="-342900" algn="just">
              <a:spcBef>
                <a:spcPts val="600"/>
              </a:spcBef>
              <a:buFont typeface="Symbol" panose="05050102010706020507" pitchFamily="18" charset="2"/>
              <a:buChar char=""/>
            </a:pPr>
            <a:r>
              <a:rPr lang="en-US" sz="2400" dirty="0">
                <a:effectLst/>
                <a:latin typeface="Times New Roman" panose="02020603050405020304" pitchFamily="18" charset="0"/>
                <a:ea typeface="Batang" panose="02030600000101010101" pitchFamily="18" charset="-127"/>
                <a:cs typeface="Times New Roman" panose="02020603050405020304" pitchFamily="18" charset="0"/>
              </a:rPr>
              <a:t>Insufficient domestic revenue to fund budget implementation</a:t>
            </a:r>
          </a:p>
          <a:p>
            <a:pPr marL="630238" lvl="0" indent="-342900" algn="just">
              <a:spcBef>
                <a:spcPts val="600"/>
              </a:spcBef>
              <a:buFont typeface="Symbol" panose="05050102010706020507" pitchFamily="18" charset="2"/>
              <a:buChar char=""/>
            </a:pPr>
            <a:r>
              <a:rPr lang="en-US" sz="2400" dirty="0">
                <a:effectLst/>
                <a:latin typeface="Times New Roman" panose="02020603050405020304" pitchFamily="18" charset="0"/>
                <a:ea typeface="Batang" panose="02030600000101010101" pitchFamily="18" charset="-127"/>
                <a:cs typeface="Times New Roman" panose="02020603050405020304" pitchFamily="18" charset="0"/>
              </a:rPr>
              <a:t>Poor costing of Medium-Term Development Plans</a:t>
            </a:r>
          </a:p>
          <a:p>
            <a:pPr marL="630238" lvl="0" indent="-342900" algn="just">
              <a:spcBef>
                <a:spcPts val="600"/>
              </a:spcBef>
              <a:buFont typeface="Symbol" panose="05050102010706020507" pitchFamily="18" charset="2"/>
              <a:buChar char=""/>
            </a:pPr>
            <a:r>
              <a:rPr lang="en-US" sz="2400" dirty="0">
                <a:effectLst/>
                <a:latin typeface="Times New Roman" panose="02020603050405020304" pitchFamily="18" charset="0"/>
                <a:ea typeface="Batang" panose="02030600000101010101" pitchFamily="18" charset="-127"/>
                <a:cs typeface="Times New Roman" panose="02020603050405020304" pitchFamily="18" charset="0"/>
              </a:rPr>
              <a:t>Recurrent Budget is prepared on incremental bases (without evaluating whether some programs should be continued or not)</a:t>
            </a:r>
          </a:p>
          <a:p>
            <a:pPr marL="630238" lvl="0" indent="-342900" algn="just">
              <a:spcBef>
                <a:spcPts val="600"/>
              </a:spcBef>
              <a:buFont typeface="Symbol" panose="05050102010706020507" pitchFamily="18" charset="2"/>
              <a:buChar char=""/>
            </a:pPr>
            <a:r>
              <a:rPr lang="en-US" sz="2400" dirty="0">
                <a:effectLst/>
                <a:latin typeface="Times New Roman" panose="02020603050405020304" pitchFamily="18" charset="0"/>
                <a:ea typeface="Batang" panose="02030600000101010101" pitchFamily="18" charset="-127"/>
                <a:cs typeface="Times New Roman" panose="02020603050405020304" pitchFamily="18" charset="0"/>
              </a:rPr>
              <a:t>Monitoring and evaluation constraints</a:t>
            </a:r>
          </a:p>
          <a:p>
            <a:pPr marL="630238" lvl="0" indent="-342900" algn="just">
              <a:spcBef>
                <a:spcPts val="600"/>
              </a:spcBef>
              <a:buFont typeface="Symbol" panose="05050102010706020507" pitchFamily="18" charset="2"/>
              <a:buChar char=""/>
            </a:pPr>
            <a:r>
              <a:rPr lang="en-US" sz="2400" dirty="0">
                <a:effectLst/>
                <a:latin typeface="Times New Roman" panose="02020603050405020304" pitchFamily="18" charset="0"/>
                <a:ea typeface="Batang" panose="02030600000101010101" pitchFamily="18" charset="-127"/>
                <a:cs typeface="Times New Roman" panose="02020603050405020304" pitchFamily="18" charset="0"/>
              </a:rPr>
              <a:t>Poor coordination within and among implementing institutions</a:t>
            </a:r>
          </a:p>
          <a:p>
            <a:endParaRPr lang="en-US" sz="2200" dirty="0"/>
          </a:p>
        </p:txBody>
      </p:sp>
      <p:sp>
        <p:nvSpPr>
          <p:cNvPr id="4" name="Slide Number Placeholder 3">
            <a:extLst>
              <a:ext uri="{FF2B5EF4-FFF2-40B4-BE49-F238E27FC236}">
                <a16:creationId xmlns:a16="http://schemas.microsoft.com/office/drawing/2014/main" id="{541AC8CA-5961-453A-8E7A-5A9B4611767F}"/>
              </a:ext>
            </a:extLst>
          </p:cNvPr>
          <p:cNvSpPr>
            <a:spLocks noGrp="1"/>
          </p:cNvSpPr>
          <p:nvPr>
            <p:ph type="sldNum" sz="quarter" idx="12"/>
          </p:nvPr>
        </p:nvSpPr>
        <p:spPr>
          <a:xfrm>
            <a:off x="8610600" y="6356350"/>
            <a:ext cx="2743200" cy="365125"/>
          </a:xfrm>
        </p:spPr>
        <p:txBody>
          <a:bodyPr>
            <a:normAutofit/>
          </a:bodyPr>
          <a:lstStyle/>
          <a:p>
            <a:pPr>
              <a:spcAft>
                <a:spcPts val="600"/>
              </a:spcAft>
            </a:pPr>
            <a:fld id="{736A8910-61FA-49D8-8486-ACC7A852A9AB}" type="slidenum">
              <a:rPr lang="en-US" smtClean="0"/>
              <a:pPr>
                <a:spcAft>
                  <a:spcPts val="600"/>
                </a:spcAft>
              </a:pPr>
              <a:t>11</a:t>
            </a:fld>
            <a:endParaRPr lang="en-US"/>
          </a:p>
        </p:txBody>
      </p:sp>
    </p:spTree>
    <p:extLst>
      <p:ext uri="{BB962C8B-B14F-4D97-AF65-F5344CB8AC3E}">
        <p14:creationId xmlns:p14="http://schemas.microsoft.com/office/powerpoint/2010/main" val="2779168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3CD28E-A4C7-4838-A9CF-7002A69F3968}"/>
              </a:ext>
            </a:extLst>
          </p:cNvPr>
          <p:cNvSpPr>
            <a:spLocks noGrp="1"/>
          </p:cNvSpPr>
          <p:nvPr>
            <p:ph type="title"/>
          </p:nvPr>
        </p:nvSpPr>
        <p:spPr>
          <a:xfrm>
            <a:off x="838200" y="365125"/>
            <a:ext cx="10515600" cy="1325563"/>
          </a:xfrm>
        </p:spPr>
        <p:txBody>
          <a:bodyPr>
            <a:normAutofit/>
          </a:bodyPr>
          <a:lstStyle/>
          <a:p>
            <a:r>
              <a:rPr lang="en-GB" sz="3200" b="1" dirty="0">
                <a:latin typeface="Times New Roman" panose="02020603050405020304" pitchFamily="18" charset="0"/>
                <a:cs typeface="Times New Roman" panose="02020603050405020304" pitchFamily="18" charset="0"/>
              </a:rPr>
              <a:t>Role of the Civil Service in Enhancing </a:t>
            </a:r>
            <a:r>
              <a:rPr lang="en-GB" sz="3200" b="1" dirty="0" smtClean="0">
                <a:latin typeface="Times New Roman" panose="02020603050405020304" pitchFamily="18" charset="0"/>
                <a:cs typeface="Times New Roman" panose="02020603050405020304" pitchFamily="18" charset="0"/>
              </a:rPr>
              <a:t>MTEF Implementation </a:t>
            </a:r>
            <a:r>
              <a:rPr lang="en-GB" sz="3200" b="1" dirty="0">
                <a:latin typeface="Times New Roman" panose="02020603050405020304" pitchFamily="18" charset="0"/>
                <a:cs typeface="Times New Roman" panose="02020603050405020304" pitchFamily="18" charset="0"/>
              </a:rPr>
              <a:t>in Ghana</a:t>
            </a:r>
            <a:endParaRPr lang="en-US" sz="3200" b="1" dirty="0">
              <a:latin typeface="Times New Roman" panose="02020603050405020304" pitchFamily="18" charset="0"/>
              <a:cs typeface="Times New Roman" panose="02020603050405020304" pitchFamily="18" charset="0"/>
            </a:endParaRPr>
          </a:p>
        </p:txBody>
      </p:sp>
      <p:sp>
        <p:nvSpPr>
          <p:cNvPr id="11"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6D240D2-0833-4A69-85FE-21DCF5628D13}"/>
              </a:ext>
            </a:extLst>
          </p:cNvPr>
          <p:cNvSpPr>
            <a:spLocks noGrp="1"/>
          </p:cNvSpPr>
          <p:nvPr>
            <p:ph idx="1"/>
          </p:nvPr>
        </p:nvSpPr>
        <p:spPr>
          <a:xfrm>
            <a:off x="838200" y="1929384"/>
            <a:ext cx="10515600" cy="4251960"/>
          </a:xfrm>
        </p:spPr>
        <p:txBody>
          <a:bodyPr>
            <a:normAutofit lnSpcReduction="10000"/>
          </a:bodyPr>
          <a:lstStyle/>
          <a:p>
            <a:pPr algn="just">
              <a:spcAft>
                <a:spcPts val="600"/>
              </a:spcAft>
              <a:buFont typeface="Wingdings" panose="05000000000000000000" pitchFamily="2" charset="2"/>
              <a:buChar char="v"/>
            </a:pPr>
            <a:r>
              <a:rPr lang="en-GB" sz="2000" dirty="0">
                <a:latin typeface="Times New Roman" panose="02020603050405020304" pitchFamily="18" charset="0"/>
                <a:cs typeface="Times New Roman" panose="02020603050405020304" pitchFamily="18" charset="0"/>
              </a:rPr>
              <a:t>Enhance public trust in government through improved service delivery</a:t>
            </a:r>
          </a:p>
          <a:p>
            <a:pPr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Improve ownership of sector planning and budgeting processes</a:t>
            </a:r>
          </a:p>
          <a:p>
            <a:pPr marL="630238" lvl="0" indent="-342900" algn="just">
              <a:spcBef>
                <a:spcPts val="600"/>
              </a:spcBef>
            </a:pPr>
            <a:r>
              <a:rPr lang="en-US" sz="2000" dirty="0">
                <a:effectLst/>
                <a:latin typeface="Times New Roman" panose="02020603050405020304" pitchFamily="18" charset="0"/>
                <a:ea typeface="Batang" panose="02030600000101010101" pitchFamily="18" charset="-127"/>
                <a:cs typeface="Times New Roman" panose="02020603050405020304" pitchFamily="18" charset="0"/>
              </a:rPr>
              <a:t>Prioritizing </a:t>
            </a:r>
            <a:r>
              <a:rPr lang="en-US" sz="2000" dirty="0" err="1">
                <a:latin typeface="Times New Roman" panose="02020603050405020304" pitchFamily="18" charset="0"/>
                <a:ea typeface="Batang" panose="02030600000101010101" pitchFamily="18" charset="-127"/>
                <a:cs typeface="Times New Roman" panose="02020603050405020304" pitchFamily="18" charset="0"/>
              </a:rPr>
              <a:t>programmes</a:t>
            </a:r>
            <a:r>
              <a:rPr lang="en-US" sz="2000" dirty="0">
                <a:latin typeface="Times New Roman" panose="02020603050405020304" pitchFamily="18" charset="0"/>
                <a:ea typeface="Batang" panose="02030600000101010101" pitchFamily="18" charset="-127"/>
                <a:cs typeface="Times New Roman" panose="02020603050405020304" pitchFamily="18" charset="0"/>
              </a:rPr>
              <a:t> in</a:t>
            </a:r>
            <a:r>
              <a:rPr lang="en-US" sz="2000" dirty="0">
                <a:effectLst/>
                <a:latin typeface="Times New Roman" panose="02020603050405020304" pitchFamily="18" charset="0"/>
                <a:ea typeface="Batang" panose="02030600000101010101" pitchFamily="18" charset="-127"/>
                <a:cs typeface="Times New Roman" panose="02020603050405020304" pitchFamily="18" charset="0"/>
              </a:rPr>
              <a:t> Medium-Term Development Plans and undertaking effective costing</a:t>
            </a:r>
          </a:p>
          <a:p>
            <a:pPr marL="630238" lvl="0" indent="-342900" algn="just">
              <a:spcBef>
                <a:spcPts val="600"/>
              </a:spcBef>
            </a:pPr>
            <a:r>
              <a:rPr lang="en-US" sz="2000" dirty="0">
                <a:latin typeface="Times New Roman" panose="02020603050405020304" pitchFamily="18" charset="0"/>
                <a:ea typeface="Batang" panose="02030600000101010101" pitchFamily="18" charset="-127"/>
                <a:cs typeface="Times New Roman" panose="02020603050405020304" pitchFamily="18" charset="0"/>
              </a:rPr>
              <a:t>Improving records management to inform plan and budget preparation </a:t>
            </a:r>
            <a:r>
              <a:rPr lang="en-US" sz="2000" dirty="0">
                <a:effectLst/>
                <a:latin typeface="Times New Roman" panose="02020603050405020304" pitchFamily="18" charset="0"/>
                <a:ea typeface="Batang" panose="02030600000101010101" pitchFamily="18" charset="-127"/>
                <a:cs typeface="Times New Roman" panose="02020603050405020304" pitchFamily="18" charset="0"/>
              </a:rPr>
              <a:t>Recurrent Budget is prepared on incremental bases (without evaluating whether some programs should be continued or not)</a:t>
            </a:r>
          </a:p>
          <a:p>
            <a:pPr marL="630238" lvl="0" indent="-342900" algn="just">
              <a:spcBef>
                <a:spcPts val="600"/>
              </a:spcBef>
            </a:pPr>
            <a:r>
              <a:rPr lang="en-US" sz="2000" dirty="0">
                <a:effectLst/>
                <a:latin typeface="Times New Roman" panose="02020603050405020304" pitchFamily="18" charset="0"/>
                <a:ea typeface="Batang" panose="02030600000101010101" pitchFamily="18" charset="-127"/>
                <a:cs typeface="Times New Roman" panose="02020603050405020304" pitchFamily="18" charset="0"/>
              </a:rPr>
              <a:t>Undertaking periodic monitoring and evaluation of </a:t>
            </a:r>
            <a:r>
              <a:rPr lang="en-US" sz="2000" dirty="0" err="1">
                <a:effectLst/>
                <a:latin typeface="Times New Roman" panose="02020603050405020304" pitchFamily="18" charset="0"/>
                <a:ea typeface="Batang" panose="02030600000101010101" pitchFamily="18" charset="-127"/>
                <a:cs typeface="Times New Roman" panose="02020603050405020304" pitchFamily="18" charset="0"/>
              </a:rPr>
              <a:t>programmes</a:t>
            </a:r>
            <a:r>
              <a:rPr lang="en-US" sz="2000" dirty="0">
                <a:effectLst/>
                <a:latin typeface="Times New Roman" panose="02020603050405020304" pitchFamily="18" charset="0"/>
                <a:ea typeface="Batang" panose="02030600000101010101" pitchFamily="18" charset="-127"/>
                <a:cs typeface="Times New Roman" panose="02020603050405020304" pitchFamily="18" charset="0"/>
              </a:rPr>
              <a:t> to determine outcomes/impacts and the inform the development of subsequent plans or modification of existing plans</a:t>
            </a:r>
          </a:p>
          <a:p>
            <a:pPr marL="630238" lvl="0" indent="-342900" algn="just">
              <a:spcBef>
                <a:spcPts val="600"/>
              </a:spcBef>
            </a:pPr>
            <a:r>
              <a:rPr lang="en-US" sz="2000" dirty="0">
                <a:effectLst/>
                <a:latin typeface="Times New Roman" panose="02020603050405020304" pitchFamily="18" charset="0"/>
                <a:ea typeface="Batang" panose="02030600000101010101" pitchFamily="18" charset="-127"/>
                <a:cs typeface="Times New Roman" panose="02020603050405020304" pitchFamily="18" charset="0"/>
              </a:rPr>
              <a:t>Improve coordination within and among implementing institutions</a:t>
            </a:r>
          </a:p>
          <a:p>
            <a:pPr lvl="0" algn="just">
              <a:spcAft>
                <a:spcPts val="600"/>
              </a:spcAf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Enhance sensitization of the public on the role of government</a:t>
            </a:r>
          </a:p>
          <a:p>
            <a:pPr lvl="0" algn="just">
              <a:spcAft>
                <a:spcPts val="600"/>
              </a:spcAft>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Collaborate with agencies to enforce </a:t>
            </a:r>
            <a:r>
              <a:rPr lang="en-US" sz="2000" dirty="0">
                <a:latin typeface="Times New Roman" panose="02020603050405020304" pitchFamily="18" charset="0"/>
                <a:cs typeface="Times New Roman" panose="02020603050405020304" pitchFamily="18" charset="0"/>
              </a:rPr>
              <a:t>the implementation of regulations</a:t>
            </a:r>
          </a:p>
          <a:p>
            <a:endParaRPr lang="en-US" sz="1900" dirty="0">
              <a:latin typeface="Times New Roman" panose="02020603050405020304" pitchFamily="18" charset="0"/>
              <a:cs typeface="Times New Roman" panose="02020603050405020304" pitchFamily="18" charset="0"/>
            </a:endParaRPr>
          </a:p>
          <a:p>
            <a:endParaRPr lang="en-US" sz="19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EFAF201-6AA8-41C5-949F-63EBD7891BC1}"/>
              </a:ext>
            </a:extLst>
          </p:cNvPr>
          <p:cNvSpPr>
            <a:spLocks noGrp="1"/>
          </p:cNvSpPr>
          <p:nvPr>
            <p:ph type="sldNum" sz="quarter" idx="12"/>
          </p:nvPr>
        </p:nvSpPr>
        <p:spPr>
          <a:xfrm>
            <a:off x="8610600" y="6356350"/>
            <a:ext cx="2743200" cy="365125"/>
          </a:xfrm>
        </p:spPr>
        <p:txBody>
          <a:bodyPr>
            <a:normAutofit/>
          </a:bodyPr>
          <a:lstStyle/>
          <a:p>
            <a:pPr>
              <a:spcAft>
                <a:spcPts val="600"/>
              </a:spcAft>
            </a:pPr>
            <a:fld id="{736A8910-61FA-49D8-8486-ACC7A852A9AB}" type="slidenum">
              <a:rPr lang="en-US" smtClean="0"/>
              <a:pPr>
                <a:spcAft>
                  <a:spcPts val="600"/>
                </a:spcAft>
              </a:pPr>
              <a:t>12</a:t>
            </a:fld>
            <a:endParaRPr lang="en-US"/>
          </a:p>
        </p:txBody>
      </p:sp>
    </p:spTree>
    <p:extLst>
      <p:ext uri="{BB962C8B-B14F-4D97-AF65-F5344CB8AC3E}">
        <p14:creationId xmlns:p14="http://schemas.microsoft.com/office/powerpoint/2010/main" val="3847150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Title 1">
            <a:extLst>
              <a:ext uri="{FF2B5EF4-FFF2-40B4-BE49-F238E27FC236}">
                <a16:creationId xmlns:a16="http://schemas.microsoft.com/office/drawing/2014/main" id="{C7452349-2EE7-EA41-9546-A2B65F614DF3}"/>
              </a:ext>
            </a:extLst>
          </p:cNvPr>
          <p:cNvSpPr>
            <a:spLocks noGrp="1"/>
          </p:cNvSpPr>
          <p:nvPr>
            <p:ph type="title"/>
          </p:nvPr>
        </p:nvSpPr>
        <p:spPr>
          <a:xfrm>
            <a:off x="7010401" y="1304005"/>
            <a:ext cx="4549002" cy="4034854"/>
          </a:xfrm>
        </p:spPr>
        <p:txBody>
          <a:bodyPr vert="horz" lIns="91440" tIns="45720" rIns="91440" bIns="45720" rtlCol="0" anchor="b">
            <a:normAutofit fontScale="90000"/>
          </a:bodyPr>
          <a:lstStyle/>
          <a:p>
            <a:pPr algn="ctr"/>
            <a:r>
              <a:rPr lang="en-US" sz="5400" b="1" dirty="0">
                <a:solidFill>
                  <a:schemeClr val="accent3"/>
                </a:solidFill>
                <a:latin typeface="Bookman Old Style" panose="02050604050505020204" pitchFamily="18" charset="0"/>
              </a:rPr>
              <a:t>MEDAASE</a:t>
            </a:r>
            <a:br>
              <a:rPr lang="en-US" sz="5400" b="1" dirty="0">
                <a:solidFill>
                  <a:schemeClr val="accent3"/>
                </a:solidFill>
                <a:latin typeface="Bookman Old Style" panose="02050604050505020204" pitchFamily="18" charset="0"/>
              </a:rPr>
            </a:br>
            <a:r>
              <a:rPr lang="en-US" sz="5400" b="1" dirty="0">
                <a:solidFill>
                  <a:schemeClr val="accent3"/>
                </a:solidFill>
                <a:latin typeface="Bookman Old Style" panose="02050604050505020204" pitchFamily="18" charset="0"/>
              </a:rPr>
              <a:t/>
            </a:r>
            <a:br>
              <a:rPr lang="en-US" sz="5400" b="1" dirty="0">
                <a:solidFill>
                  <a:schemeClr val="accent3"/>
                </a:solidFill>
                <a:latin typeface="Bookman Old Style" panose="02050604050505020204" pitchFamily="18" charset="0"/>
              </a:rPr>
            </a:br>
            <a:r>
              <a:rPr lang="en-US" sz="5400" b="1" dirty="0">
                <a:solidFill>
                  <a:schemeClr val="accent3"/>
                </a:solidFill>
                <a:latin typeface="Bookman Old Style" panose="02050604050505020204" pitchFamily="18" charset="0"/>
              </a:rPr>
              <a:t/>
            </a:r>
            <a:br>
              <a:rPr lang="en-US" sz="5400" b="1" dirty="0">
                <a:solidFill>
                  <a:schemeClr val="accent3"/>
                </a:solidFill>
                <a:latin typeface="Bookman Old Style" panose="02050604050505020204" pitchFamily="18" charset="0"/>
              </a:rPr>
            </a:br>
            <a:r>
              <a:rPr lang="en-US" sz="5400" b="1" dirty="0">
                <a:solidFill>
                  <a:schemeClr val="accent3"/>
                </a:solidFill>
                <a:latin typeface="Bookman Old Style" panose="02050604050505020204" pitchFamily="18" charset="0"/>
              </a:rPr>
              <a:t/>
            </a:r>
            <a:br>
              <a:rPr lang="en-US" sz="5400" b="1" dirty="0">
                <a:solidFill>
                  <a:schemeClr val="accent3"/>
                </a:solidFill>
                <a:latin typeface="Bookman Old Style" panose="02050604050505020204" pitchFamily="18" charset="0"/>
              </a:rPr>
            </a:br>
            <a:r>
              <a:rPr lang="en-US" sz="5400" b="1" dirty="0">
                <a:solidFill>
                  <a:schemeClr val="accent3"/>
                </a:solidFill>
                <a:latin typeface="Bookman Old Style" panose="02050604050505020204" pitchFamily="18" charset="0"/>
              </a:rPr>
              <a:t/>
            </a:r>
            <a:br>
              <a:rPr lang="en-US" sz="5400" b="1" dirty="0">
                <a:solidFill>
                  <a:schemeClr val="accent3"/>
                </a:solidFill>
                <a:latin typeface="Bookman Old Style" panose="02050604050505020204" pitchFamily="18" charset="0"/>
              </a:rPr>
            </a:br>
            <a:r>
              <a:rPr lang="en-US" sz="5400" b="1" dirty="0">
                <a:solidFill>
                  <a:schemeClr val="accent3"/>
                </a:solidFill>
                <a:latin typeface="Bookman Old Style" panose="02050604050505020204" pitchFamily="18" charset="0"/>
              </a:rPr>
              <a:t>THANK YOU</a:t>
            </a:r>
          </a:p>
        </p:txBody>
      </p:sp>
      <p:pic>
        <p:nvPicPr>
          <p:cNvPr id="3074" name="Picture 2" descr="South Korea and Ghana Images, Stock Photos &amp; Vectors | Shutterstock">
            <a:extLst>
              <a:ext uri="{FF2B5EF4-FFF2-40B4-BE49-F238E27FC236}">
                <a16:creationId xmlns:a16="http://schemas.microsoft.com/office/drawing/2014/main" id="{CDC4DB62-2BE0-7B45-ADF9-CFAF0A58162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8642"/>
          <a:stretch/>
        </p:blipFill>
        <p:spPr bwMode="auto">
          <a:xfrm>
            <a:off x="543698" y="957225"/>
            <a:ext cx="6466703" cy="4562417"/>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CC58DDB2-4F95-AB4A-BD6D-30BCA890CE1B}"/>
              </a:ext>
            </a:extLst>
          </p:cNvPr>
          <p:cNvSpPr>
            <a:spLocks noGrp="1"/>
          </p:cNvSpPr>
          <p:nvPr>
            <p:ph type="sldNum" sz="quarter" idx="12"/>
          </p:nvPr>
        </p:nvSpPr>
        <p:spPr/>
        <p:txBody>
          <a:bodyPr vert="horz" lIns="91440" tIns="45720" rIns="91440" bIns="45720" rtlCol="0" anchor="ctr">
            <a:noAutofit/>
          </a:bodyPr>
          <a:lstStyle/>
          <a:p>
            <a:pPr defTabSz="914400">
              <a:spcAft>
                <a:spcPts val="600"/>
              </a:spcAft>
              <a:defRPr/>
            </a:pPr>
            <a:fld id="{736A8910-61FA-49D8-8486-ACC7A852A9AB}" type="slidenum">
              <a:rPr lang="en-US" sz="1900" b="1">
                <a:solidFill>
                  <a:srgbClr val="FFC000"/>
                </a:solidFill>
                <a:latin typeface="Bookman Old Style" panose="02050604050505020204" pitchFamily="18" charset="0"/>
              </a:rPr>
              <a:pPr defTabSz="914400">
                <a:spcAft>
                  <a:spcPts val="600"/>
                </a:spcAft>
                <a:defRPr/>
              </a:pPr>
              <a:t>13</a:t>
            </a:fld>
            <a:endParaRPr lang="en-US" sz="1900" b="1" dirty="0">
              <a:solidFill>
                <a:srgbClr val="FFC000"/>
              </a:solidFill>
              <a:latin typeface="Bookman Old Style" panose="02050604050505020204" pitchFamily="18" charset="0"/>
            </a:endParaRPr>
          </a:p>
        </p:txBody>
      </p:sp>
      <p:pic>
        <p:nvPicPr>
          <p:cNvPr id="1026" name="Picture 2" descr="Learn About Lux - kamsahamnida - Wattpad">
            <a:extLst>
              <a:ext uri="{FF2B5EF4-FFF2-40B4-BE49-F238E27FC236}">
                <a16:creationId xmlns:a16="http://schemas.microsoft.com/office/drawing/2014/main" id="{E9CA73C3-93A2-40B1-BA24-05D4BF73B899}"/>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90130" y="2557397"/>
            <a:ext cx="4219575" cy="136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696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53C92-8376-454C-BC12-09CFB8E67A42}"/>
              </a:ext>
            </a:extLst>
          </p:cNvPr>
          <p:cNvSpPr>
            <a:spLocks noGrp="1"/>
          </p:cNvSpPr>
          <p:nvPr>
            <p:ph type="title"/>
          </p:nvPr>
        </p:nvSpPr>
        <p:spPr>
          <a:xfrm>
            <a:off x="1653363" y="365760"/>
            <a:ext cx="9367203" cy="1188720"/>
          </a:xfrm>
        </p:spPr>
        <p:txBody>
          <a:bodyPr>
            <a:normAutofit/>
          </a:bodyPr>
          <a:lstStyle/>
          <a:p>
            <a:r>
              <a:rPr lang="en-GB">
                <a:latin typeface="Times New Roman" panose="02020603050405020304" pitchFamily="18" charset="0"/>
                <a:cs typeface="Times New Roman" panose="02020603050405020304" pitchFamily="18" charset="0"/>
              </a:rPr>
              <a:t>OUTLINE</a:t>
            </a:r>
            <a:endParaRPr lang="en-US">
              <a:latin typeface="Times New Roman" panose="02020603050405020304" pitchFamily="18" charset="0"/>
              <a:cs typeface="Times New Roman" panose="02020603050405020304" pitchFamily="18" charset="0"/>
            </a:endParaRPr>
          </a:p>
        </p:txBody>
      </p:sp>
      <p:sp>
        <p:nvSpPr>
          <p:cNvPr id="14" name="Freeform: Shape 8">
            <a:extLst>
              <a:ext uri="{FF2B5EF4-FFF2-40B4-BE49-F238E27FC236}">
                <a16:creationId xmlns:a16="http://schemas.microsoft.com/office/drawing/2014/main" id="{7CB4857B-ED7C-444D-9F04-2F885114A1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0">
            <a:extLst>
              <a:ext uri="{FF2B5EF4-FFF2-40B4-BE49-F238E27FC236}">
                <a16:creationId xmlns:a16="http://schemas.microsoft.com/office/drawing/2014/main" id="{D18046FB-44EA-4FD8-A585-EA09A319B2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479F5F2B-8B58-4140-AE6A-51F6C67B18D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7A0AACF-13AE-44A0-83BB-A1A9F71F09A3}"/>
              </a:ext>
            </a:extLst>
          </p:cNvPr>
          <p:cNvSpPr>
            <a:spLocks noGrp="1"/>
          </p:cNvSpPr>
          <p:nvPr>
            <p:ph idx="1"/>
          </p:nvPr>
        </p:nvSpPr>
        <p:spPr>
          <a:xfrm>
            <a:off x="1653363" y="2176272"/>
            <a:ext cx="9367204" cy="4041648"/>
          </a:xfrm>
        </p:spPr>
        <p:txBody>
          <a:bodyPr anchor="t">
            <a:normAutofit/>
          </a:bodyPr>
          <a:lstStyle/>
          <a:p>
            <a:pPr>
              <a:spcAft>
                <a:spcPts val="1200"/>
              </a:spcAft>
            </a:pPr>
            <a:r>
              <a:rPr lang="en-GB" sz="2400">
                <a:latin typeface="Times New Roman" panose="02020603050405020304" pitchFamily="18" charset="0"/>
                <a:cs typeface="Times New Roman" panose="02020603050405020304" pitchFamily="18" charset="0"/>
              </a:rPr>
              <a:t>Introduction (on Scholarship Program)</a:t>
            </a:r>
          </a:p>
          <a:p>
            <a:pPr>
              <a:spcAft>
                <a:spcPts val="1200"/>
              </a:spcAft>
            </a:pPr>
            <a:r>
              <a:rPr lang="en-GB" sz="2400">
                <a:latin typeface="Times New Roman" panose="02020603050405020304" pitchFamily="18" charset="0"/>
                <a:cs typeface="Times New Roman" panose="02020603050405020304" pitchFamily="18" charset="0"/>
              </a:rPr>
              <a:t>Medium-Term Planning and Budgeting – Korean Experience from the 1980s</a:t>
            </a:r>
          </a:p>
          <a:p>
            <a:pPr>
              <a:spcAft>
                <a:spcPts val="1200"/>
              </a:spcAft>
            </a:pPr>
            <a:r>
              <a:rPr lang="en-US" sz="2400">
                <a:latin typeface="Times New Roman" panose="02020603050405020304" pitchFamily="18" charset="0"/>
                <a:cs typeface="Times New Roman" panose="02020603050405020304" pitchFamily="18" charset="0"/>
              </a:rPr>
              <a:t>Medium-Term Expenditure Framework (</a:t>
            </a:r>
            <a:r>
              <a:rPr lang="en-GB" sz="2400">
                <a:latin typeface="Times New Roman" panose="02020603050405020304" pitchFamily="18" charset="0"/>
                <a:cs typeface="Times New Roman" panose="02020603050405020304" pitchFamily="18" charset="0"/>
              </a:rPr>
              <a:t>MTEF) In Ghana</a:t>
            </a:r>
          </a:p>
          <a:p>
            <a:pPr>
              <a:spcAft>
                <a:spcPts val="1200"/>
              </a:spcAft>
            </a:pPr>
            <a:r>
              <a:rPr lang="en-GB" sz="2400">
                <a:latin typeface="Times New Roman" panose="02020603050405020304" pitchFamily="18" charset="0"/>
                <a:cs typeface="Times New Roman" panose="02020603050405020304" pitchFamily="18" charset="0"/>
              </a:rPr>
              <a:t>Challenges in MTEF Implementation </a:t>
            </a:r>
          </a:p>
          <a:p>
            <a:pPr>
              <a:spcAft>
                <a:spcPts val="1200"/>
              </a:spcAft>
            </a:pPr>
            <a:r>
              <a:rPr lang="en-GB" sz="2400">
                <a:latin typeface="Times New Roman" panose="02020603050405020304" pitchFamily="18" charset="0"/>
                <a:cs typeface="Times New Roman" panose="02020603050405020304" pitchFamily="18" charset="0"/>
              </a:rPr>
              <a:t>Role of the Civil Service in Enhancing MTEF in Ghana</a:t>
            </a:r>
            <a:endParaRPr lang="en-GB" sz="2400"/>
          </a:p>
          <a:p>
            <a:endParaRPr lang="en-US" sz="2400"/>
          </a:p>
        </p:txBody>
      </p:sp>
      <p:sp>
        <p:nvSpPr>
          <p:cNvPr id="4" name="Slide Number Placeholder 3">
            <a:extLst>
              <a:ext uri="{FF2B5EF4-FFF2-40B4-BE49-F238E27FC236}">
                <a16:creationId xmlns:a16="http://schemas.microsoft.com/office/drawing/2014/main" id="{432AE03E-9106-417B-9EEC-40F80B599C59}"/>
              </a:ext>
            </a:extLst>
          </p:cNvPr>
          <p:cNvSpPr>
            <a:spLocks noGrp="1"/>
          </p:cNvSpPr>
          <p:nvPr>
            <p:ph type="sldNum" sz="quarter" idx="12"/>
          </p:nvPr>
        </p:nvSpPr>
        <p:spPr>
          <a:xfrm>
            <a:off x="9091182" y="6356350"/>
            <a:ext cx="1929384" cy="365125"/>
          </a:xfrm>
        </p:spPr>
        <p:txBody>
          <a:bodyPr>
            <a:normAutofit/>
          </a:bodyPr>
          <a:lstStyle/>
          <a:p>
            <a:pPr>
              <a:spcAft>
                <a:spcPts val="600"/>
              </a:spcAft>
            </a:pPr>
            <a:fld id="{736A8910-61FA-49D8-8486-ACC7A852A9AB}" type="slidenum">
              <a:rPr lang="en-US">
                <a:solidFill>
                  <a:schemeClr val="tx1">
                    <a:alpha val="80000"/>
                  </a:schemeClr>
                </a:solidFill>
              </a:rPr>
              <a:pPr>
                <a:spcAft>
                  <a:spcPts val="600"/>
                </a:spcAft>
              </a:pPr>
              <a:t>2</a:t>
            </a:fld>
            <a:endParaRPr lang="en-US">
              <a:solidFill>
                <a:schemeClr val="tx1">
                  <a:alpha val="80000"/>
                </a:schemeClr>
              </a:solidFill>
            </a:endParaRPr>
          </a:p>
        </p:txBody>
      </p:sp>
    </p:spTree>
    <p:extLst>
      <p:ext uri="{BB962C8B-B14F-4D97-AF65-F5344CB8AC3E}">
        <p14:creationId xmlns:p14="http://schemas.microsoft.com/office/powerpoint/2010/main" val="83252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39A57D-C441-4A20-94D2-020924CC45CC}"/>
              </a:ext>
            </a:extLst>
          </p:cNvPr>
          <p:cNvSpPr>
            <a:spLocks noGrp="1"/>
          </p:cNvSpPr>
          <p:nvPr>
            <p:ph type="title"/>
          </p:nvPr>
        </p:nvSpPr>
        <p:spPr>
          <a:xfrm>
            <a:off x="838200" y="365125"/>
            <a:ext cx="10515600" cy="1325563"/>
          </a:xfrm>
        </p:spPr>
        <p:txBody>
          <a:bodyPr>
            <a:normAutofit/>
          </a:bodyPr>
          <a:lstStyle/>
          <a:p>
            <a:r>
              <a:rPr lang="en-GB" sz="3200" b="1" dirty="0">
                <a:latin typeface="Times New Roman" panose="02020603050405020304" pitchFamily="18" charset="0"/>
                <a:cs typeface="Times New Roman" panose="02020603050405020304" pitchFamily="18" charset="0"/>
              </a:rPr>
              <a:t>Introduction</a:t>
            </a:r>
            <a:endParaRPr lang="en-US" sz="3200" b="1" dirty="0">
              <a:latin typeface="Times New Roman" panose="02020603050405020304" pitchFamily="18" charset="0"/>
              <a:cs typeface="Times New Roman" panose="02020603050405020304" pitchFamily="18" charset="0"/>
            </a:endParaRPr>
          </a:p>
        </p:txBody>
      </p:sp>
      <p:sp>
        <p:nvSpPr>
          <p:cNvPr id="22"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18EFA27-2DBC-44D5-87F7-4B0AE12FB426}"/>
              </a:ext>
            </a:extLst>
          </p:cNvPr>
          <p:cNvSpPr>
            <a:spLocks noGrp="1"/>
          </p:cNvSpPr>
          <p:nvPr>
            <p:ph idx="1"/>
          </p:nvPr>
        </p:nvSpPr>
        <p:spPr>
          <a:xfrm>
            <a:off x="838200" y="2145877"/>
            <a:ext cx="10515600" cy="4251960"/>
          </a:xfrm>
        </p:spPr>
        <p:txBody>
          <a:bodyPr>
            <a:normAutofit/>
          </a:bodyPr>
          <a:lstStyle/>
          <a:p>
            <a:r>
              <a:rPr lang="en-GB" sz="2400" dirty="0">
                <a:latin typeface="Times New Roman" panose="02020603050405020304" pitchFamily="18" charset="0"/>
                <a:cs typeface="Times New Roman" panose="02020603050405020304" pitchFamily="18" charset="0"/>
              </a:rPr>
              <a:t>KOICA		– Korea International Cooperation Agency</a:t>
            </a:r>
          </a:p>
          <a:p>
            <a:pPr marL="0" indent="0">
              <a:buNone/>
            </a:pPr>
            <a:r>
              <a:rPr lang="en-GB" sz="2400" b="1" dirty="0">
                <a:latin typeface="Times New Roman" panose="02020603050405020304" pitchFamily="18" charset="0"/>
                <a:cs typeface="Times New Roman" panose="02020603050405020304" pitchFamily="18" charset="0"/>
              </a:rPr>
              <a:t>Aim of KOICA	</a:t>
            </a:r>
            <a:r>
              <a:rPr lang="en-GB" sz="2400" dirty="0">
                <a:latin typeface="Times New Roman" panose="02020603050405020304" pitchFamily="18" charset="0"/>
                <a:cs typeface="Times New Roman" panose="02020603050405020304" pitchFamily="18" charset="0"/>
              </a:rPr>
              <a:t>– to promote sustainable development, strengthen partnerships with developing partners and enhance local ownership of beneficiaries among others through the implementation of Korea’s grant aid and technical cooperation programs.</a:t>
            </a:r>
          </a:p>
          <a:p>
            <a:r>
              <a:rPr lang="en-GB" sz="2400" b="1" dirty="0">
                <a:latin typeface="Times New Roman" panose="02020603050405020304" pitchFamily="18" charset="0"/>
                <a:cs typeface="Times New Roman" panose="02020603050405020304" pitchFamily="18" charset="0"/>
              </a:rPr>
              <a:t>Course Title 	– </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Master’s degree in Finance and Tax Policy</a:t>
            </a:r>
          </a:p>
          <a:p>
            <a:r>
              <a:rPr lang="en-GB" sz="2400" b="1" dirty="0">
                <a:latin typeface="Times New Roman" panose="02020603050405020304" pitchFamily="18" charset="0"/>
                <a:ea typeface="Calibri" panose="020F0502020204030204" pitchFamily="34" charset="0"/>
                <a:cs typeface="Times New Roman" panose="02020603050405020304" pitchFamily="18" charset="0"/>
              </a:rPr>
              <a:t>Institution</a:t>
            </a:r>
            <a:r>
              <a:rPr lang="en-GB" sz="2400" dirty="0">
                <a:latin typeface="Times New Roman" panose="02020603050405020304" pitchFamily="18" charset="0"/>
                <a:ea typeface="Calibri" panose="020F0502020204030204" pitchFamily="34" charset="0"/>
                <a:cs typeface="Times New Roman" panose="02020603050405020304" pitchFamily="18" charset="0"/>
              </a:rPr>
              <a:t> 		– </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Korea University, Graduate School of International Studies (KU-GSIS)</a:t>
            </a:r>
          </a:p>
          <a:p>
            <a:r>
              <a:rPr lang="en-GB" sz="2400" b="1" dirty="0">
                <a:latin typeface="Times New Roman" panose="02020603050405020304" pitchFamily="18" charset="0"/>
                <a:cs typeface="Times New Roman" panose="02020603050405020304" pitchFamily="18" charset="0"/>
              </a:rPr>
              <a:t>Course Duration 	</a:t>
            </a:r>
            <a:r>
              <a:rPr lang="en-GB" sz="2400" dirty="0">
                <a:latin typeface="Times New Roman" panose="02020603050405020304" pitchFamily="18" charset="0"/>
                <a:cs typeface="Times New Roman" panose="02020603050405020304" pitchFamily="18" charset="0"/>
              </a:rPr>
              <a:t>– 1</a:t>
            </a:r>
            <a:r>
              <a:rPr lang="en-GB" sz="2400" baseline="30000" dirty="0">
                <a:latin typeface="Times New Roman" panose="02020603050405020304" pitchFamily="18" charset="0"/>
                <a:cs typeface="Times New Roman" panose="02020603050405020304" pitchFamily="18" charset="0"/>
              </a:rPr>
              <a:t>st</a:t>
            </a:r>
            <a:r>
              <a:rPr lang="en-GB" sz="2400" dirty="0">
                <a:latin typeface="Times New Roman" panose="02020603050405020304" pitchFamily="18" charset="0"/>
                <a:cs typeface="Times New Roman" panose="02020603050405020304" pitchFamily="18" charset="0"/>
              </a:rPr>
              <a:t> September 2019 to 25</a:t>
            </a:r>
            <a:r>
              <a:rPr lang="en-GB" sz="2400" baseline="30000" dirty="0">
                <a:latin typeface="Times New Roman" panose="02020603050405020304" pitchFamily="18" charset="0"/>
                <a:cs typeface="Times New Roman" panose="02020603050405020304" pitchFamily="18" charset="0"/>
              </a:rPr>
              <a:t>th</a:t>
            </a:r>
            <a:r>
              <a:rPr lang="en-GB" sz="2400" dirty="0">
                <a:latin typeface="Times New Roman" panose="02020603050405020304" pitchFamily="18" charset="0"/>
                <a:cs typeface="Times New Roman" panose="02020603050405020304" pitchFamily="18" charset="0"/>
              </a:rPr>
              <a:t> February 2021 (17 months)</a:t>
            </a:r>
          </a:p>
        </p:txBody>
      </p:sp>
      <p:sp>
        <p:nvSpPr>
          <p:cNvPr id="4" name="Slide Number Placeholder 3">
            <a:extLst>
              <a:ext uri="{FF2B5EF4-FFF2-40B4-BE49-F238E27FC236}">
                <a16:creationId xmlns:a16="http://schemas.microsoft.com/office/drawing/2014/main" id="{15650392-967F-49E1-84BF-215667D84DF2}"/>
              </a:ext>
            </a:extLst>
          </p:cNvPr>
          <p:cNvSpPr>
            <a:spLocks noGrp="1"/>
          </p:cNvSpPr>
          <p:nvPr>
            <p:ph type="sldNum" sz="quarter" idx="12"/>
          </p:nvPr>
        </p:nvSpPr>
        <p:spPr>
          <a:xfrm>
            <a:off x="8610600" y="6356350"/>
            <a:ext cx="2743200" cy="365125"/>
          </a:xfrm>
        </p:spPr>
        <p:txBody>
          <a:bodyPr>
            <a:normAutofit/>
          </a:bodyPr>
          <a:lstStyle/>
          <a:p>
            <a:pPr>
              <a:spcAft>
                <a:spcPts val="600"/>
              </a:spcAft>
            </a:pPr>
            <a:fld id="{736A8910-61FA-49D8-8486-ACC7A852A9AB}" type="slidenum">
              <a:rPr lang="en-US"/>
              <a:pPr>
                <a:spcAft>
                  <a:spcPts val="600"/>
                </a:spcAft>
              </a:pPr>
              <a:t>3</a:t>
            </a:fld>
            <a:endParaRPr lang="en-US"/>
          </a:p>
        </p:txBody>
      </p:sp>
    </p:spTree>
    <p:extLst>
      <p:ext uri="{BB962C8B-B14F-4D97-AF65-F5344CB8AC3E}">
        <p14:creationId xmlns:p14="http://schemas.microsoft.com/office/powerpoint/2010/main" val="2122262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25" name="Rectangle 9">
            <a:extLst>
              <a:ext uri="{FF2B5EF4-FFF2-40B4-BE49-F238E27FC236}">
                <a16:creationId xmlns:a16="http://schemas.microsoft.com/office/drawing/2014/main" id="{345A976A-8DE3-4B67-B94B-2044FDD128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1">
            <a:extLst>
              <a:ext uri="{FF2B5EF4-FFF2-40B4-BE49-F238E27FC236}">
                <a16:creationId xmlns:a16="http://schemas.microsoft.com/office/drawing/2014/main" id="{6EAAA1B9-2DDB-49C9-A037-A523D2F13C1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643D2628-425A-42DE-AF87-7978721646F5}"/>
              </a:ext>
            </a:extLst>
          </p:cNvPr>
          <p:cNvSpPr>
            <a:spLocks noGrp="1"/>
          </p:cNvSpPr>
          <p:nvPr>
            <p:ph type="title"/>
          </p:nvPr>
        </p:nvSpPr>
        <p:spPr>
          <a:xfrm>
            <a:off x="804672" y="457200"/>
            <a:ext cx="10579608" cy="1188720"/>
          </a:xfrm>
        </p:spPr>
        <p:txBody>
          <a:bodyPr>
            <a:normAutofit/>
          </a:bodyPr>
          <a:lstStyle/>
          <a:p>
            <a:r>
              <a:rPr lang="en-GB" sz="3200" b="1" dirty="0">
                <a:latin typeface="Times New Roman" panose="02020603050405020304" pitchFamily="18" charset="0"/>
                <a:cs typeface="Times New Roman" panose="02020603050405020304" pitchFamily="18" charset="0"/>
              </a:rPr>
              <a:t>Introduction - Objectives of the Scholarship Programme</a:t>
            </a:r>
            <a:endParaRPr lang="en-US" sz="3200" b="1" dirty="0">
              <a:latin typeface="Times New Roman" panose="02020603050405020304" pitchFamily="18" charset="0"/>
              <a:cs typeface="Times New Roman" panose="02020603050405020304" pitchFamily="18" charset="0"/>
            </a:endParaRPr>
          </a:p>
        </p:txBody>
      </p:sp>
      <p:grpSp>
        <p:nvGrpSpPr>
          <p:cNvPr id="27" name="Group 13">
            <a:extLst>
              <a:ext uri="{FF2B5EF4-FFF2-40B4-BE49-F238E27FC236}">
                <a16:creationId xmlns:a16="http://schemas.microsoft.com/office/drawing/2014/main" id="{76566969-F813-4CC5-B3E9-363D85B55C3B}"/>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881264" y="-5116"/>
            <a:ext cx="3318648" cy="2490264"/>
            <a:chOff x="-305" y="-1"/>
            <a:chExt cx="3832880" cy="2876136"/>
          </a:xfrm>
        </p:grpSpPr>
        <p:sp>
          <p:nvSpPr>
            <p:cNvPr id="15" name="Freeform: Shape 14">
              <a:extLst>
                <a:ext uri="{FF2B5EF4-FFF2-40B4-BE49-F238E27FC236}">
                  <a16:creationId xmlns:a16="http://schemas.microsoft.com/office/drawing/2014/main" id="{AF8CF66C-45E2-456B-92B0-9E97A331D1A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5">
              <a:extLst>
                <a:ext uri="{FF2B5EF4-FFF2-40B4-BE49-F238E27FC236}">
                  <a16:creationId xmlns:a16="http://schemas.microsoft.com/office/drawing/2014/main" id="{D65D590E-D70D-4D25-B853-D5208F2AA3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231501E-3F84-4705-A001-13995FA6884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7">
              <a:extLst>
                <a:ext uri="{FF2B5EF4-FFF2-40B4-BE49-F238E27FC236}">
                  <a16:creationId xmlns:a16="http://schemas.microsoft.com/office/drawing/2014/main" id="{552617E4-47FD-4C38-8F70-93BF9B12576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0217D733-97B6-4C43-AF0C-5E3CB0EA132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2605762" cy="2252847"/>
            <a:chOff x="-305" y="-4155"/>
            <a:chExt cx="2514948" cy="2174333"/>
          </a:xfrm>
        </p:grpSpPr>
        <p:sp>
          <p:nvSpPr>
            <p:cNvPr id="21" name="Freeform: Shape 20">
              <a:extLst>
                <a:ext uri="{FF2B5EF4-FFF2-40B4-BE49-F238E27FC236}">
                  <a16:creationId xmlns:a16="http://schemas.microsoft.com/office/drawing/2014/main" id="{FD288266-7E76-4D4A-BAAC-E233FA0130F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697F88A-8624-4BA2-AF06-E6C3A52F033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8CA77163-C052-481C-9DCF-68C23ACAB3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02B425B5-0A0E-4B85-B718-E5DA73431A5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Slide Number Placeholder 3">
            <a:extLst>
              <a:ext uri="{FF2B5EF4-FFF2-40B4-BE49-F238E27FC236}">
                <a16:creationId xmlns:a16="http://schemas.microsoft.com/office/drawing/2014/main" id="{4DD9D57C-C4C2-4485-AFAF-FBB65C63559B}"/>
              </a:ext>
            </a:extLst>
          </p:cNvPr>
          <p:cNvSpPr>
            <a:spLocks noGrp="1"/>
          </p:cNvSpPr>
          <p:nvPr>
            <p:ph type="sldNum" sz="quarter" idx="12"/>
          </p:nvPr>
        </p:nvSpPr>
        <p:spPr>
          <a:xfrm>
            <a:off x="8610600" y="6356350"/>
            <a:ext cx="2743200" cy="365125"/>
          </a:xfrm>
        </p:spPr>
        <p:txBody>
          <a:bodyPr>
            <a:normAutofit/>
          </a:bodyPr>
          <a:lstStyle/>
          <a:p>
            <a:pPr>
              <a:spcAft>
                <a:spcPts val="600"/>
              </a:spcAft>
            </a:pPr>
            <a:fld id="{736A8910-61FA-49D8-8486-ACC7A852A9AB}" type="slidenum">
              <a:rPr lang="en-US" smtClean="0"/>
              <a:pPr>
                <a:spcAft>
                  <a:spcPts val="600"/>
                </a:spcAft>
              </a:pPr>
              <a:t>4</a:t>
            </a:fld>
            <a:endParaRPr lang="en-US"/>
          </a:p>
        </p:txBody>
      </p:sp>
      <p:graphicFrame>
        <p:nvGraphicFramePr>
          <p:cNvPr id="30" name="Content Placeholder 2">
            <a:extLst>
              <a:ext uri="{FF2B5EF4-FFF2-40B4-BE49-F238E27FC236}">
                <a16:creationId xmlns:a16="http://schemas.microsoft.com/office/drawing/2014/main" id="{543E9098-5BF0-4A69-881F-6BD174759D6B}"/>
              </a:ext>
            </a:extLst>
          </p:cNvPr>
          <p:cNvGraphicFramePr>
            <a:graphicFrameLocks noGrp="1"/>
          </p:cNvGraphicFramePr>
          <p:nvPr>
            <p:ph idx="1"/>
            <p:extLst>
              <p:ext uri="{D42A27DB-BD31-4B8C-83A1-F6EECF244321}">
                <p14:modId xmlns:p14="http://schemas.microsoft.com/office/powerpoint/2010/main" val="2329894154"/>
              </p:ext>
            </p:extLst>
          </p:nvPr>
        </p:nvGraphicFramePr>
        <p:xfrm>
          <a:off x="1036320" y="2560320"/>
          <a:ext cx="10119360" cy="3566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0515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9246B9-B39A-4A92-8BC7-7B2E650262B8}"/>
              </a:ext>
            </a:extLst>
          </p:cNvPr>
          <p:cNvSpPr>
            <a:spLocks noGrp="1"/>
          </p:cNvSpPr>
          <p:nvPr>
            <p:ph type="title"/>
          </p:nvPr>
        </p:nvSpPr>
        <p:spPr>
          <a:xfrm>
            <a:off x="1043631" y="1133856"/>
            <a:ext cx="9942716" cy="950976"/>
          </a:xfrm>
        </p:spPr>
        <p:txBody>
          <a:bodyPr anchor="ctr">
            <a:normAutofit/>
          </a:bodyPr>
          <a:lstStyle/>
          <a:p>
            <a:r>
              <a:rPr lang="en-GB" sz="3200" b="1" dirty="0">
                <a:latin typeface="Times New Roman" panose="02020603050405020304" pitchFamily="18" charset="0"/>
                <a:cs typeface="Times New Roman" panose="02020603050405020304" pitchFamily="18" charset="0"/>
              </a:rPr>
              <a:t>Introduction -Programme Participants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FED0211-E8B1-4673-BD80-4263F88A032B}"/>
              </a:ext>
            </a:extLst>
          </p:cNvPr>
          <p:cNvSpPr>
            <a:spLocks noGrp="1"/>
          </p:cNvSpPr>
          <p:nvPr>
            <p:ph idx="1"/>
          </p:nvPr>
        </p:nvSpPr>
        <p:spPr>
          <a:xfrm>
            <a:off x="1045028" y="2560322"/>
            <a:ext cx="9941319" cy="3581858"/>
          </a:xfrm>
        </p:spPr>
        <p:txBody>
          <a:bodyPr anchor="ctr">
            <a:normAutofit/>
          </a:bodyPr>
          <a:lstStyle/>
          <a:p>
            <a:pPr marL="0" indent="0">
              <a:buNone/>
            </a:pP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Twenty (20) Government Officials from seventeen (17) countries in Africa, Asia and Latin America.</a:t>
            </a:r>
          </a:p>
          <a:p>
            <a:pPr marL="0" indent="0">
              <a:buNone/>
            </a:pPr>
            <a:r>
              <a:rPr lang="en-GB" sz="2400" dirty="0">
                <a:latin typeface="Times New Roman" panose="02020603050405020304" pitchFamily="18" charset="0"/>
                <a:ea typeface="Calibri" panose="020F0502020204030204" pitchFamily="34" charset="0"/>
                <a:cs typeface="Times New Roman" panose="02020603050405020304" pitchFamily="18" charset="0"/>
              </a:rPr>
              <a:t>N</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amely; Ghana, Kenya, Zimbabwe, Tanzania, Egypt,, East Timor, Indonesia, Philippines, Mongolia, Uzbekistan, Afghanistan, Pakistan, Nepal, Laos, Cambodia </a:t>
            </a:r>
            <a:r>
              <a:rPr lang="en-GB" sz="2400" dirty="0">
                <a:latin typeface="Times New Roman" panose="02020603050405020304" pitchFamily="18" charset="0"/>
                <a:ea typeface="Calibri" panose="020F0502020204030204" pitchFamily="34" charset="0"/>
                <a:cs typeface="Times New Roman" panose="02020603050405020304" pitchFamily="18" charset="0"/>
              </a:rPr>
              <a:t>Nicaragua and Ecuador</a:t>
            </a:r>
            <a:endParaRPr lang="en-US" sz="2400" dirty="0">
              <a:latin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59C315FF-6F15-4947-A91E-C930579B4D13}"/>
              </a:ext>
            </a:extLst>
          </p:cNvPr>
          <p:cNvSpPr>
            <a:spLocks noGrp="1"/>
          </p:cNvSpPr>
          <p:nvPr>
            <p:ph type="sldNum" sz="quarter" idx="12"/>
          </p:nvPr>
        </p:nvSpPr>
        <p:spPr>
          <a:xfrm>
            <a:off x="8610600" y="6492240"/>
            <a:ext cx="2743200" cy="365125"/>
          </a:xfrm>
        </p:spPr>
        <p:txBody>
          <a:bodyPr>
            <a:normAutofit/>
          </a:bodyPr>
          <a:lstStyle/>
          <a:p>
            <a:pPr>
              <a:spcAft>
                <a:spcPts val="600"/>
              </a:spcAft>
            </a:pPr>
            <a:fld id="{736A8910-61FA-49D8-8486-ACC7A852A9AB}" type="slidenum">
              <a:rPr lang="en-US" smtClean="0"/>
              <a:pPr>
                <a:spcAft>
                  <a:spcPts val="600"/>
                </a:spcAft>
              </a:pPr>
              <a:t>5</a:t>
            </a:fld>
            <a:endParaRPr lang="en-US"/>
          </a:p>
        </p:txBody>
      </p:sp>
    </p:spTree>
    <p:extLst>
      <p:ext uri="{BB962C8B-B14F-4D97-AF65-F5344CB8AC3E}">
        <p14:creationId xmlns:p14="http://schemas.microsoft.com/office/powerpoint/2010/main" val="392004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282D95-600E-49BB-8251-0C1719E0D836}"/>
              </a:ext>
            </a:extLst>
          </p:cNvPr>
          <p:cNvSpPr>
            <a:spLocks noGrp="1"/>
          </p:cNvSpPr>
          <p:nvPr>
            <p:ph type="title"/>
          </p:nvPr>
        </p:nvSpPr>
        <p:spPr>
          <a:xfrm>
            <a:off x="838200" y="365125"/>
            <a:ext cx="10515600" cy="1325563"/>
          </a:xfrm>
        </p:spPr>
        <p:txBody>
          <a:bodyPr>
            <a:normAutofit/>
          </a:bodyPr>
          <a:lstStyle/>
          <a:p>
            <a:r>
              <a:rPr lang="en-GB" sz="3200" b="1" dirty="0">
                <a:latin typeface="Times New Roman" panose="02020603050405020304" pitchFamily="18" charset="0"/>
                <a:cs typeface="Times New Roman" panose="02020603050405020304" pitchFamily="18" charset="0"/>
              </a:rPr>
              <a:t>Introduction - Scheduled Activities for Training Programmes</a:t>
            </a:r>
            <a:endParaRPr lang="en-US" sz="3200" b="1" dirty="0">
              <a:latin typeface="Times New Roman" panose="02020603050405020304" pitchFamily="18" charset="0"/>
              <a:cs typeface="Times New Roman" panose="02020603050405020304" pitchFamily="18" charset="0"/>
            </a:endParaRPr>
          </a:p>
        </p:txBody>
      </p:sp>
      <p:sp>
        <p:nvSpPr>
          <p:cNvPr id="11"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2DE864-849F-4077-B0FF-250A9BD48C68}"/>
              </a:ext>
            </a:extLst>
          </p:cNvPr>
          <p:cNvSpPr>
            <a:spLocks noGrp="1"/>
          </p:cNvSpPr>
          <p:nvPr>
            <p:ph idx="1"/>
          </p:nvPr>
        </p:nvSpPr>
        <p:spPr>
          <a:xfrm>
            <a:off x="838200" y="1929384"/>
            <a:ext cx="10515600" cy="4251960"/>
          </a:xfrm>
        </p:spPr>
        <p:txBody>
          <a:bodyPr>
            <a:normAutofit/>
          </a:bodyPr>
          <a:lstStyle/>
          <a:p>
            <a:pPr marL="522288" indent="-407988">
              <a:buFont typeface="Wingdings" panose="05000000000000000000" pitchFamily="2" charset="2"/>
              <a:buChar char="§"/>
            </a:pPr>
            <a:r>
              <a:rPr lang="en-GB" sz="2200" dirty="0">
                <a:latin typeface="Times New Roman" panose="02020603050405020304" pitchFamily="18" charset="0"/>
                <a:cs typeface="Times New Roman" panose="02020603050405020304" pitchFamily="18" charset="0"/>
              </a:rPr>
              <a:t>Regular academic work</a:t>
            </a:r>
          </a:p>
          <a:p>
            <a:pPr marL="522288" indent="-407988">
              <a:buFont typeface="Wingdings" panose="05000000000000000000" pitchFamily="2" charset="2"/>
              <a:buChar char="§"/>
            </a:pPr>
            <a:r>
              <a:rPr lang="en-GB" sz="2200" dirty="0">
                <a:latin typeface="Times New Roman" panose="02020603050405020304" pitchFamily="18" charset="0"/>
                <a:cs typeface="Times New Roman" panose="02020603050405020304" pitchFamily="18" charset="0"/>
              </a:rPr>
              <a:t>Special lectures on Korean Public Finance and Tax Administration by field experts from the Korean Institute of Public Finance (KIPF)</a:t>
            </a:r>
          </a:p>
          <a:p>
            <a:pPr marL="522288" indent="-407988">
              <a:buFont typeface="Wingdings" panose="05000000000000000000" pitchFamily="2" charset="2"/>
              <a:buChar char="§"/>
            </a:pPr>
            <a:r>
              <a:rPr lang="en-GB" sz="2200" dirty="0">
                <a:latin typeface="Times New Roman" panose="02020603050405020304" pitchFamily="18" charset="0"/>
                <a:cs typeface="Times New Roman" panose="02020603050405020304" pitchFamily="18" charset="0"/>
              </a:rPr>
              <a:t>Field trip to Industrial sites – </a:t>
            </a:r>
            <a:r>
              <a:rPr lang="en-GB" sz="2200" dirty="0" err="1">
                <a:latin typeface="Times New Roman" panose="02020603050405020304" pitchFamily="18" charset="0"/>
                <a:cs typeface="Times New Roman" panose="02020603050405020304" pitchFamily="18" charset="0"/>
              </a:rPr>
              <a:t>Douzone</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Bizon</a:t>
            </a:r>
            <a:r>
              <a:rPr lang="en-GB" sz="2200" dirty="0">
                <a:latin typeface="Times New Roman" panose="02020603050405020304" pitchFamily="18" charset="0"/>
                <a:cs typeface="Times New Roman" panose="02020603050405020304" pitchFamily="18" charset="0"/>
              </a:rPr>
              <a:t> Company Limited (IT solutions company providing support to the Korean National Tax Office in its tax administration)</a:t>
            </a:r>
          </a:p>
          <a:p>
            <a:pPr marL="522288" indent="-407988">
              <a:buFont typeface="Wingdings" panose="05000000000000000000" pitchFamily="2" charset="2"/>
              <a:buChar char="§"/>
            </a:pPr>
            <a:r>
              <a:rPr lang="en-GB" sz="2200" dirty="0">
                <a:latin typeface="Times New Roman" panose="02020603050405020304" pitchFamily="18" charset="0"/>
                <a:cs typeface="Times New Roman" panose="02020603050405020304" pitchFamily="18" charset="0"/>
              </a:rPr>
              <a:t>Training programmes </a:t>
            </a:r>
            <a:r>
              <a:rPr lang="en-GB" sz="2200" dirty="0">
                <a:effectLst/>
                <a:latin typeface="Times New Roman" panose="02020603050405020304" pitchFamily="18" charset="0"/>
                <a:ea typeface="Calibri" panose="020F0502020204030204" pitchFamily="34" charset="0"/>
                <a:cs typeface="Times New Roman" panose="02020603050405020304" pitchFamily="18" charset="0"/>
              </a:rPr>
              <a:t>by the Global Knowledge Exchange and Development </a:t>
            </a:r>
            <a:r>
              <a:rPr lang="en-GB" sz="2200" dirty="0" err="1">
                <a:effectLst/>
                <a:latin typeface="Times New Roman" panose="02020603050405020304" pitchFamily="18" charset="0"/>
                <a:ea typeface="Calibri" panose="020F0502020204030204" pitchFamily="34" charset="0"/>
                <a:cs typeface="Times New Roman" panose="02020603050405020304" pitchFamily="18" charset="0"/>
              </a:rPr>
              <a:t>Center</a:t>
            </a:r>
            <a:r>
              <a:rPr lang="en-GB" sz="2200" dirty="0">
                <a:effectLst/>
                <a:latin typeface="Times New Roman" panose="02020603050405020304" pitchFamily="18" charset="0"/>
                <a:ea typeface="Calibri" panose="020F0502020204030204" pitchFamily="34" charset="0"/>
                <a:cs typeface="Times New Roman" panose="02020603050405020304" pitchFamily="18" charset="0"/>
              </a:rPr>
              <a:t> (GKEDC) of the Korea Development Institute (KDI) – understanding Korea’s Economic Development and the Importance of Technical Vocational Education and Training (</a:t>
            </a:r>
            <a:r>
              <a:rPr lang="en-GB" sz="2200" dirty="0">
                <a:latin typeface="Times New Roman" panose="02020603050405020304" pitchFamily="18" charset="0"/>
                <a:ea typeface="Calibri" panose="020F0502020204030204" pitchFamily="34" charset="0"/>
                <a:cs typeface="Times New Roman" panose="02020603050405020304" pitchFamily="18" charset="0"/>
              </a:rPr>
              <a:t>T</a:t>
            </a:r>
            <a:r>
              <a:rPr lang="en-GB" sz="2200" dirty="0">
                <a:effectLst/>
                <a:latin typeface="Times New Roman" panose="02020603050405020304" pitchFamily="18" charset="0"/>
                <a:ea typeface="Calibri" panose="020F0502020204030204" pitchFamily="34" charset="0"/>
                <a:cs typeface="Times New Roman" panose="02020603050405020304" pitchFamily="18" charset="0"/>
              </a:rPr>
              <a:t>VET) to International Development and Cooperation (IDC)</a:t>
            </a:r>
          </a:p>
          <a:p>
            <a:pPr marL="114300" indent="0">
              <a:buNone/>
            </a:pPr>
            <a:r>
              <a:rPr lang="en-US" sz="2200" b="1" dirty="0">
                <a:effectLst/>
                <a:latin typeface="Times New Roman" panose="02020603050405020304" pitchFamily="18" charset="0"/>
                <a:ea typeface="Malgun Gothic" panose="020B0503020000020004" pitchFamily="34" charset="-127"/>
                <a:cs typeface="Times New Roman" panose="02020603050405020304" pitchFamily="18" charset="0"/>
              </a:rPr>
              <a:t>Contribution of </a:t>
            </a:r>
            <a:r>
              <a:rPr lang="en-US" sz="2200" b="1" u="sng"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political will</a:t>
            </a:r>
            <a:r>
              <a:rPr lang="en-US" sz="2200" b="1" dirty="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200" b="1" u="sng"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dedicated human resource </a:t>
            </a:r>
            <a:r>
              <a:rPr lang="en-US" sz="2200" b="1" dirty="0">
                <a:effectLst/>
                <a:latin typeface="Times New Roman" panose="02020603050405020304" pitchFamily="18" charset="0"/>
                <a:ea typeface="Malgun Gothic" panose="020B0503020000020004" pitchFamily="34" charset="-127"/>
                <a:cs typeface="Times New Roman" panose="02020603050405020304" pitchFamily="18" charset="0"/>
              </a:rPr>
              <a:t>and </a:t>
            </a:r>
            <a:r>
              <a:rPr lang="en-US" sz="2200" b="1" u="sng"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effective data collection and management</a:t>
            </a:r>
            <a:r>
              <a:rPr lang="en-US" sz="2200" b="1" dirty="0">
                <a:effectLst/>
                <a:latin typeface="Times New Roman" panose="02020603050405020304" pitchFamily="18" charset="0"/>
                <a:ea typeface="Malgun Gothic" panose="020B0503020000020004" pitchFamily="34" charset="-127"/>
                <a:cs typeface="Times New Roman" panose="02020603050405020304" pitchFamily="18" charset="0"/>
              </a:rPr>
              <a:t> among others in South Korea’s Industrial development</a:t>
            </a:r>
            <a:endParaRPr lang="en-US" sz="2200" b="1"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EFE0D43-4439-4C24-A2C0-DA739EBAB8B6}"/>
              </a:ext>
            </a:extLst>
          </p:cNvPr>
          <p:cNvSpPr>
            <a:spLocks noGrp="1"/>
          </p:cNvSpPr>
          <p:nvPr>
            <p:ph type="sldNum" sz="quarter" idx="12"/>
          </p:nvPr>
        </p:nvSpPr>
        <p:spPr>
          <a:xfrm>
            <a:off x="8610600" y="6356350"/>
            <a:ext cx="2743200" cy="365125"/>
          </a:xfrm>
        </p:spPr>
        <p:txBody>
          <a:bodyPr>
            <a:normAutofit/>
          </a:bodyPr>
          <a:lstStyle/>
          <a:p>
            <a:pPr>
              <a:spcAft>
                <a:spcPts val="600"/>
              </a:spcAft>
            </a:pPr>
            <a:fld id="{736A8910-61FA-49D8-8486-ACC7A852A9AB}" type="slidenum">
              <a:rPr lang="en-US" smtClean="0"/>
              <a:pPr>
                <a:spcAft>
                  <a:spcPts val="600"/>
                </a:spcAft>
              </a:pPr>
              <a:t>6</a:t>
            </a:fld>
            <a:endParaRPr lang="en-US"/>
          </a:p>
        </p:txBody>
      </p:sp>
    </p:spTree>
    <p:extLst>
      <p:ext uri="{BB962C8B-B14F-4D97-AF65-F5344CB8AC3E}">
        <p14:creationId xmlns:p14="http://schemas.microsoft.com/office/powerpoint/2010/main" val="3498766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D12541-3D33-4EC6-978D-C5EBF5853DE2}"/>
              </a:ext>
            </a:extLst>
          </p:cNvPr>
          <p:cNvSpPr>
            <a:spLocks noGrp="1"/>
          </p:cNvSpPr>
          <p:nvPr>
            <p:ph type="title"/>
          </p:nvPr>
        </p:nvSpPr>
        <p:spPr>
          <a:xfrm>
            <a:off x="838200" y="365125"/>
            <a:ext cx="10515600" cy="1325563"/>
          </a:xfrm>
        </p:spPr>
        <p:txBody>
          <a:bodyPr>
            <a:normAutofit/>
          </a:bodyPr>
          <a:lstStyle/>
          <a:p>
            <a:r>
              <a:rPr lang="en-GB" sz="3200" b="1" dirty="0">
                <a:latin typeface="Times New Roman" panose="02020603050405020304" pitchFamily="18" charset="0"/>
                <a:cs typeface="Times New Roman" panose="02020603050405020304" pitchFamily="18" charset="0"/>
              </a:rPr>
              <a:t>Medium-Term Planning and Budgeting – Korean Experience from the 1980s</a:t>
            </a:r>
            <a:endParaRPr lang="en-US" sz="3200" b="1" dirty="0">
              <a:latin typeface="Times New Roman" panose="02020603050405020304" pitchFamily="18" charset="0"/>
              <a:cs typeface="Times New Roman" panose="02020603050405020304" pitchFamily="18" charset="0"/>
            </a:endParaRPr>
          </a:p>
        </p:txBody>
      </p:sp>
      <p:sp>
        <p:nvSpPr>
          <p:cNvPr id="11"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7676E91-F515-45B1-A2B5-A9E5A41E1752}"/>
              </a:ext>
            </a:extLst>
          </p:cNvPr>
          <p:cNvSpPr>
            <a:spLocks noGrp="1"/>
          </p:cNvSpPr>
          <p:nvPr>
            <p:ph idx="1"/>
          </p:nvPr>
        </p:nvSpPr>
        <p:spPr>
          <a:xfrm>
            <a:off x="838200" y="1929384"/>
            <a:ext cx="10515600" cy="4251960"/>
          </a:xfrm>
        </p:spPr>
        <p:txBody>
          <a:bodyPr>
            <a:normAutofit/>
          </a:bodyPr>
          <a:lstStyle/>
          <a:p>
            <a:pPr algn="just">
              <a:buFont typeface="Wingdings" panose="05000000000000000000" pitchFamily="2" charset="2"/>
              <a:buChar char="v"/>
            </a:pPr>
            <a:r>
              <a:rPr lang="en-GB" sz="2000" b="1" dirty="0">
                <a:latin typeface="Times New Roman" panose="02020603050405020304" pitchFamily="18" charset="0"/>
                <a:cs typeface="Times New Roman" panose="02020603050405020304" pitchFamily="18" charset="0"/>
              </a:rPr>
              <a:t>Strong Leadership </a:t>
            </a:r>
            <a:r>
              <a:rPr lang="en-GB" sz="2000" dirty="0">
                <a:latin typeface="Times New Roman" panose="02020603050405020304" pitchFamily="18" charset="0"/>
                <a:cs typeface="Times New Roman" panose="02020603050405020304" pitchFamily="18" charset="0"/>
              </a:rPr>
              <a:t>- The Planning Ministry (Economic Planning Board – EPB) supervised the National Development Plan (Planning) and Multi-year Financial Plan (Budgeting). It was set up to oversee other ministries/agencies such as education, health, infrastructure. </a:t>
            </a:r>
          </a:p>
          <a:p>
            <a:pPr algn="just">
              <a:buFont typeface="Wingdings" panose="05000000000000000000" pitchFamily="2" charset="2"/>
              <a:buChar char="v"/>
            </a:pPr>
            <a:r>
              <a:rPr lang="en-US" sz="2000" b="1" dirty="0">
                <a:latin typeface="Times New Roman" panose="02020603050405020304" pitchFamily="18" charset="0"/>
                <a:cs typeface="Times New Roman" panose="02020603050405020304" pitchFamily="18" charset="0"/>
              </a:rPr>
              <a:t>The 5-year National Development Plans were never followed rigorously</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plan was to ensure that society and its leaders understood the objectives and strategies to be carried out to achieve a common goal. Instead of following the plan blindly, it was understood that flexible adjustments would be made (</a:t>
            </a:r>
            <a:r>
              <a:rPr lang="en-US" sz="2000" b="1" i="1" dirty="0">
                <a:latin typeface="Times New Roman" panose="02020603050405020304" pitchFamily="18" charset="0"/>
                <a:cs typeface="Times New Roman" panose="02020603050405020304" pitchFamily="18" charset="0"/>
              </a:rPr>
              <a:t>during implementation</a:t>
            </a:r>
            <a:r>
              <a:rPr lang="en-US" sz="2000" dirty="0">
                <a:latin typeface="Times New Roman" panose="02020603050405020304" pitchFamily="18" charset="0"/>
                <a:cs typeface="Times New Roman" panose="02020603050405020304" pitchFamily="18" charset="0"/>
              </a:rPr>
              <a:t>)  in which decisions would be informed/guided by the Medium-Term Fiscal Plan (MTFP) </a:t>
            </a:r>
          </a:p>
          <a:p>
            <a:pPr algn="just">
              <a:buFont typeface="Wingdings" panose="05000000000000000000" pitchFamily="2" charset="2"/>
              <a:buChar char="v"/>
            </a:pPr>
            <a:r>
              <a:rPr lang="en-US" sz="2000" b="1" dirty="0">
                <a:latin typeface="Times New Roman" panose="02020603050405020304" pitchFamily="18" charset="0"/>
                <a:cs typeface="Times New Roman" panose="02020603050405020304" pitchFamily="18" charset="0"/>
              </a:rPr>
              <a:t>The MTFP was internal to the Central Budgeting Authority (EPB) and not released publicly</a:t>
            </a:r>
            <a:r>
              <a:rPr lang="en-US" sz="2000" dirty="0">
                <a:latin typeface="Times New Roman" panose="02020603050405020304" pitchFamily="18" charset="0"/>
                <a:cs typeface="Times New Roman" panose="02020603050405020304" pitchFamily="18" charset="0"/>
              </a:rPr>
              <a:t>. It was not reported to the legislature nor was the latter’s review or approval required.  The MTFP was developed by the EPB because they needed it, not because someone told the to.</a:t>
            </a:r>
          </a:p>
          <a:p>
            <a:endParaRPr lang="en-US" sz="2000" dirty="0"/>
          </a:p>
        </p:txBody>
      </p:sp>
      <p:sp>
        <p:nvSpPr>
          <p:cNvPr id="4" name="Slide Number Placeholder 3">
            <a:extLst>
              <a:ext uri="{FF2B5EF4-FFF2-40B4-BE49-F238E27FC236}">
                <a16:creationId xmlns:a16="http://schemas.microsoft.com/office/drawing/2014/main" id="{6327EB9B-1D38-493E-B53B-8BAF756624DC}"/>
              </a:ext>
            </a:extLst>
          </p:cNvPr>
          <p:cNvSpPr>
            <a:spLocks noGrp="1"/>
          </p:cNvSpPr>
          <p:nvPr>
            <p:ph type="sldNum" sz="quarter" idx="12"/>
          </p:nvPr>
        </p:nvSpPr>
        <p:spPr>
          <a:xfrm>
            <a:off x="8610600" y="6356350"/>
            <a:ext cx="2743200" cy="365125"/>
          </a:xfrm>
        </p:spPr>
        <p:txBody>
          <a:bodyPr>
            <a:normAutofit/>
          </a:bodyPr>
          <a:lstStyle/>
          <a:p>
            <a:pPr>
              <a:spcAft>
                <a:spcPts val="600"/>
              </a:spcAft>
            </a:pPr>
            <a:fld id="{736A8910-61FA-49D8-8486-ACC7A852A9AB}" type="slidenum">
              <a:rPr lang="en-US" smtClean="0"/>
              <a:pPr>
                <a:spcAft>
                  <a:spcPts val="600"/>
                </a:spcAft>
              </a:pPr>
              <a:t>7</a:t>
            </a:fld>
            <a:endParaRPr lang="en-US"/>
          </a:p>
        </p:txBody>
      </p:sp>
    </p:spTree>
    <p:extLst>
      <p:ext uri="{BB962C8B-B14F-4D97-AF65-F5344CB8AC3E}">
        <p14:creationId xmlns:p14="http://schemas.microsoft.com/office/powerpoint/2010/main" val="670651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7DBCE5F-B20F-4E83-BD5A-F61121596987}"/>
              </a:ext>
            </a:extLst>
          </p:cNvPr>
          <p:cNvSpPr>
            <a:spLocks noGrp="1"/>
          </p:cNvSpPr>
          <p:nvPr>
            <p:ph type="title"/>
          </p:nvPr>
        </p:nvSpPr>
        <p:spPr>
          <a:xfrm>
            <a:off x="643467" y="321734"/>
            <a:ext cx="10905066" cy="1135737"/>
          </a:xfrm>
        </p:spPr>
        <p:txBody>
          <a:bodyPr>
            <a:normAutofit/>
          </a:bodyPr>
          <a:lstStyle/>
          <a:p>
            <a:r>
              <a:rPr lang="en-GB" sz="3200" b="1" dirty="0">
                <a:latin typeface="Times New Roman" panose="02020603050405020304" pitchFamily="18" charset="0"/>
                <a:cs typeface="Times New Roman" panose="02020603050405020304" pitchFamily="18" charset="0"/>
              </a:rPr>
              <a:t>Medium-Term Planning and Budgeting – Korean Experience from the 1980s – Cont’d</a:t>
            </a:r>
            <a:endParaRPr lang="en-US"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E2689B1-90B9-4963-8F01-05FCD780DD0C}"/>
              </a:ext>
            </a:extLst>
          </p:cNvPr>
          <p:cNvSpPr>
            <a:spLocks noGrp="1"/>
          </p:cNvSpPr>
          <p:nvPr>
            <p:ph idx="1"/>
          </p:nvPr>
        </p:nvSpPr>
        <p:spPr>
          <a:xfrm>
            <a:off x="643468" y="1361440"/>
            <a:ext cx="10946415" cy="4815523"/>
          </a:xfrm>
        </p:spPr>
        <p:txBody>
          <a:bodyPr>
            <a:normAutofit/>
          </a:bodyPr>
          <a:lstStyle/>
          <a:p>
            <a:pPr algn="just"/>
            <a:r>
              <a:rPr lang="en-GB" sz="2400" dirty="0">
                <a:latin typeface="Times New Roman" panose="02020603050405020304" pitchFamily="18" charset="0"/>
                <a:cs typeface="Times New Roman" panose="02020603050405020304" pitchFamily="18" charset="0"/>
              </a:rPr>
              <a:t>The MTFP was </a:t>
            </a:r>
            <a:r>
              <a:rPr lang="en-GB" sz="2400" u="sng" dirty="0">
                <a:latin typeface="Times New Roman" panose="02020603050405020304" pitchFamily="18" charset="0"/>
                <a:cs typeface="Times New Roman" panose="02020603050405020304" pitchFamily="18" charset="0"/>
              </a:rPr>
              <a:t>updated annually </a:t>
            </a:r>
            <a:r>
              <a:rPr lang="en-GB" sz="2400" dirty="0">
                <a:latin typeface="Times New Roman" panose="02020603050405020304" pitchFamily="18" charset="0"/>
                <a:cs typeface="Times New Roman" panose="02020603050405020304" pitchFamily="18" charset="0"/>
              </a:rPr>
              <a:t>like MTEF but only for the period of the relevant 5-year Economic Development Plan (1962-66, 1967-71, 1972-76, 1977-81, 1982-86, 1987-91 and 1992-96). It was </a:t>
            </a:r>
            <a:r>
              <a:rPr lang="en-GB" sz="2400" dirty="0" smtClean="0">
                <a:latin typeface="Times New Roman" panose="02020603050405020304" pitchFamily="18" charset="0"/>
                <a:cs typeface="Times New Roman" panose="02020603050405020304" pitchFamily="18" charset="0"/>
              </a:rPr>
              <a:t>non-rolling/overlapping.</a:t>
            </a:r>
          </a:p>
          <a:p>
            <a:pPr algn="just"/>
            <a:endParaRPr lang="en-GB" sz="1000" dirty="0">
              <a:latin typeface="Times New Roman" panose="02020603050405020304" pitchFamily="18" charset="0"/>
              <a:cs typeface="Times New Roman" panose="02020603050405020304" pitchFamily="18" charset="0"/>
            </a:endParaRPr>
          </a:p>
          <a:p>
            <a:pPr marL="396875" indent="-168275" algn="just">
              <a:spcBef>
                <a:spcPts val="600"/>
              </a:spcBef>
              <a:buNone/>
            </a:pPr>
            <a:r>
              <a:rPr lang="en-GB" sz="2400" dirty="0">
                <a:latin typeface="Times New Roman" panose="02020603050405020304" pitchFamily="18" charset="0"/>
                <a:cs typeface="Times New Roman" panose="02020603050405020304" pitchFamily="18" charset="0"/>
              </a:rPr>
              <a:t>E.g., 4</a:t>
            </a:r>
            <a:r>
              <a:rPr lang="en-GB" sz="2400" baseline="30000" dirty="0">
                <a:latin typeface="Times New Roman" panose="02020603050405020304" pitchFamily="18" charset="0"/>
                <a:cs typeface="Times New Roman" panose="02020603050405020304" pitchFamily="18" charset="0"/>
              </a:rPr>
              <a:t>th</a:t>
            </a:r>
            <a:r>
              <a:rPr lang="en-GB" sz="2400" dirty="0">
                <a:latin typeface="Times New Roman" panose="02020603050405020304" pitchFamily="18" charset="0"/>
                <a:cs typeface="Times New Roman" panose="02020603050405020304" pitchFamily="18" charset="0"/>
              </a:rPr>
              <a:t> EDP (1977-81):</a:t>
            </a:r>
          </a:p>
          <a:p>
            <a:pPr marL="517525" indent="-233363" algn="just">
              <a:spcBef>
                <a:spcPts val="600"/>
              </a:spcBef>
              <a:buNone/>
            </a:pPr>
            <a:r>
              <a:rPr lang="en-GB" sz="2400" dirty="0">
                <a:latin typeface="Times New Roman" panose="02020603050405020304" pitchFamily="18" charset="0"/>
                <a:cs typeface="Times New Roman" panose="02020603050405020304" pitchFamily="18" charset="0"/>
              </a:rPr>
              <a:t>1977 MTFP: ( 1977-1981)</a:t>
            </a:r>
          </a:p>
          <a:p>
            <a:pPr marL="517525" indent="-233363" algn="just">
              <a:spcBef>
                <a:spcPts val="600"/>
              </a:spcBef>
              <a:buNone/>
            </a:pPr>
            <a:r>
              <a:rPr lang="en-GB" sz="2400" dirty="0">
                <a:latin typeface="Times New Roman" panose="02020603050405020304" pitchFamily="18" charset="0"/>
                <a:cs typeface="Times New Roman" panose="02020603050405020304" pitchFamily="18" charset="0"/>
              </a:rPr>
              <a:t>1978 MTFP: ( 1978-1981)</a:t>
            </a:r>
          </a:p>
          <a:p>
            <a:pPr marL="517525" indent="-233363" algn="just">
              <a:spcBef>
                <a:spcPts val="600"/>
              </a:spcBef>
              <a:buNone/>
            </a:pPr>
            <a:r>
              <a:rPr lang="en-GB" sz="2400" dirty="0">
                <a:latin typeface="Times New Roman" panose="02020603050405020304" pitchFamily="18" charset="0"/>
                <a:cs typeface="Times New Roman" panose="02020603050405020304" pitchFamily="18" charset="0"/>
              </a:rPr>
              <a:t>1979 MTFP: ( 1979-1981)</a:t>
            </a:r>
          </a:p>
          <a:p>
            <a:pPr marL="517525" indent="-233363" algn="just">
              <a:spcBef>
                <a:spcPts val="600"/>
              </a:spcBef>
              <a:buNone/>
            </a:pPr>
            <a:r>
              <a:rPr lang="en-GB" sz="2400" dirty="0">
                <a:latin typeface="Times New Roman" panose="02020603050405020304" pitchFamily="18" charset="0"/>
                <a:cs typeface="Times New Roman" panose="02020603050405020304" pitchFamily="18" charset="0"/>
              </a:rPr>
              <a:t>1980 MTFP: ( 1980-1981)</a:t>
            </a:r>
          </a:p>
          <a:p>
            <a:pPr algn="just"/>
            <a:endParaRPr lang="en-US" sz="2400" dirty="0">
              <a:latin typeface="Times New Roman" panose="02020603050405020304" pitchFamily="18" charset="0"/>
              <a:cs typeface="Times New Roman" panose="02020603050405020304" pitchFamily="18" charset="0"/>
            </a:endParaRPr>
          </a:p>
          <a:p>
            <a:pPr marL="0" indent="0" algn="just">
              <a:spcBef>
                <a:spcPts val="0"/>
              </a:spcBef>
            </a:pPr>
            <a:r>
              <a:rPr lang="en-US" sz="2400" dirty="0">
                <a:latin typeface="Times New Roman" panose="02020603050405020304" pitchFamily="18" charset="0"/>
                <a:cs typeface="Times New Roman" panose="02020603050405020304" pitchFamily="18" charset="0"/>
              </a:rPr>
              <a:t>Therefore, the MTFP always matched </a:t>
            </a:r>
          </a:p>
          <a:p>
            <a:pPr marL="0" indent="0" algn="just">
              <a:spcBef>
                <a:spcPts val="0"/>
              </a:spcBef>
              <a:buNone/>
            </a:pPr>
            <a:r>
              <a:rPr lang="en-US" sz="2400" dirty="0">
                <a:latin typeface="Times New Roman" panose="02020603050405020304" pitchFamily="18" charset="0"/>
                <a:cs typeface="Times New Roman" panose="02020603050405020304" pitchFamily="18" charset="0"/>
              </a:rPr>
              <a:t>the Economic Development Plan (EDP)</a:t>
            </a:r>
            <a:endParaRPr lang="en-US" sz="1800" dirty="0">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828A5161-06F1-46CF-8AD7-844680A59E1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3" name="Isosceles Triangle 12">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15">
            <a:extLst>
              <a:ext uri="{FF2B5EF4-FFF2-40B4-BE49-F238E27FC236}">
                <a16:creationId xmlns:a16="http://schemas.microsoft.com/office/drawing/2014/main" id="{5995D10D-E9C9-47DB-AE7E-801FEF38F5C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8" name="Rectangle 16">
              <a:extLst>
                <a:ext uri="{FF2B5EF4-FFF2-40B4-BE49-F238E27FC236}">
                  <a16:creationId xmlns:a16="http://schemas.microsoft.com/office/drawing/2014/main" id="{CC1A72C6-3DE4-4EC3-9AD5-9E0D40D8CE8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17">
              <a:extLst>
                <a:ext uri="{FF2B5EF4-FFF2-40B4-BE49-F238E27FC236}">
                  <a16:creationId xmlns:a16="http://schemas.microsoft.com/office/drawing/2014/main" id="{0B0DA1F1-C391-4EDF-9FE0-23E86E13776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Slide Number Placeholder 3">
            <a:extLst>
              <a:ext uri="{FF2B5EF4-FFF2-40B4-BE49-F238E27FC236}">
                <a16:creationId xmlns:a16="http://schemas.microsoft.com/office/drawing/2014/main" id="{C39258A5-C7E8-4F5D-8DC4-9A3ADDD74B03}"/>
              </a:ext>
            </a:extLst>
          </p:cNvPr>
          <p:cNvSpPr>
            <a:spLocks noGrp="1"/>
          </p:cNvSpPr>
          <p:nvPr>
            <p:ph type="sldNum" sz="quarter" idx="12"/>
          </p:nvPr>
        </p:nvSpPr>
        <p:spPr>
          <a:xfrm>
            <a:off x="8805333" y="6356350"/>
            <a:ext cx="2743200" cy="365125"/>
          </a:xfrm>
        </p:spPr>
        <p:txBody>
          <a:bodyPr>
            <a:normAutofit/>
          </a:bodyPr>
          <a:lstStyle/>
          <a:p>
            <a:pPr>
              <a:spcAft>
                <a:spcPts val="600"/>
              </a:spcAft>
            </a:pPr>
            <a:fld id="{736A8910-61FA-49D8-8486-ACC7A852A9AB}" type="slidenum">
              <a:rPr lang="en-US" smtClean="0"/>
              <a:pPr>
                <a:spcAft>
                  <a:spcPts val="600"/>
                </a:spcAft>
              </a:pPr>
              <a:t>8</a:t>
            </a:fld>
            <a:endParaRPr lang="en-US"/>
          </a:p>
        </p:txBody>
      </p:sp>
      <p:graphicFrame>
        <p:nvGraphicFramePr>
          <p:cNvPr id="5" name="Table 5">
            <a:extLst>
              <a:ext uri="{FF2B5EF4-FFF2-40B4-BE49-F238E27FC236}">
                <a16:creationId xmlns:a16="http://schemas.microsoft.com/office/drawing/2014/main" id="{BBBDC1AC-2B50-462B-A05D-AF88740BCAA9}"/>
              </a:ext>
            </a:extLst>
          </p:cNvPr>
          <p:cNvGraphicFramePr>
            <a:graphicFrameLocks noGrp="1"/>
          </p:cNvGraphicFramePr>
          <p:nvPr>
            <p:extLst>
              <p:ext uri="{D42A27DB-BD31-4B8C-83A1-F6EECF244321}">
                <p14:modId xmlns:p14="http://schemas.microsoft.com/office/powerpoint/2010/main" val="3464706802"/>
              </p:ext>
            </p:extLst>
          </p:nvPr>
        </p:nvGraphicFramePr>
        <p:xfrm>
          <a:off x="5678725" y="2418802"/>
          <a:ext cx="6253216" cy="3826424"/>
        </p:xfrm>
        <a:graphic>
          <a:graphicData uri="http://schemas.openxmlformats.org/drawingml/2006/table">
            <a:tbl>
              <a:tblPr firstRow="1" bandRow="1">
                <a:tableStyleId>{5940675A-B579-460E-94D1-54222C63F5DA}</a:tableStyleId>
              </a:tblPr>
              <a:tblGrid>
                <a:gridCol w="1695621">
                  <a:extLst>
                    <a:ext uri="{9D8B030D-6E8A-4147-A177-3AD203B41FA5}">
                      <a16:colId xmlns:a16="http://schemas.microsoft.com/office/drawing/2014/main" val="1880933156"/>
                    </a:ext>
                  </a:extLst>
                </a:gridCol>
                <a:gridCol w="911519">
                  <a:extLst>
                    <a:ext uri="{9D8B030D-6E8A-4147-A177-3AD203B41FA5}">
                      <a16:colId xmlns:a16="http://schemas.microsoft.com/office/drawing/2014/main" val="2988715515"/>
                    </a:ext>
                  </a:extLst>
                </a:gridCol>
                <a:gridCol w="911519">
                  <a:extLst>
                    <a:ext uri="{9D8B030D-6E8A-4147-A177-3AD203B41FA5}">
                      <a16:colId xmlns:a16="http://schemas.microsoft.com/office/drawing/2014/main" val="3348065628"/>
                    </a:ext>
                  </a:extLst>
                </a:gridCol>
                <a:gridCol w="911519">
                  <a:extLst>
                    <a:ext uri="{9D8B030D-6E8A-4147-A177-3AD203B41FA5}">
                      <a16:colId xmlns:a16="http://schemas.microsoft.com/office/drawing/2014/main" val="73648574"/>
                    </a:ext>
                  </a:extLst>
                </a:gridCol>
                <a:gridCol w="911519">
                  <a:extLst>
                    <a:ext uri="{9D8B030D-6E8A-4147-A177-3AD203B41FA5}">
                      <a16:colId xmlns:a16="http://schemas.microsoft.com/office/drawing/2014/main" val="757838159"/>
                    </a:ext>
                  </a:extLst>
                </a:gridCol>
                <a:gridCol w="911519">
                  <a:extLst>
                    <a:ext uri="{9D8B030D-6E8A-4147-A177-3AD203B41FA5}">
                      <a16:colId xmlns:a16="http://schemas.microsoft.com/office/drawing/2014/main" val="1636301621"/>
                    </a:ext>
                  </a:extLst>
                </a:gridCol>
              </a:tblGrid>
              <a:tr h="478303">
                <a:tc rowSpan="2">
                  <a:txBody>
                    <a:bodyPr/>
                    <a:lstStyle/>
                    <a:p>
                      <a:pPr algn="ctr"/>
                      <a:endParaRPr lang="en-GB" sz="1600" dirty="0">
                        <a:solidFill>
                          <a:schemeClr val="bg1"/>
                        </a:solidFill>
                        <a:latin typeface="Times New Roman" panose="02020603050405020304" pitchFamily="18" charset="0"/>
                        <a:cs typeface="Times New Roman" panose="02020603050405020304" pitchFamily="18" charset="0"/>
                      </a:endParaRPr>
                    </a:p>
                    <a:p>
                      <a:pPr algn="ctr"/>
                      <a:r>
                        <a:rPr lang="en-GB" sz="1600" dirty="0">
                          <a:solidFill>
                            <a:schemeClr val="bg1"/>
                          </a:solidFill>
                          <a:latin typeface="Times New Roman" panose="02020603050405020304" pitchFamily="18" charset="0"/>
                          <a:cs typeface="Times New Roman" panose="02020603050405020304" pitchFamily="18" charset="0"/>
                        </a:rPr>
                        <a:t>Plan</a:t>
                      </a:r>
                      <a:endParaRPr lang="en-US" sz="1600" dirty="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tc gridSpan="5">
                  <a:txBody>
                    <a:bodyPr/>
                    <a:lstStyle/>
                    <a:p>
                      <a:pPr algn="ctr"/>
                      <a:r>
                        <a:rPr lang="en-GB" sz="1600">
                          <a:solidFill>
                            <a:schemeClr val="bg1"/>
                          </a:solidFill>
                          <a:latin typeface="Times New Roman" panose="02020603050405020304" pitchFamily="18" charset="0"/>
                          <a:cs typeface="Times New Roman" panose="02020603050405020304" pitchFamily="18" charset="0"/>
                        </a:rPr>
                        <a:t>Planning Period</a:t>
                      </a:r>
                      <a:endParaRPr lang="en-US" sz="160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680904684"/>
                  </a:ext>
                </a:extLst>
              </a:tr>
              <a:tr h="478303">
                <a:tc vMerge="1">
                  <a:txBody>
                    <a:bodyPr/>
                    <a:lstStyle/>
                    <a:p>
                      <a:endParaRPr lang="en-US" dirty="0"/>
                    </a:p>
                  </a:txBody>
                  <a:tcPr/>
                </a:tc>
                <a:tc>
                  <a:txBody>
                    <a:bodyPr/>
                    <a:lstStyle/>
                    <a:p>
                      <a:pPr algn="ctr"/>
                      <a:r>
                        <a:rPr lang="en-GB" sz="1600" dirty="0">
                          <a:solidFill>
                            <a:schemeClr val="bg1"/>
                          </a:solidFill>
                          <a:latin typeface="Times New Roman" panose="02020603050405020304" pitchFamily="18" charset="0"/>
                          <a:cs typeface="Times New Roman" panose="02020603050405020304" pitchFamily="18" charset="0"/>
                        </a:rPr>
                        <a:t>1977</a:t>
                      </a:r>
                      <a:endParaRPr lang="en-US" sz="1600" dirty="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tc>
                  <a:txBody>
                    <a:bodyPr/>
                    <a:lstStyle/>
                    <a:p>
                      <a:pPr algn="ctr"/>
                      <a:r>
                        <a:rPr lang="en-GB" sz="1600" dirty="0">
                          <a:solidFill>
                            <a:schemeClr val="bg1"/>
                          </a:solidFill>
                          <a:latin typeface="Times New Roman" panose="02020603050405020304" pitchFamily="18" charset="0"/>
                          <a:cs typeface="Times New Roman" panose="02020603050405020304" pitchFamily="18" charset="0"/>
                        </a:rPr>
                        <a:t>1978</a:t>
                      </a:r>
                      <a:endParaRPr lang="en-US" sz="1600" dirty="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tc>
                  <a:txBody>
                    <a:bodyPr/>
                    <a:lstStyle/>
                    <a:p>
                      <a:pPr algn="ctr"/>
                      <a:r>
                        <a:rPr lang="en-GB" sz="1600" dirty="0">
                          <a:solidFill>
                            <a:schemeClr val="bg1"/>
                          </a:solidFill>
                          <a:latin typeface="Times New Roman" panose="02020603050405020304" pitchFamily="18" charset="0"/>
                          <a:cs typeface="Times New Roman" panose="02020603050405020304" pitchFamily="18" charset="0"/>
                        </a:rPr>
                        <a:t>1979</a:t>
                      </a:r>
                      <a:endParaRPr lang="en-US" sz="1600" dirty="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tc>
                  <a:txBody>
                    <a:bodyPr/>
                    <a:lstStyle/>
                    <a:p>
                      <a:pPr algn="ctr"/>
                      <a:r>
                        <a:rPr lang="en-GB" sz="1600">
                          <a:solidFill>
                            <a:schemeClr val="bg1"/>
                          </a:solidFill>
                          <a:latin typeface="Times New Roman" panose="02020603050405020304" pitchFamily="18" charset="0"/>
                          <a:cs typeface="Times New Roman" panose="02020603050405020304" pitchFamily="18" charset="0"/>
                        </a:rPr>
                        <a:t>1980</a:t>
                      </a:r>
                      <a:endParaRPr lang="en-US" sz="160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tc>
                  <a:txBody>
                    <a:bodyPr/>
                    <a:lstStyle/>
                    <a:p>
                      <a:pPr algn="ctr"/>
                      <a:r>
                        <a:rPr lang="en-GB" sz="1600">
                          <a:solidFill>
                            <a:schemeClr val="bg1"/>
                          </a:solidFill>
                          <a:latin typeface="Times New Roman" panose="02020603050405020304" pitchFamily="18" charset="0"/>
                          <a:cs typeface="Times New Roman" panose="02020603050405020304" pitchFamily="18" charset="0"/>
                        </a:rPr>
                        <a:t>1981</a:t>
                      </a:r>
                      <a:endParaRPr lang="en-US" sz="160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extLst>
                  <a:ext uri="{0D108BD9-81ED-4DB2-BD59-A6C34878D82A}">
                    <a16:rowId xmlns:a16="http://schemas.microsoft.com/office/drawing/2014/main" val="3474357753"/>
                  </a:ext>
                </a:extLst>
              </a:tr>
              <a:tr h="478303">
                <a:tc>
                  <a:txBody>
                    <a:bodyPr/>
                    <a:lstStyle/>
                    <a:p>
                      <a:pPr algn="ctr"/>
                      <a:r>
                        <a:rPr lang="en-GB" sz="1600" dirty="0">
                          <a:solidFill>
                            <a:schemeClr val="bg1"/>
                          </a:solidFill>
                          <a:latin typeface="Times New Roman" panose="02020603050405020304" pitchFamily="18" charset="0"/>
                          <a:cs typeface="Times New Roman" panose="02020603050405020304" pitchFamily="18" charset="0"/>
                        </a:rPr>
                        <a:t>4th 5yr EDP</a:t>
                      </a:r>
                      <a:endParaRPr lang="en-US" sz="1600" dirty="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rgbClr val="00B050"/>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rgbClr val="00B050"/>
                    </a:solidFill>
                  </a:tcPr>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solidFill>
                      <a:srgbClr val="00B050"/>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rgbClr val="00B050"/>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rgbClr val="00B050"/>
                    </a:solidFill>
                  </a:tcPr>
                </a:tc>
                <a:extLst>
                  <a:ext uri="{0D108BD9-81ED-4DB2-BD59-A6C34878D82A}">
                    <a16:rowId xmlns:a16="http://schemas.microsoft.com/office/drawing/2014/main" val="3974458190"/>
                  </a:ext>
                </a:extLst>
              </a:tr>
              <a:tr h="478303">
                <a:tc>
                  <a:txBody>
                    <a:bodyPr/>
                    <a:lstStyle/>
                    <a:p>
                      <a:pPr algn="ctr"/>
                      <a:r>
                        <a:rPr lang="en-GB" sz="1600">
                          <a:solidFill>
                            <a:schemeClr val="bg1"/>
                          </a:solidFill>
                          <a:latin typeface="Times New Roman" panose="02020603050405020304" pitchFamily="18" charset="0"/>
                          <a:cs typeface="Times New Roman" panose="02020603050405020304" pitchFamily="18" charset="0"/>
                        </a:rPr>
                        <a:t>1977 MTFP</a:t>
                      </a:r>
                      <a:endParaRPr lang="en-US" sz="1600">
                        <a:solidFill>
                          <a:schemeClr val="bg1"/>
                        </a:solidFill>
                        <a:latin typeface="Times New Roman" panose="02020603050405020304" pitchFamily="18" charset="0"/>
                        <a:cs typeface="Times New Roman" panose="02020603050405020304" pitchFamily="18" charset="0"/>
                      </a:endParaRPr>
                    </a:p>
                  </a:txBody>
                  <a:tcPr marL="117615" marR="117615" marT="58808" marB="58808">
                    <a:solidFill>
                      <a:srgbClr val="00B0F0"/>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extLst>
                  <a:ext uri="{0D108BD9-81ED-4DB2-BD59-A6C34878D82A}">
                    <a16:rowId xmlns:a16="http://schemas.microsoft.com/office/drawing/2014/main" val="678690766"/>
                  </a:ext>
                </a:extLst>
              </a:tr>
              <a:tr h="4783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1978 </a:t>
                      </a:r>
                      <a:r>
                        <a:rPr lang="en-GB" sz="1600">
                          <a:solidFill>
                            <a:schemeClr val="bg1"/>
                          </a:solidFill>
                          <a:latin typeface="Times New Roman" panose="02020603050405020304" pitchFamily="18" charset="0"/>
                          <a:cs typeface="Times New Roman" panose="02020603050405020304" pitchFamily="18" charset="0"/>
                        </a:rPr>
                        <a:t>MTFP</a:t>
                      </a:r>
                      <a:endParaRPr kumimoji="0" lang="en-US" sz="16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a:txBody>
                  <a:tcPr marL="117615" marR="117615" marT="58808" marB="58808">
                    <a:solidFill>
                      <a:srgbClr val="00B0F0"/>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extLst>
                  <a:ext uri="{0D108BD9-81ED-4DB2-BD59-A6C34878D82A}">
                    <a16:rowId xmlns:a16="http://schemas.microsoft.com/office/drawing/2014/main" val="2743033300"/>
                  </a:ext>
                </a:extLst>
              </a:tr>
              <a:tr h="4783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1979 </a:t>
                      </a:r>
                      <a:r>
                        <a:rPr lang="en-GB" sz="1600">
                          <a:solidFill>
                            <a:schemeClr val="bg1"/>
                          </a:solidFill>
                          <a:latin typeface="Times New Roman" panose="02020603050405020304" pitchFamily="18" charset="0"/>
                          <a:cs typeface="Times New Roman" panose="02020603050405020304" pitchFamily="18" charset="0"/>
                        </a:rPr>
                        <a:t>MTFP</a:t>
                      </a:r>
                      <a:endParaRPr kumimoji="0" lang="en-US" sz="16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a:txBody>
                  <a:tcPr marL="117615" marR="117615" marT="58808" marB="58808">
                    <a:solidFill>
                      <a:srgbClr val="00B0F0"/>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extLst>
                  <a:ext uri="{0D108BD9-81ED-4DB2-BD59-A6C34878D82A}">
                    <a16:rowId xmlns:a16="http://schemas.microsoft.com/office/drawing/2014/main" val="640070919"/>
                  </a:ext>
                </a:extLst>
              </a:tr>
              <a:tr h="4783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1980 </a:t>
                      </a:r>
                      <a:r>
                        <a:rPr lang="en-GB" sz="1600">
                          <a:solidFill>
                            <a:schemeClr val="bg1"/>
                          </a:solidFill>
                          <a:latin typeface="Times New Roman" panose="02020603050405020304" pitchFamily="18" charset="0"/>
                          <a:cs typeface="Times New Roman" panose="02020603050405020304" pitchFamily="18" charset="0"/>
                        </a:rPr>
                        <a:t>MTFP</a:t>
                      </a:r>
                      <a:endParaRPr kumimoji="0" lang="en-US" sz="16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a:txBody>
                  <a:tcPr marL="117615" marR="117615" marT="58808" marB="58808">
                    <a:solidFill>
                      <a:srgbClr val="00B0F0"/>
                    </a:solidFill>
                  </a:tcPr>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extLst>
                  <a:ext uri="{0D108BD9-81ED-4DB2-BD59-A6C34878D82A}">
                    <a16:rowId xmlns:a16="http://schemas.microsoft.com/office/drawing/2014/main" val="2638341553"/>
                  </a:ext>
                </a:extLst>
              </a:tr>
              <a:tr h="4783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1981 </a:t>
                      </a:r>
                      <a:r>
                        <a:rPr lang="en-GB" sz="1600">
                          <a:solidFill>
                            <a:schemeClr val="bg1"/>
                          </a:solidFill>
                          <a:latin typeface="Times New Roman" panose="02020603050405020304" pitchFamily="18" charset="0"/>
                          <a:cs typeface="Times New Roman" panose="02020603050405020304" pitchFamily="18" charset="0"/>
                        </a:rPr>
                        <a:t>MTFP</a:t>
                      </a:r>
                      <a:endParaRPr kumimoji="0" lang="en-US" sz="16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a:txBody>
                  <a:tcPr marL="117615" marR="117615" marT="58808" marB="58808">
                    <a:solidFill>
                      <a:srgbClr val="00B0F0"/>
                    </a:solidFill>
                  </a:tcPr>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tc>
                <a:tc>
                  <a:txBody>
                    <a:bodyPr/>
                    <a:lstStyle/>
                    <a:p>
                      <a:endParaRPr lang="en-US" sz="1600">
                        <a:latin typeface="Times New Roman" panose="02020603050405020304" pitchFamily="18" charset="0"/>
                        <a:cs typeface="Times New Roman" panose="02020603050405020304" pitchFamily="18" charset="0"/>
                      </a:endParaRPr>
                    </a:p>
                  </a:txBody>
                  <a:tcPr marL="117615" marR="117615" marT="58808" marB="58808">
                    <a:solidFill>
                      <a:schemeClr val="bg1"/>
                    </a:solidFill>
                  </a:tcPr>
                </a:tc>
                <a:tc>
                  <a:txBody>
                    <a:bodyPr/>
                    <a:lstStyle/>
                    <a:p>
                      <a:endParaRPr lang="en-US" sz="1600" dirty="0">
                        <a:latin typeface="Times New Roman" panose="02020603050405020304" pitchFamily="18" charset="0"/>
                        <a:cs typeface="Times New Roman" panose="02020603050405020304" pitchFamily="18" charset="0"/>
                      </a:endParaRPr>
                    </a:p>
                  </a:txBody>
                  <a:tcPr marL="117615" marR="117615" marT="58808" marB="58808">
                    <a:solidFill>
                      <a:schemeClr val="accent1">
                        <a:lumMod val="60000"/>
                        <a:lumOff val="40000"/>
                      </a:schemeClr>
                    </a:solidFill>
                  </a:tcPr>
                </a:tc>
                <a:extLst>
                  <a:ext uri="{0D108BD9-81ED-4DB2-BD59-A6C34878D82A}">
                    <a16:rowId xmlns:a16="http://schemas.microsoft.com/office/drawing/2014/main" val="1375421204"/>
                  </a:ext>
                </a:extLst>
              </a:tr>
            </a:tbl>
          </a:graphicData>
        </a:graphic>
      </p:graphicFrame>
    </p:spTree>
    <p:extLst>
      <p:ext uri="{BB962C8B-B14F-4D97-AF65-F5344CB8AC3E}">
        <p14:creationId xmlns:p14="http://schemas.microsoft.com/office/powerpoint/2010/main" val="2100790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648A71-5473-41E2-B797-2E2761AD5285}"/>
              </a:ext>
            </a:extLst>
          </p:cNvPr>
          <p:cNvSpPr>
            <a:spLocks noGrp="1"/>
          </p:cNvSpPr>
          <p:nvPr>
            <p:ph type="title"/>
          </p:nvPr>
        </p:nvSpPr>
        <p:spPr>
          <a:xfrm>
            <a:off x="838200" y="365125"/>
            <a:ext cx="10515600" cy="1325563"/>
          </a:xfrm>
        </p:spPr>
        <p:txBody>
          <a:bodyPr>
            <a:normAutofit/>
          </a:bodyPr>
          <a:lstStyle/>
          <a:p>
            <a:r>
              <a:rPr lang="en-GB" sz="3200" b="1" dirty="0">
                <a:latin typeface="Times New Roman" panose="02020603050405020304" pitchFamily="18" charset="0"/>
                <a:cs typeface="Times New Roman" panose="02020603050405020304" pitchFamily="18" charset="0"/>
              </a:rPr>
              <a:t>Medium-Term Planning and Budgeting – Korean Experience from the 1980s – Cont’d</a:t>
            </a:r>
            <a:endParaRPr lang="en-US" sz="3200" b="1" dirty="0">
              <a:latin typeface="Times New Roman" panose="02020603050405020304" pitchFamily="18" charset="0"/>
              <a:cs typeface="Times New Roman" panose="02020603050405020304" pitchFamily="18" charset="0"/>
            </a:endParaRPr>
          </a:p>
        </p:txBody>
      </p:sp>
      <p:sp>
        <p:nvSpPr>
          <p:cNvPr id="11" name="sketch line">
            <a:extLst>
              <a:ext uri="{FF2B5EF4-FFF2-40B4-BE49-F238E27FC236}">
                <a16:creationId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817BF97-DB05-4847-A025-3061673429F2}"/>
              </a:ext>
            </a:extLst>
          </p:cNvPr>
          <p:cNvSpPr>
            <a:spLocks noGrp="1"/>
          </p:cNvSpPr>
          <p:nvPr>
            <p:ph idx="1"/>
          </p:nvPr>
        </p:nvSpPr>
        <p:spPr>
          <a:xfrm>
            <a:off x="838200" y="1929383"/>
            <a:ext cx="10684764" cy="4563491"/>
          </a:xfrm>
        </p:spPr>
        <p:txBody>
          <a:bodyPr>
            <a:normAutofit fontScale="92500" lnSpcReduction="10000"/>
          </a:bodyPr>
          <a:lstStyle/>
          <a:p>
            <a:pPr marL="0" indent="0" algn="just">
              <a:buNone/>
            </a:pPr>
            <a:r>
              <a:rPr lang="en-GB" sz="1800" dirty="0">
                <a:latin typeface="Times New Roman" panose="02020603050405020304" pitchFamily="18" charset="0"/>
                <a:cs typeface="Times New Roman" panose="02020603050405020304" pitchFamily="18" charset="0"/>
              </a:rPr>
              <a:t>The MTFP was an iterative process (</a:t>
            </a:r>
            <a:r>
              <a:rPr lang="en-GB" sz="1800" u="sng" dirty="0">
                <a:latin typeface="Times New Roman" panose="02020603050405020304" pitchFamily="18" charset="0"/>
                <a:cs typeface="Times New Roman" panose="02020603050405020304" pitchFamily="18" charset="0"/>
              </a:rPr>
              <a:t>making adjustments </a:t>
            </a:r>
            <a:r>
              <a:rPr lang="en-GB" sz="1800" dirty="0">
                <a:latin typeface="Times New Roman" panose="02020603050405020304" pitchFamily="18" charset="0"/>
                <a:cs typeface="Times New Roman" panose="02020603050405020304" pitchFamily="18" charset="0"/>
              </a:rPr>
              <a:t>to both spending and revenue when they don’t match) through increasing taxes, borrowing, etc.)</a:t>
            </a:r>
          </a:p>
          <a:p>
            <a:pPr marL="0" indent="0">
              <a:buNone/>
            </a:pPr>
            <a:r>
              <a:rPr lang="en-GB" sz="1800" u="sng" dirty="0">
                <a:latin typeface="Times New Roman" panose="02020603050405020304" pitchFamily="18" charset="0"/>
                <a:cs typeface="Times New Roman" panose="02020603050405020304" pitchFamily="18" charset="0"/>
              </a:rPr>
              <a:t>Strategic funding prioritization</a:t>
            </a:r>
            <a:r>
              <a:rPr lang="en-GB" sz="1800" dirty="0">
                <a:latin typeface="Times New Roman" panose="02020603050405020304" pitchFamily="18" charset="0"/>
                <a:cs typeface="Times New Roman" panose="02020603050405020304" pitchFamily="18" charset="0"/>
              </a:rPr>
              <a:t> - Examples – </a:t>
            </a:r>
          </a:p>
          <a:p>
            <a:pPr marL="514350" algn="just"/>
            <a:r>
              <a:rPr lang="en-GB" sz="1800" b="1" dirty="0">
                <a:latin typeface="Times New Roman" panose="02020603050405020304" pitchFamily="18" charset="0"/>
                <a:cs typeface="Times New Roman" panose="02020603050405020304" pitchFamily="18" charset="0"/>
              </a:rPr>
              <a:t>Income tax exemption points and tax rate </a:t>
            </a:r>
            <a:r>
              <a:rPr lang="en-GB" sz="1800" dirty="0">
                <a:latin typeface="Times New Roman" panose="02020603050405020304" pitchFamily="18" charset="0"/>
                <a:cs typeface="Times New Roman" panose="02020603050405020304" pitchFamily="18" charset="0"/>
              </a:rPr>
              <a:t>– broadening the tax base, reducing income tax rate and reducing tax deductions /exemptions, and</a:t>
            </a:r>
          </a:p>
          <a:p>
            <a:pPr marL="514350" algn="just"/>
            <a:r>
              <a:rPr lang="en-GB" sz="1800" b="1" dirty="0">
                <a:latin typeface="Times New Roman" panose="02020603050405020304" pitchFamily="18" charset="0"/>
                <a:cs typeface="Times New Roman" panose="02020603050405020304" pitchFamily="18" charset="0"/>
              </a:rPr>
              <a:t>Tax relief for businesses </a:t>
            </a:r>
            <a:r>
              <a:rPr lang="en-GB" sz="1800" dirty="0">
                <a:latin typeface="Times New Roman" panose="02020603050405020304" pitchFamily="18" charset="0"/>
                <a:cs typeface="Times New Roman" panose="02020603050405020304" pitchFamily="18" charset="0"/>
              </a:rPr>
              <a:t>– reduce scope and rate of tax relief of businesses to bring product prices the market level. However, financial support will be provided to support Korean companies to maintain international competitiveness (to protect exports)</a:t>
            </a:r>
          </a:p>
          <a:p>
            <a:pPr marL="514350" algn="just"/>
            <a:r>
              <a:rPr lang="en-GB" sz="1800" b="1" dirty="0">
                <a:latin typeface="Times New Roman" panose="02020603050405020304" pitchFamily="18" charset="0"/>
                <a:cs typeface="Times New Roman" panose="02020603050405020304" pitchFamily="18" charset="0"/>
              </a:rPr>
              <a:t>Transfers to local governments </a:t>
            </a:r>
            <a:r>
              <a:rPr lang="en-GB" sz="1800" dirty="0">
                <a:latin typeface="Times New Roman" panose="02020603050405020304" pitchFamily="18" charset="0"/>
                <a:cs typeface="Times New Roman" panose="02020603050405020304" pitchFamily="18" charset="0"/>
              </a:rPr>
              <a:t>–  Local government finance subsidies or direct subsidies will be reduced. Local Gov’t revenue will be enhanced through increasing property tax</a:t>
            </a:r>
          </a:p>
          <a:p>
            <a:pPr marL="514350" algn="just"/>
            <a:r>
              <a:rPr lang="en-GB" sz="1800" b="1" dirty="0">
                <a:latin typeface="Times New Roman" panose="02020603050405020304" pitchFamily="18" charset="0"/>
                <a:cs typeface="Times New Roman" panose="02020603050405020304" pitchFamily="18" charset="0"/>
              </a:rPr>
              <a:t>Public enterprise support </a:t>
            </a:r>
            <a:r>
              <a:rPr lang="en-GB" sz="1800" dirty="0">
                <a:latin typeface="Times New Roman" panose="02020603050405020304" pitchFamily="18" charset="0"/>
                <a:cs typeface="Times New Roman" panose="02020603050405020304" pitchFamily="18" charset="0"/>
              </a:rPr>
              <a:t>– railway, electricity, coal prices will be adjusted to the market level and reduce financial support for public enterprises </a:t>
            </a:r>
          </a:p>
          <a:p>
            <a:pPr marL="514350" algn="just"/>
            <a:r>
              <a:rPr lang="en-GB" sz="1800" b="1" dirty="0">
                <a:latin typeface="Times New Roman" panose="02020603050405020304" pitchFamily="18" charset="0"/>
                <a:cs typeface="Times New Roman" panose="02020603050405020304" pitchFamily="18" charset="0"/>
              </a:rPr>
              <a:t>Investment resources for the education sector </a:t>
            </a:r>
            <a:r>
              <a:rPr lang="en-GB" sz="1800" dirty="0">
                <a:latin typeface="Times New Roman" panose="02020603050405020304" pitchFamily="18" charset="0"/>
                <a:cs typeface="Times New Roman" panose="02020603050405020304" pitchFamily="18" charset="0"/>
              </a:rPr>
              <a:t>– limit spending to capital spending, basic facilities for national and public schools. Get PTA to improve working conditions for teachers and staff members.</a:t>
            </a:r>
          </a:p>
          <a:p>
            <a:pPr marL="514350" algn="just"/>
            <a:r>
              <a:rPr lang="en-GB" sz="1800" b="1" dirty="0">
                <a:latin typeface="Times New Roman" panose="02020603050405020304" pitchFamily="18" charset="0"/>
                <a:cs typeface="Times New Roman" panose="02020603050405020304" pitchFamily="18" charset="0"/>
              </a:rPr>
              <a:t>SME support </a:t>
            </a:r>
            <a:r>
              <a:rPr lang="en-GB" sz="1800" dirty="0">
                <a:latin typeface="Times New Roman" panose="02020603050405020304" pitchFamily="18" charset="0"/>
                <a:cs typeface="Times New Roman" panose="02020603050405020304" pitchFamily="18" charset="0"/>
              </a:rPr>
              <a:t>– large SMEs funds should be sourced from the financial services sector (loans). Public finance should only be limited to infrastructure investment (e.g. Industrial complex, water supply, electricity supply, etc.) and technical guidance</a:t>
            </a:r>
          </a:p>
        </p:txBody>
      </p:sp>
      <p:sp>
        <p:nvSpPr>
          <p:cNvPr id="4" name="Slide Number Placeholder 3">
            <a:extLst>
              <a:ext uri="{FF2B5EF4-FFF2-40B4-BE49-F238E27FC236}">
                <a16:creationId xmlns:a16="http://schemas.microsoft.com/office/drawing/2014/main" id="{C69B2DFD-E75E-4D41-B1E7-04E223D725EF}"/>
              </a:ext>
            </a:extLst>
          </p:cNvPr>
          <p:cNvSpPr>
            <a:spLocks noGrp="1"/>
          </p:cNvSpPr>
          <p:nvPr>
            <p:ph type="sldNum" sz="quarter" idx="12"/>
          </p:nvPr>
        </p:nvSpPr>
        <p:spPr>
          <a:xfrm>
            <a:off x="8610600" y="6356350"/>
            <a:ext cx="2743200" cy="365125"/>
          </a:xfrm>
        </p:spPr>
        <p:txBody>
          <a:bodyPr>
            <a:normAutofit/>
          </a:bodyPr>
          <a:lstStyle/>
          <a:p>
            <a:pPr>
              <a:spcAft>
                <a:spcPts val="600"/>
              </a:spcAft>
            </a:pPr>
            <a:fld id="{736A8910-61FA-49D8-8486-ACC7A852A9AB}" type="slidenum">
              <a:rPr lang="en-US" smtClean="0"/>
              <a:pPr>
                <a:spcAft>
                  <a:spcPts val="600"/>
                </a:spcAft>
              </a:pPr>
              <a:t>9</a:t>
            </a:fld>
            <a:endParaRPr lang="en-US"/>
          </a:p>
        </p:txBody>
      </p:sp>
    </p:spTree>
    <p:extLst>
      <p:ext uri="{BB962C8B-B14F-4D97-AF65-F5344CB8AC3E}">
        <p14:creationId xmlns:p14="http://schemas.microsoft.com/office/powerpoint/2010/main" val="3085001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1589</TotalTime>
  <Words>1132</Words>
  <Application>Microsoft Office PowerPoint</Application>
  <PresentationFormat>Widescreen</PresentationFormat>
  <Paragraphs>110</Paragraphs>
  <Slides>13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Malgun Gothic</vt:lpstr>
      <vt:lpstr>Arial</vt:lpstr>
      <vt:lpstr>Batang</vt:lpstr>
      <vt:lpstr>Bookman Old Style</vt:lpstr>
      <vt:lpstr>Calibri</vt:lpstr>
      <vt:lpstr>Calibri Light</vt:lpstr>
      <vt:lpstr>Symbol</vt:lpstr>
      <vt:lpstr>Times New Roman</vt:lpstr>
      <vt:lpstr>Wingdings</vt:lpstr>
      <vt:lpstr>Office Theme</vt:lpstr>
      <vt:lpstr>KNOWLEDGE  SHARING ON KOREAN PUBLIC FINANCE</vt:lpstr>
      <vt:lpstr>OUTLINE</vt:lpstr>
      <vt:lpstr>Introduction</vt:lpstr>
      <vt:lpstr>Introduction - Objectives of the Scholarship Programme</vt:lpstr>
      <vt:lpstr>Introduction -Programme Participants</vt:lpstr>
      <vt:lpstr>Introduction - Scheduled Activities for Training Programmes</vt:lpstr>
      <vt:lpstr>Medium-Term Planning and Budgeting – Korean Experience from the 1980s</vt:lpstr>
      <vt:lpstr>Medium-Term Planning and Budgeting – Korean Experience from the 1980s – Cont’d</vt:lpstr>
      <vt:lpstr>Medium-Term Planning and Budgeting – Korean Experience from the 1980s – Cont’d</vt:lpstr>
      <vt:lpstr>Medium-Term Expenditure Framework (MTEF) In Ghana</vt:lpstr>
      <vt:lpstr>Challenges in MTEF Implementation </vt:lpstr>
      <vt:lpstr>Role of the Civil Service in Enhancing MTEF Implementation in Ghana</vt:lpstr>
      <vt:lpstr>MEDAASE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2020 - THESIS DEFENSE   THE RELATIONSHIP BETWEEN  THE INFORMAL SECTOR AND ECONOMIC GROWTH IN SUB-SAHARAN AFRICA  1991 - 2015</dc:title>
  <dc:creator>Naa Dey ASHIE[ 국제대학원석사과정재학 / 국제학과 ]</dc:creator>
  <cp:lastModifiedBy>Naa Dey Ashie</cp:lastModifiedBy>
  <cp:revision>20</cp:revision>
  <dcterms:created xsi:type="dcterms:W3CDTF">2020-11-27T03:25:24Z</dcterms:created>
  <dcterms:modified xsi:type="dcterms:W3CDTF">2021-11-04T14:35:56Z</dcterms:modified>
</cp:coreProperties>
</file>