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30" r:id="rId1"/>
  </p:sldMasterIdLst>
  <p:notesMasterIdLst>
    <p:notesMasterId r:id="rId16"/>
  </p:notesMasterIdLst>
  <p:sldIdLst>
    <p:sldId id="256" r:id="rId2"/>
    <p:sldId id="257" r:id="rId3"/>
    <p:sldId id="258" r:id="rId4"/>
    <p:sldId id="278" r:id="rId5"/>
    <p:sldId id="294" r:id="rId6"/>
    <p:sldId id="296" r:id="rId7"/>
    <p:sldId id="298" r:id="rId8"/>
    <p:sldId id="299" r:id="rId9"/>
    <p:sldId id="300" r:id="rId10"/>
    <p:sldId id="301" r:id="rId11"/>
    <p:sldId id="305" r:id="rId12"/>
    <p:sldId id="274" r:id="rId13"/>
    <p:sldId id="293"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1D877-6A9F-41FC-8BC9-715848F62D6A}"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36D72-0664-4791-9229-A34CAF98A90D}" type="slidenum">
              <a:rPr lang="en-GB" smtClean="0"/>
              <a:t>‹#›</a:t>
            </a:fld>
            <a:endParaRPr lang="en-GB"/>
          </a:p>
        </p:txBody>
      </p:sp>
    </p:spTree>
    <p:extLst>
      <p:ext uri="{BB962C8B-B14F-4D97-AF65-F5344CB8AC3E}">
        <p14:creationId xmlns:p14="http://schemas.microsoft.com/office/powerpoint/2010/main" val="160663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8/15/2023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048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1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32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892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39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53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565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3610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60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70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88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9082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62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30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084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2267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15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8/15/2023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3769491"/>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578" y="346667"/>
            <a:ext cx="9190828" cy="3528319"/>
          </a:xfrm>
        </p:spPr>
        <p:txBody>
          <a:bodyPr>
            <a:normAutofit fontScale="90000"/>
          </a:bodyPr>
          <a:lstStyle/>
          <a:p>
            <a:pPr algn="ctr"/>
            <a:br>
              <a:rPr lang="en-US" sz="4800" dirty="0">
                <a:solidFill>
                  <a:schemeClr val="tx1"/>
                </a:solidFill>
              </a:rPr>
            </a:br>
            <a:br>
              <a:rPr lang="en-US" sz="4800" dirty="0">
                <a:solidFill>
                  <a:schemeClr val="tx1"/>
                </a:solidFill>
              </a:rPr>
            </a:br>
            <a:r>
              <a:rPr lang="en-US" sz="4800" b="1" dirty="0">
                <a:solidFill>
                  <a:srgbClr val="C00000"/>
                </a:solidFill>
              </a:rPr>
              <a:t>PRESENTATION - </a:t>
            </a:r>
            <a:r>
              <a:rPr lang="en-US" sz="4800" b="1" dirty="0"/>
              <a:t>HR FACILITIES FOR NEWLY RECRUITED </a:t>
            </a:r>
            <a:r>
              <a:rPr lang="en-US" sz="4800" b="1" dirty="0" err="1"/>
              <a:t>OfficerS</a:t>
            </a:r>
            <a:br>
              <a:rPr lang="en-US" sz="4800" b="1" dirty="0"/>
            </a:br>
            <a:r>
              <a:rPr lang="en-US" sz="4800" b="1" dirty="0" err="1"/>
              <a:t>ghaNA</a:t>
            </a:r>
            <a:r>
              <a:rPr lang="en-US" sz="4800" b="1" dirty="0"/>
              <a:t> CIVIL SERVICE  </a:t>
            </a:r>
            <a:br>
              <a:rPr lang="en-US" sz="4000" b="1" dirty="0">
                <a:solidFill>
                  <a:schemeClr val="tx1"/>
                </a:solidFill>
              </a:rPr>
            </a:br>
            <a:br>
              <a:rPr lang="en-US" sz="4000" b="1" dirty="0">
                <a:solidFill>
                  <a:schemeClr val="tx1"/>
                </a:solidFill>
              </a:rPr>
            </a:br>
            <a:r>
              <a:rPr lang="en-US" sz="4000" b="1" dirty="0">
                <a:solidFill>
                  <a:schemeClr val="tx1"/>
                </a:solidFill>
              </a:rPr>
              <a:t>2023</a:t>
            </a:r>
          </a:p>
        </p:txBody>
      </p:sp>
      <p:sp>
        <p:nvSpPr>
          <p:cNvPr id="3" name="Subtitle 2"/>
          <p:cNvSpPr>
            <a:spLocks noGrp="1"/>
          </p:cNvSpPr>
          <p:nvPr>
            <p:ph type="subTitle" idx="1"/>
          </p:nvPr>
        </p:nvSpPr>
        <p:spPr>
          <a:xfrm>
            <a:off x="2233565" y="4299438"/>
            <a:ext cx="7766936" cy="1773558"/>
          </a:xfrm>
        </p:spPr>
        <p:txBody>
          <a:bodyPr>
            <a:normAutofit fontScale="55000" lnSpcReduction="20000"/>
          </a:bodyPr>
          <a:lstStyle/>
          <a:p>
            <a:pPr algn="ctr"/>
            <a:r>
              <a:rPr lang="en-US" sz="3600" b="1" dirty="0">
                <a:solidFill>
                  <a:prstClr val="black"/>
                </a:solidFill>
                <a:ea typeface="+mj-ea"/>
                <a:cs typeface="+mj-cs"/>
              </a:rPr>
              <a:t>PRESENTATION BY</a:t>
            </a:r>
          </a:p>
          <a:p>
            <a:pPr algn="ctr"/>
            <a:r>
              <a:rPr lang="en-US" sz="3600" b="1" dirty="0">
                <a:solidFill>
                  <a:prstClr val="black"/>
                </a:solidFill>
                <a:ea typeface="+mj-ea"/>
                <a:cs typeface="+mj-cs"/>
              </a:rPr>
              <a:t> MR PRINCE SELIKEM K. KULEVOME</a:t>
            </a:r>
          </a:p>
          <a:p>
            <a:pPr algn="ctr"/>
            <a:r>
              <a:rPr lang="en-US" sz="3600" b="1" dirty="0">
                <a:solidFill>
                  <a:prstClr val="black"/>
                </a:solidFill>
                <a:ea typeface="+mj-ea"/>
                <a:cs typeface="+mj-cs"/>
              </a:rPr>
              <a:t>DIRECTOR, CMD</a:t>
            </a:r>
          </a:p>
          <a:p>
            <a:r>
              <a:rPr lang="en-US" sz="3200" dirty="0"/>
              <a:t> </a:t>
            </a:r>
          </a:p>
        </p:txBody>
      </p:sp>
    </p:spTree>
    <p:extLst>
      <p:ext uri="{BB962C8B-B14F-4D97-AF65-F5344CB8AC3E}">
        <p14:creationId xmlns:p14="http://schemas.microsoft.com/office/powerpoint/2010/main" val="287767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25" y="167841"/>
            <a:ext cx="8610600" cy="597090"/>
          </a:xfrm>
        </p:spPr>
        <p:txBody>
          <a:bodyPr>
            <a:normAutofit fontScale="90000"/>
          </a:bodyPr>
          <a:lstStyle/>
          <a:p>
            <a:pPr algn="r"/>
            <a:r>
              <a:rPr lang="en-GB" b="1" dirty="0"/>
              <a:t>Hr facilities (</a:t>
            </a:r>
            <a:r>
              <a:rPr lang="en-GB" b="1" dirty="0" err="1"/>
              <a:t>ctd</a:t>
            </a:r>
            <a:r>
              <a:rPr lang="en-GB" b="1" dirty="0"/>
              <a:t>)</a:t>
            </a:r>
          </a:p>
        </p:txBody>
      </p:sp>
      <p:sp>
        <p:nvSpPr>
          <p:cNvPr id="3" name="Content Placeholder 2"/>
          <p:cNvSpPr>
            <a:spLocks noGrp="1"/>
          </p:cNvSpPr>
          <p:nvPr>
            <p:ph sz="quarter" idx="13"/>
          </p:nvPr>
        </p:nvSpPr>
        <p:spPr>
          <a:xfrm>
            <a:off x="690113" y="764931"/>
            <a:ext cx="11244712" cy="5135537"/>
          </a:xfrm>
        </p:spPr>
        <p:txBody>
          <a:bodyPr>
            <a:normAutofit/>
          </a:bodyPr>
          <a:lstStyle/>
          <a:p>
            <a:pPr marL="0" indent="0">
              <a:lnSpc>
                <a:spcPct val="150000"/>
              </a:lnSpc>
              <a:buNone/>
            </a:pPr>
            <a:r>
              <a:rPr lang="en-GB" b="1" cap="none" dirty="0">
                <a:solidFill>
                  <a:srgbClr val="C00000"/>
                </a:solidFill>
              </a:rPr>
              <a:t>Resignation</a:t>
            </a:r>
            <a:r>
              <a:rPr lang="en-GB" cap="none" dirty="0"/>
              <a:t> – the Directorate processes requests for resignation and takes steps (in collaboration with Heads of Entities) to retrieve unearned salaries when Officers resign without meeting the required period for notification/informing OHCS</a:t>
            </a:r>
          </a:p>
          <a:p>
            <a:pPr marL="0" indent="0">
              <a:lnSpc>
                <a:spcPct val="150000"/>
              </a:lnSpc>
              <a:buNone/>
            </a:pPr>
            <a:r>
              <a:rPr lang="en-GB" b="1" cap="none" dirty="0">
                <a:solidFill>
                  <a:srgbClr val="C00000"/>
                </a:solidFill>
              </a:rPr>
              <a:t>Vacation of post </a:t>
            </a:r>
            <a:r>
              <a:rPr lang="en-GB" cap="none" dirty="0"/>
              <a:t>– 10 days after the unexplained absence of an Officer, the Directorate, in collaboration with the respective Ministry/Department, takes steps to remove the Officer from the payroll and declares the position vacant</a:t>
            </a:r>
          </a:p>
          <a:p>
            <a:pPr marL="0" indent="0">
              <a:lnSpc>
                <a:spcPct val="150000"/>
              </a:lnSpc>
              <a:buNone/>
            </a:pPr>
            <a:r>
              <a:rPr lang="en-GB" b="1" cap="none" dirty="0">
                <a:solidFill>
                  <a:srgbClr val="C00000"/>
                </a:solidFill>
              </a:rPr>
              <a:t>Condonation of service </a:t>
            </a:r>
            <a:r>
              <a:rPr lang="en-GB" cap="none" dirty="0"/>
              <a:t>– in instances where Officers cross services, the Directorate processes this facility in order that Officers do not lose their years of service and are able to obtain their pension</a:t>
            </a:r>
          </a:p>
          <a:p>
            <a:pPr marL="0" indent="0">
              <a:lnSpc>
                <a:spcPct val="150000"/>
              </a:lnSpc>
              <a:buNone/>
            </a:pPr>
            <a:r>
              <a:rPr lang="en-GB" b="1" cap="none" dirty="0">
                <a:solidFill>
                  <a:srgbClr val="C00000"/>
                </a:solidFill>
              </a:rPr>
              <a:t>Digitising of personnel records </a:t>
            </a:r>
            <a:r>
              <a:rPr lang="en-GB" cap="none" dirty="0"/>
              <a:t>– the Directorate being the custodian of personnel records of Staff of the Civil Service ensures proper record keeping with adoption of appropriate technologies </a:t>
            </a:r>
          </a:p>
          <a:p>
            <a:pPr>
              <a:lnSpc>
                <a:spcPct val="150000"/>
              </a:lnSpc>
              <a:buFont typeface="Wingdings" panose="05000000000000000000" pitchFamily="2" charset="2"/>
              <a:buChar char="q"/>
            </a:pPr>
            <a:endParaRPr lang="en-GB"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pic>
        <p:nvPicPr>
          <p:cNvPr id="4" name="Picture 3"/>
          <p:cNvPicPr>
            <a:picLocks noChangeAspect="1"/>
          </p:cNvPicPr>
          <p:nvPr/>
        </p:nvPicPr>
        <p:blipFill>
          <a:blip r:embed="rId3"/>
          <a:stretch>
            <a:fillRect/>
          </a:stretch>
        </p:blipFill>
        <p:spPr>
          <a:xfrm>
            <a:off x="0" y="5667374"/>
            <a:ext cx="2924175" cy="1182891"/>
          </a:xfrm>
          <a:prstGeom prst="rect">
            <a:avLst/>
          </a:prstGeom>
        </p:spPr>
      </p:pic>
    </p:spTree>
    <p:extLst>
      <p:ext uri="{BB962C8B-B14F-4D97-AF65-F5344CB8AC3E}">
        <p14:creationId xmlns:p14="http://schemas.microsoft.com/office/powerpoint/2010/main" val="385527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4514" y="0"/>
            <a:ext cx="5931711" cy="723900"/>
          </a:xfrm>
        </p:spPr>
        <p:txBody>
          <a:bodyPr>
            <a:normAutofit fontScale="90000"/>
          </a:bodyPr>
          <a:lstStyle/>
          <a:p>
            <a:pPr algn="r"/>
            <a:r>
              <a:rPr lang="en-GB" sz="4900" b="1" dirty="0"/>
              <a:t>RESPONSIBILITIES</a:t>
            </a:r>
          </a:p>
        </p:txBody>
      </p:sp>
      <p:sp>
        <p:nvSpPr>
          <p:cNvPr id="5" name="Content Placeholder 4"/>
          <p:cNvSpPr>
            <a:spLocks noGrp="1"/>
          </p:cNvSpPr>
          <p:nvPr>
            <p:ph sz="quarter" idx="13"/>
          </p:nvPr>
        </p:nvSpPr>
        <p:spPr>
          <a:xfrm>
            <a:off x="304800" y="1028700"/>
            <a:ext cx="5469714" cy="4562475"/>
          </a:xfrm>
        </p:spPr>
        <p:txBody>
          <a:bodyPr>
            <a:normAutofit fontScale="85000" lnSpcReduction="20000"/>
          </a:bodyPr>
          <a:lstStyle/>
          <a:p>
            <a:pPr marL="0" lvl="0" indent="0" algn="ctr">
              <a:lnSpc>
                <a:spcPct val="115000"/>
              </a:lnSpc>
              <a:spcBef>
                <a:spcPts val="0"/>
              </a:spcBef>
              <a:buNone/>
            </a:pPr>
            <a:r>
              <a:rPr lang="en-US" sz="2200" b="1" dirty="0">
                <a:solidFill>
                  <a:srgbClr val="C00000"/>
                </a:solidFill>
                <a:ea typeface="Calibri" panose="020F0502020204030204" pitchFamily="34" charset="0"/>
                <a:cs typeface="Times New Roman" panose="02020603050405020304" pitchFamily="18" charset="0"/>
              </a:rPr>
              <a:t>HRM DIRECTORS AND OFFICERS</a:t>
            </a:r>
          </a:p>
          <a:p>
            <a:pPr lvl="0" algn="just">
              <a:lnSpc>
                <a:spcPct val="115000"/>
              </a:lnSpc>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Review all request for HR facilities and the requisite supporting documents and attach same before forwarding to OHCS.</a:t>
            </a:r>
          </a:p>
          <a:p>
            <a:pPr marL="0" lvl="0" indent="0" algn="just">
              <a:lnSpc>
                <a:spcPct val="115000"/>
              </a:lnSpc>
              <a:spcBef>
                <a:spcPts val="0"/>
              </a:spcBef>
              <a:buNone/>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Ensure that Officers complete the various phases of the staff performance appraisal instrument timeously.</a:t>
            </a:r>
          </a:p>
          <a:p>
            <a:pPr marL="0" lvl="0" indent="0" algn="just">
              <a:lnSpc>
                <a:spcPct val="115000"/>
              </a:lnSpc>
              <a:spcBef>
                <a:spcPts val="0"/>
              </a:spcBef>
              <a:buNone/>
            </a:pPr>
            <a:endParaRPr lang="en-US" cap="none" dirty="0">
              <a:solidFill>
                <a:srgbClr val="FF0000"/>
              </a:solidFill>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Enforce adherence to rules, regulations, policies and other enactments and ensure discipline at the institutional level and report to the OHCS.</a:t>
            </a:r>
          </a:p>
          <a:p>
            <a:pPr lvl="0" algn="just">
              <a:lnSpc>
                <a:spcPct val="115000"/>
              </a:lnSpc>
              <a:spcBef>
                <a:spcPts val="0"/>
              </a:spcBef>
              <a:buFont typeface="Courier New" panose="02070309020205020404" pitchFamily="49" charset="0"/>
              <a:buChar char="o"/>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Facilitate training and continuous development of Officers.</a:t>
            </a:r>
          </a:p>
          <a:p>
            <a:pPr lvl="0" algn="just">
              <a:lnSpc>
                <a:spcPct val="115000"/>
              </a:lnSpc>
              <a:spcBef>
                <a:spcPts val="0"/>
              </a:spcBef>
              <a:buFont typeface="Courier New" panose="02070309020205020404" pitchFamily="49" charset="0"/>
              <a:buChar char="o"/>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Facilitate management of records at the institutional level.</a:t>
            </a:r>
          </a:p>
          <a:p>
            <a:pPr lvl="0" algn="just">
              <a:lnSpc>
                <a:spcPct val="115000"/>
              </a:lnSpc>
              <a:spcBef>
                <a:spcPts val="0"/>
              </a:spcBef>
              <a:buFont typeface="Courier New" panose="02070309020205020404" pitchFamily="49" charset="0"/>
              <a:buChar char="o"/>
            </a:pPr>
            <a:endParaRPr lang="en-US" sz="1800" dirty="0">
              <a:solidFill>
                <a:srgbClr val="FF0000"/>
              </a:solidFill>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6" name="Content Placeholder 5"/>
          <p:cNvSpPr>
            <a:spLocks noGrp="1"/>
          </p:cNvSpPr>
          <p:nvPr>
            <p:ph sz="quarter" idx="14"/>
          </p:nvPr>
        </p:nvSpPr>
        <p:spPr>
          <a:xfrm>
            <a:off x="6260670" y="1028700"/>
            <a:ext cx="5378879" cy="4562475"/>
          </a:xfrm>
        </p:spPr>
        <p:txBody>
          <a:bodyPr>
            <a:normAutofit fontScale="92500" lnSpcReduction="20000"/>
          </a:bodyPr>
          <a:lstStyle/>
          <a:p>
            <a:pPr marL="0" lvl="0" indent="0" algn="ctr">
              <a:lnSpc>
                <a:spcPct val="115000"/>
              </a:lnSpc>
              <a:spcBef>
                <a:spcPts val="0"/>
              </a:spcBef>
              <a:buNone/>
            </a:pPr>
            <a:r>
              <a:rPr lang="en-US" sz="2200" b="1" dirty="0">
                <a:solidFill>
                  <a:srgbClr val="C00000"/>
                </a:solidFill>
                <a:ea typeface="Calibri" panose="020F0502020204030204" pitchFamily="34" charset="0"/>
                <a:cs typeface="Times New Roman" panose="02020603050405020304" pitchFamily="18" charset="0"/>
              </a:rPr>
              <a:t>OFFICERS</a:t>
            </a:r>
          </a:p>
          <a:p>
            <a:pPr marL="0" lvl="0" indent="0" algn="ctr">
              <a:lnSpc>
                <a:spcPct val="115000"/>
              </a:lnSpc>
              <a:spcBef>
                <a:spcPts val="0"/>
              </a:spcBef>
              <a:buNone/>
            </a:pPr>
            <a:endParaRPr lang="en-US" b="1" dirty="0">
              <a:solidFill>
                <a:srgbClr val="C00000"/>
              </a:solidFill>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Submit request for HR facilities with all requisite supporting documents to Head of HR. </a:t>
            </a:r>
          </a:p>
          <a:p>
            <a:pPr marL="0" lvl="0" indent="0" algn="just">
              <a:lnSpc>
                <a:spcPct val="115000"/>
              </a:lnSpc>
              <a:spcBef>
                <a:spcPts val="0"/>
              </a:spcBef>
              <a:buNone/>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Complete the various phases of the staff performance appraisal instrument timeously.</a:t>
            </a:r>
          </a:p>
          <a:p>
            <a:pPr marL="0" lvl="0" indent="0" algn="just">
              <a:lnSpc>
                <a:spcPct val="115000"/>
              </a:lnSpc>
              <a:spcBef>
                <a:spcPts val="0"/>
              </a:spcBef>
              <a:buNone/>
            </a:pPr>
            <a:endParaRPr lang="en-US" cap="none" dirty="0">
              <a:solidFill>
                <a:srgbClr val="FF0000"/>
              </a:solidFill>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Adhere to rules, regulations and policies and other enactments in the Civil Service.</a:t>
            </a:r>
          </a:p>
          <a:p>
            <a:pPr lvl="0" algn="just">
              <a:lnSpc>
                <a:spcPct val="115000"/>
              </a:lnSpc>
              <a:spcBef>
                <a:spcPts val="0"/>
              </a:spcBef>
              <a:buFont typeface="Courier New" panose="02070309020205020404" pitchFamily="49" charset="0"/>
              <a:buChar char="o"/>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Attend training and continuous development sessions as scheduled. Explore opportunities to self-develop in the selected career path. </a:t>
            </a:r>
          </a:p>
          <a:p>
            <a:pPr lvl="0" algn="just">
              <a:lnSpc>
                <a:spcPct val="115000"/>
              </a:lnSpc>
              <a:spcBef>
                <a:spcPts val="0"/>
              </a:spcBef>
              <a:buFont typeface="Courier New" panose="02070309020205020404" pitchFamily="49" charset="0"/>
              <a:buChar char="o"/>
            </a:pPr>
            <a:endParaRPr lang="en-US" cap="none" dirty="0">
              <a:ea typeface="Calibri" panose="020F0502020204030204" pitchFamily="34" charset="0"/>
              <a:cs typeface="Times New Roman" panose="02020603050405020304" pitchFamily="18" charset="0"/>
            </a:endParaRPr>
          </a:p>
          <a:p>
            <a:pPr lvl="0" algn="just">
              <a:lnSpc>
                <a:spcPct val="115000"/>
              </a:lnSpc>
              <a:spcBef>
                <a:spcPts val="0"/>
              </a:spcBef>
              <a:buFont typeface="Courier New" panose="02070309020205020404" pitchFamily="49" charset="0"/>
              <a:buChar char="o"/>
            </a:pPr>
            <a:r>
              <a:rPr lang="en-US" cap="none" dirty="0">
                <a:ea typeface="Calibri" panose="020F0502020204030204" pitchFamily="34" charset="0"/>
                <a:cs typeface="Times New Roman" panose="02020603050405020304" pitchFamily="18" charset="0"/>
              </a:rPr>
              <a:t>Update personnel records whenever necessary. </a:t>
            </a:r>
          </a:p>
          <a:p>
            <a:pPr lvl="0" algn="just">
              <a:lnSpc>
                <a:spcPct val="115000"/>
              </a:lnSpc>
              <a:spcBef>
                <a:spcPts val="0"/>
              </a:spcBef>
              <a:buFont typeface="Courier New" panose="02070309020205020404" pitchFamily="49" charset="0"/>
              <a:buChar char="o"/>
            </a:pPr>
            <a:endParaRPr lang="en-US" sz="1800" dirty="0">
              <a:solidFill>
                <a:srgbClr val="FF0000"/>
              </a:solidFill>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pic>
        <p:nvPicPr>
          <p:cNvPr id="7" name="Picture 6"/>
          <p:cNvPicPr>
            <a:picLocks noChangeAspect="1"/>
          </p:cNvPicPr>
          <p:nvPr/>
        </p:nvPicPr>
        <p:blipFill>
          <a:blip r:embed="rId2"/>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58127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675" y="195918"/>
            <a:ext cx="5979048" cy="651808"/>
          </a:xfrm>
        </p:spPr>
        <p:txBody>
          <a:bodyPr>
            <a:normAutofit fontScale="90000"/>
          </a:bodyPr>
          <a:lstStyle/>
          <a:p>
            <a:pPr algn="r"/>
            <a:r>
              <a:rPr lang="en-US" b="1" dirty="0"/>
              <a:t>THINGS TO NOTE</a:t>
            </a:r>
          </a:p>
        </p:txBody>
      </p:sp>
      <p:sp>
        <p:nvSpPr>
          <p:cNvPr id="3" name="Content Placeholder 2"/>
          <p:cNvSpPr>
            <a:spLocks noGrp="1"/>
          </p:cNvSpPr>
          <p:nvPr>
            <p:ph sz="quarter" idx="13"/>
          </p:nvPr>
        </p:nvSpPr>
        <p:spPr>
          <a:xfrm>
            <a:off x="1010709" y="1076325"/>
            <a:ext cx="10512282" cy="4376198"/>
          </a:xfrm>
        </p:spPr>
        <p:txBody>
          <a:bodyPr>
            <a:noAutofit/>
          </a:bodyPr>
          <a:lstStyle/>
          <a:p>
            <a:pPr lvl="0" algn="just">
              <a:lnSpc>
                <a:spcPct val="150000"/>
              </a:lnSpc>
              <a:buClr>
                <a:srgbClr val="C00000"/>
              </a:buClr>
              <a:buFont typeface="Wingdings" panose="05000000000000000000" pitchFamily="2" charset="2"/>
              <a:buChar char="Ø"/>
            </a:pPr>
            <a:r>
              <a:rPr lang="en-US" sz="2000" cap="none" dirty="0"/>
              <a:t>Officers in the general classes to be posted as per posting rule (max 2 duty tours)</a:t>
            </a:r>
          </a:p>
          <a:p>
            <a:pPr algn="just">
              <a:lnSpc>
                <a:spcPct val="150000"/>
              </a:lnSpc>
              <a:buClr>
                <a:srgbClr val="C00000"/>
              </a:buClr>
              <a:buFont typeface="Wingdings" panose="05000000000000000000" pitchFamily="2" charset="2"/>
              <a:buChar char="Ø"/>
            </a:pPr>
            <a:r>
              <a:rPr lang="en-US" sz="2000" cap="none" dirty="0"/>
              <a:t>Officers requesting for conversion may be assessed using assessment methods determined by the OHCS </a:t>
            </a:r>
          </a:p>
          <a:p>
            <a:pPr algn="just">
              <a:lnSpc>
                <a:spcPct val="150000"/>
              </a:lnSpc>
              <a:buClr>
                <a:srgbClr val="C00000"/>
              </a:buClr>
              <a:buFont typeface="Wingdings" panose="05000000000000000000" pitchFamily="2" charset="2"/>
              <a:buChar char="Ø"/>
            </a:pPr>
            <a:r>
              <a:rPr lang="en-US" sz="2000" cap="none" dirty="0"/>
              <a:t>Late submission of documents, non-adherence to reporting format will not be accepted</a:t>
            </a:r>
          </a:p>
        </p:txBody>
      </p:sp>
      <p:pic>
        <p:nvPicPr>
          <p:cNvPr id="5" name="Picture 4"/>
          <p:cNvPicPr>
            <a:picLocks noChangeAspect="1"/>
          </p:cNvPicPr>
          <p:nvPr/>
        </p:nvPicPr>
        <p:blipFill>
          <a:blip r:embed="rId2"/>
          <a:stretch>
            <a:fillRect/>
          </a:stretch>
        </p:blipFill>
        <p:spPr>
          <a:xfrm>
            <a:off x="11309580" y="6156899"/>
            <a:ext cx="902286" cy="701101"/>
          </a:xfrm>
          <a:prstGeom prst="rect">
            <a:avLst/>
          </a:prstGeom>
        </p:spPr>
      </p:pic>
      <p:pic>
        <p:nvPicPr>
          <p:cNvPr id="4" name="Picture 3"/>
          <p:cNvPicPr>
            <a:picLocks noChangeAspect="1"/>
          </p:cNvPicPr>
          <p:nvPr/>
        </p:nvPicPr>
        <p:blipFill>
          <a:blip r:embed="rId3"/>
          <a:stretch>
            <a:fillRect/>
          </a:stretch>
        </p:blipFill>
        <p:spPr>
          <a:xfrm>
            <a:off x="0" y="35720"/>
            <a:ext cx="1929159" cy="1040606"/>
          </a:xfrm>
          <a:prstGeom prst="rect">
            <a:avLst/>
          </a:prstGeom>
        </p:spPr>
      </p:pic>
    </p:spTree>
    <p:extLst>
      <p:ext uri="{BB962C8B-B14F-4D97-AF65-F5344CB8AC3E}">
        <p14:creationId xmlns:p14="http://schemas.microsoft.com/office/powerpoint/2010/main" val="370326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900" y="85725"/>
            <a:ext cx="5368632" cy="973612"/>
          </a:xfrm>
          <a:noFill/>
        </p:spPr>
        <p:txBody>
          <a:bodyPr>
            <a:normAutofit/>
          </a:bodyPr>
          <a:lstStyle/>
          <a:p>
            <a:pPr algn="r"/>
            <a:r>
              <a:rPr lang="en-US" sz="4900" b="1" dirty="0"/>
              <a:t>CONCLUSION</a:t>
            </a:r>
          </a:p>
        </p:txBody>
      </p:sp>
      <p:sp>
        <p:nvSpPr>
          <p:cNvPr id="3" name="Content Placeholder 2"/>
          <p:cNvSpPr>
            <a:spLocks noGrp="1"/>
          </p:cNvSpPr>
          <p:nvPr>
            <p:ph sz="quarter" idx="13"/>
          </p:nvPr>
        </p:nvSpPr>
        <p:spPr>
          <a:xfrm>
            <a:off x="685800" y="1059337"/>
            <a:ext cx="10820400" cy="4656841"/>
          </a:xfrm>
        </p:spPr>
        <p:txBody>
          <a:bodyPr>
            <a:normAutofit lnSpcReduction="10000"/>
          </a:bodyPr>
          <a:lstStyle/>
          <a:p>
            <a:pPr marL="0" lvl="0" indent="0">
              <a:lnSpc>
                <a:spcPct val="150000"/>
              </a:lnSpc>
              <a:buNone/>
            </a:pPr>
            <a:r>
              <a:rPr lang="en-US" sz="2400" cap="none" dirty="0"/>
              <a:t>In order to achieve CMD’s role to:</a:t>
            </a:r>
          </a:p>
          <a:p>
            <a:pPr lvl="1">
              <a:lnSpc>
                <a:spcPct val="150000"/>
              </a:lnSpc>
            </a:pPr>
            <a:r>
              <a:rPr lang="en-US" sz="2400" cap="none" dirty="0"/>
              <a:t>P</a:t>
            </a:r>
            <a:r>
              <a:rPr lang="en-GB" sz="2400" cap="none" dirty="0" err="1"/>
              <a:t>rovide</a:t>
            </a:r>
            <a:r>
              <a:rPr lang="en-GB" sz="2400" cap="none" dirty="0"/>
              <a:t> the policy framework and strengthen the capacity of Ministries and Departments to effectively manage the careers of Staff</a:t>
            </a:r>
          </a:p>
          <a:p>
            <a:pPr lvl="1">
              <a:lnSpc>
                <a:spcPct val="150000"/>
              </a:lnSpc>
            </a:pPr>
            <a:r>
              <a:rPr lang="en-GB" sz="2400" cap="none" dirty="0"/>
              <a:t>Ensure the expeditious processing of HR facilities of Officers in the Service</a:t>
            </a:r>
          </a:p>
          <a:p>
            <a:pPr marL="0" indent="0">
              <a:lnSpc>
                <a:spcPct val="150000"/>
              </a:lnSpc>
              <a:buNone/>
            </a:pPr>
            <a:r>
              <a:rPr lang="en-GB" sz="2400" cap="none" dirty="0"/>
              <a:t>it is important that we (all Officers) play our respective roles for an effective and efficient service delivery and meet our vision of being “an inspired Career Management Directorate for excited Staff”. As you have joined the Team, you have to learn more and access the available facilities as and when you are due.</a:t>
            </a:r>
            <a:endParaRPr lang="en-GB" sz="2400"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338723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duotone>
              <a:schemeClr val="accent1">
                <a:shade val="45000"/>
                <a:satMod val="135000"/>
              </a:schemeClr>
              <a:prstClr val="white"/>
            </a:duotone>
          </a:blip>
          <a:stretch>
            <a:fillRect/>
          </a:stretch>
        </p:blipFill>
        <p:spPr>
          <a:xfrm>
            <a:off x="0" y="-12412"/>
            <a:ext cx="12192000" cy="6870411"/>
          </a:xfrm>
          <a:prstGeom prst="rect">
            <a:avLst/>
          </a:prstGeom>
        </p:spPr>
      </p:pic>
    </p:spTree>
    <p:extLst>
      <p:ext uri="{BB962C8B-B14F-4D97-AF65-F5344CB8AC3E}">
        <p14:creationId xmlns:p14="http://schemas.microsoft.com/office/powerpoint/2010/main" val="191011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52" y="234114"/>
            <a:ext cx="7391905" cy="662701"/>
          </a:xfrm>
        </p:spPr>
        <p:txBody>
          <a:bodyPr>
            <a:normAutofit fontScale="90000"/>
          </a:bodyPr>
          <a:lstStyle/>
          <a:p>
            <a:pPr algn="r"/>
            <a:r>
              <a:rPr lang="en-US" b="1" dirty="0">
                <a:solidFill>
                  <a:srgbClr val="C00000"/>
                </a:solidFill>
              </a:rPr>
              <a:t>OUTLINE OF PRESENTATION</a:t>
            </a:r>
          </a:p>
        </p:txBody>
      </p:sp>
      <p:sp>
        <p:nvSpPr>
          <p:cNvPr id="3" name="Content Placeholder 2"/>
          <p:cNvSpPr>
            <a:spLocks noGrp="1"/>
          </p:cNvSpPr>
          <p:nvPr>
            <p:ph sz="quarter" idx="13"/>
          </p:nvPr>
        </p:nvSpPr>
        <p:spPr>
          <a:xfrm>
            <a:off x="677333" y="1239715"/>
            <a:ext cx="9673297" cy="4809393"/>
          </a:xfrm>
        </p:spPr>
        <p:txBody>
          <a:bodyPr>
            <a:noAutofit/>
          </a:bodyPr>
          <a:lstStyle/>
          <a:p>
            <a:pPr>
              <a:lnSpc>
                <a:spcPct val="150000"/>
              </a:lnSpc>
              <a:buFont typeface="Wingdings" panose="05000000000000000000" pitchFamily="2" charset="2"/>
              <a:buChar char="Ø"/>
            </a:pPr>
            <a:r>
              <a:rPr lang="en-US" sz="2000" dirty="0"/>
              <a:t>INTRODUCTION</a:t>
            </a:r>
          </a:p>
          <a:p>
            <a:pPr>
              <a:lnSpc>
                <a:spcPct val="150000"/>
              </a:lnSpc>
              <a:buFont typeface="Wingdings" panose="05000000000000000000" pitchFamily="2" charset="2"/>
              <a:buChar char="Ø"/>
            </a:pPr>
            <a:r>
              <a:rPr lang="en-US" sz="2000" dirty="0"/>
              <a:t>CAREER MANAGEMENT DIRECTORATE – WHAT WE DO</a:t>
            </a:r>
          </a:p>
          <a:p>
            <a:pPr>
              <a:lnSpc>
                <a:spcPct val="150000"/>
              </a:lnSpc>
              <a:buFont typeface="Wingdings" panose="05000000000000000000" pitchFamily="2" charset="2"/>
              <a:buChar char="Ø"/>
            </a:pPr>
            <a:r>
              <a:rPr lang="en-US" sz="2000" dirty="0"/>
              <a:t>HR FACILITIES  </a:t>
            </a:r>
          </a:p>
          <a:p>
            <a:pPr>
              <a:lnSpc>
                <a:spcPct val="150000"/>
              </a:lnSpc>
              <a:buFont typeface="Wingdings" panose="05000000000000000000" pitchFamily="2" charset="2"/>
              <a:buChar char="Ø"/>
            </a:pPr>
            <a:r>
              <a:rPr lang="en-US" dirty="0"/>
              <a:t>RESPONSIBILITES – HRM DIRECTORS AND OFFICERS</a:t>
            </a:r>
            <a:endParaRPr lang="en-US" sz="2000" dirty="0"/>
          </a:p>
          <a:p>
            <a:pPr>
              <a:lnSpc>
                <a:spcPct val="150000"/>
              </a:lnSpc>
              <a:buFont typeface="Wingdings" panose="05000000000000000000" pitchFamily="2" charset="2"/>
              <a:buChar char="Ø"/>
            </a:pPr>
            <a:r>
              <a:rPr lang="en-US" dirty="0"/>
              <a:t>THINGS TO NOTE</a:t>
            </a:r>
            <a:endParaRPr lang="en-US" sz="2000" dirty="0"/>
          </a:p>
          <a:p>
            <a:pPr>
              <a:lnSpc>
                <a:spcPct val="150000"/>
              </a:lnSpc>
              <a:buFont typeface="Wingdings" panose="05000000000000000000" pitchFamily="2" charset="2"/>
              <a:buChar char="Ø"/>
            </a:pPr>
            <a:r>
              <a:rPr lang="en-US" sz="2000" dirty="0"/>
              <a:t>CHALLENGES  </a:t>
            </a:r>
          </a:p>
          <a:p>
            <a:pPr>
              <a:lnSpc>
                <a:spcPct val="150000"/>
              </a:lnSpc>
              <a:buFont typeface="Wingdings" panose="05000000000000000000" pitchFamily="2" charset="2"/>
              <a:buChar char="Ø"/>
            </a:pPr>
            <a:r>
              <a:rPr lang="en-US" sz="2000" dirty="0"/>
              <a:t>CONCLUSION </a:t>
            </a:r>
          </a:p>
          <a:p>
            <a:pPr marL="0" lvl="0" indent="0">
              <a:buClr>
                <a:srgbClr val="90C226"/>
              </a:buClr>
              <a:buNone/>
            </a:pPr>
            <a:endParaRPr lang="en-US" sz="2800"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26763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485" y="259767"/>
            <a:ext cx="6724544" cy="823420"/>
          </a:xfrm>
        </p:spPr>
        <p:txBody>
          <a:bodyPr>
            <a:normAutofit fontScale="90000"/>
          </a:bodyPr>
          <a:lstStyle/>
          <a:p>
            <a:pPr algn="r"/>
            <a:r>
              <a:rPr lang="en-US" b="1" dirty="0">
                <a:solidFill>
                  <a:srgbClr val="C00000"/>
                </a:solidFill>
              </a:rPr>
              <a:t>INTRODUCTION</a:t>
            </a:r>
          </a:p>
        </p:txBody>
      </p:sp>
      <p:sp>
        <p:nvSpPr>
          <p:cNvPr id="3" name="Content Placeholder 2"/>
          <p:cNvSpPr>
            <a:spLocks noGrp="1"/>
          </p:cNvSpPr>
          <p:nvPr>
            <p:ph sz="quarter" idx="13"/>
          </p:nvPr>
        </p:nvSpPr>
        <p:spPr>
          <a:xfrm>
            <a:off x="828161" y="1318846"/>
            <a:ext cx="10653686" cy="4262445"/>
          </a:xfrm>
        </p:spPr>
        <p:txBody>
          <a:bodyPr>
            <a:normAutofit/>
          </a:bodyPr>
          <a:lstStyle/>
          <a:p>
            <a:pPr marL="0" marR="228600" indent="0" algn="just">
              <a:lnSpc>
                <a:spcPct val="150000"/>
              </a:lnSpc>
              <a:spcBef>
                <a:spcPts val="0"/>
              </a:spcBef>
              <a:buNone/>
            </a:pPr>
            <a:r>
              <a:rPr lang="en-GB" sz="2000" cap="none" dirty="0">
                <a:ea typeface="Times New Roman" panose="02020603050405020304" pitchFamily="18" charset="0"/>
                <a:cs typeface="Times New Roman" panose="02020603050405020304" pitchFamily="18" charset="0"/>
              </a:rPr>
              <a:t>The Office of the Head of the Civil </a:t>
            </a:r>
            <a:r>
              <a:rPr lang="en-GB" cap="none" dirty="0">
                <a:ea typeface="Times New Roman" panose="02020603050405020304" pitchFamily="18" charset="0"/>
                <a:cs typeface="Times New Roman" panose="02020603050405020304" pitchFamily="18" charset="0"/>
              </a:rPr>
              <a:t>S</a:t>
            </a:r>
            <a:r>
              <a:rPr lang="en-GB" sz="2000" cap="none" dirty="0">
                <a:ea typeface="Times New Roman" panose="02020603050405020304" pitchFamily="18" charset="0"/>
                <a:cs typeface="Times New Roman" panose="02020603050405020304" pitchFamily="18" charset="0"/>
              </a:rPr>
              <a:t>ervice operates through a five-line </a:t>
            </a:r>
            <a:r>
              <a:rPr lang="en-GB" cap="none" dirty="0">
                <a:ea typeface="Times New Roman" panose="02020603050405020304" pitchFamily="18" charset="0"/>
                <a:cs typeface="Times New Roman" panose="02020603050405020304" pitchFamily="18" charset="0"/>
              </a:rPr>
              <a:t>D</a:t>
            </a:r>
            <a:r>
              <a:rPr lang="en-GB" sz="2000" cap="none" dirty="0">
                <a:ea typeface="Times New Roman" panose="02020603050405020304" pitchFamily="18" charset="0"/>
                <a:cs typeface="Times New Roman" panose="02020603050405020304" pitchFamily="18" charset="0"/>
              </a:rPr>
              <a:t>irectorates.  These include the Career Management Directorate (CMD)</a:t>
            </a:r>
            <a:r>
              <a:rPr lang="en-GB" sz="2000" cap="none" dirty="0">
                <a:solidFill>
                  <a:schemeClr val="tx1"/>
                </a:solidFill>
                <a:ea typeface="Times New Roman" panose="02020603050405020304" pitchFamily="18" charset="0"/>
                <a:cs typeface="Times New Roman" panose="02020603050405020304" pitchFamily="18" charset="0"/>
              </a:rPr>
              <a:t>. </a:t>
            </a:r>
          </a:p>
          <a:p>
            <a:pPr marL="0" marR="228600" indent="0" algn="just">
              <a:lnSpc>
                <a:spcPct val="150000"/>
              </a:lnSpc>
              <a:spcBef>
                <a:spcPts val="0"/>
              </a:spcBef>
              <a:buNone/>
            </a:pPr>
            <a:endParaRPr lang="en-GB" sz="2000" dirty="0">
              <a:solidFill>
                <a:schemeClr val="tx1"/>
              </a:solidFill>
              <a:ea typeface="Times New Roman" panose="02020603050405020304" pitchFamily="18" charset="0"/>
              <a:cs typeface="Times New Roman" panose="02020603050405020304" pitchFamily="18" charset="0"/>
            </a:endParaRPr>
          </a:p>
          <a:p>
            <a:pPr marL="0" marR="228600" indent="0" algn="just">
              <a:lnSpc>
                <a:spcPct val="150000"/>
              </a:lnSpc>
              <a:spcBef>
                <a:spcPts val="0"/>
              </a:spcBef>
              <a:buNone/>
            </a:pPr>
            <a:r>
              <a:rPr lang="en-GB" sz="2000" b="1" cap="none" dirty="0">
                <a:solidFill>
                  <a:schemeClr val="tx1"/>
                </a:solidFill>
                <a:ea typeface="Times New Roman" panose="02020603050405020304" pitchFamily="18" charset="0"/>
                <a:cs typeface="Times New Roman" panose="02020603050405020304" pitchFamily="18" charset="0"/>
              </a:rPr>
              <a:t>Units</a:t>
            </a:r>
            <a:r>
              <a:rPr lang="en-GB" sz="2000" b="1" cap="none" dirty="0">
                <a:ea typeface="Times New Roman" panose="02020603050405020304" pitchFamily="18" charset="0"/>
                <a:cs typeface="Times New Roman" panose="02020603050405020304" pitchFamily="18" charset="0"/>
              </a:rPr>
              <a:t>:</a:t>
            </a:r>
          </a:p>
          <a:p>
            <a:pPr marL="114300" marR="228600" indent="-342900" algn="just">
              <a:lnSpc>
                <a:spcPct val="150000"/>
              </a:lnSpc>
              <a:spcBef>
                <a:spcPts val="0"/>
              </a:spcBef>
              <a:buFont typeface="Wingdings" panose="05000000000000000000" pitchFamily="2" charset="2"/>
              <a:buChar char="q"/>
            </a:pPr>
            <a:r>
              <a:rPr lang="en-US" sz="2000" cap="none" dirty="0"/>
              <a:t>Career Planning and Management Unit</a:t>
            </a:r>
          </a:p>
          <a:p>
            <a:pPr marL="114300" marR="228600" indent="-342900" algn="just">
              <a:lnSpc>
                <a:spcPct val="150000"/>
              </a:lnSpc>
              <a:spcBef>
                <a:spcPts val="0"/>
              </a:spcBef>
              <a:buFont typeface="Wingdings" panose="05000000000000000000" pitchFamily="2" charset="2"/>
              <a:buChar char="q"/>
            </a:pPr>
            <a:r>
              <a:rPr lang="en-US" sz="2000" cap="none" dirty="0"/>
              <a:t>Central Personnel </a:t>
            </a:r>
            <a:r>
              <a:rPr lang="en-US" cap="none" dirty="0"/>
              <a:t>R</a:t>
            </a:r>
            <a:r>
              <a:rPr lang="en-US" sz="2000" cap="none" dirty="0"/>
              <a:t>ecords Unit</a:t>
            </a:r>
          </a:p>
          <a:p>
            <a:pPr marL="114300" marR="228600" indent="-342900" algn="just">
              <a:lnSpc>
                <a:spcPct val="150000"/>
              </a:lnSpc>
              <a:spcBef>
                <a:spcPts val="0"/>
              </a:spcBef>
              <a:buFont typeface="Wingdings" panose="05000000000000000000" pitchFamily="2" charset="2"/>
              <a:buChar char="q"/>
            </a:pPr>
            <a:r>
              <a:rPr lang="en-US" sz="2000" cap="none" dirty="0"/>
              <a:t>Salary Administration Unit</a:t>
            </a:r>
            <a:endParaRPr lang="en-US" sz="4200"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116685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59923" y="2940709"/>
            <a:ext cx="6153654" cy="2677576"/>
          </a:xfrm>
          <a:prstGeom prst="rect">
            <a:avLst/>
          </a:prstGeom>
        </p:spPr>
      </p:pic>
      <p:pic>
        <p:nvPicPr>
          <p:cNvPr id="10" name="Picture 9"/>
          <p:cNvPicPr>
            <a:picLocks noChangeAspect="1"/>
          </p:cNvPicPr>
          <p:nvPr/>
        </p:nvPicPr>
        <p:blipFill>
          <a:blip r:embed="rId3"/>
          <a:stretch>
            <a:fillRect/>
          </a:stretch>
        </p:blipFill>
        <p:spPr>
          <a:xfrm>
            <a:off x="492369" y="87924"/>
            <a:ext cx="5275383" cy="3416420"/>
          </a:xfrm>
          <a:prstGeom prst="rect">
            <a:avLst/>
          </a:prstGeom>
        </p:spPr>
      </p:pic>
      <p:pic>
        <p:nvPicPr>
          <p:cNvPr id="2" name="Picture 1"/>
          <p:cNvPicPr>
            <a:picLocks noChangeAspect="1"/>
          </p:cNvPicPr>
          <p:nvPr/>
        </p:nvPicPr>
        <p:blipFill>
          <a:blip r:embed="rId4"/>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35094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175847"/>
            <a:ext cx="9220200" cy="1257299"/>
          </a:xfrm>
        </p:spPr>
        <p:txBody>
          <a:bodyPr>
            <a:noAutofit/>
          </a:bodyPr>
          <a:lstStyle/>
          <a:p>
            <a:pPr algn="r"/>
            <a:r>
              <a:rPr lang="en-GB" sz="4500" b="1" dirty="0"/>
              <a:t>CAREER MANAGEMENT DIRECTORATE</a:t>
            </a:r>
          </a:p>
        </p:txBody>
      </p:sp>
      <p:sp>
        <p:nvSpPr>
          <p:cNvPr id="3" name="Content Placeholder 2"/>
          <p:cNvSpPr>
            <a:spLocks noGrp="1"/>
          </p:cNvSpPr>
          <p:nvPr>
            <p:ph sz="quarter" idx="13"/>
          </p:nvPr>
        </p:nvSpPr>
        <p:spPr>
          <a:xfrm>
            <a:off x="685800" y="1608993"/>
            <a:ext cx="10820400" cy="4782380"/>
          </a:xfrm>
        </p:spPr>
        <p:txBody>
          <a:bodyPr>
            <a:normAutofit/>
          </a:bodyPr>
          <a:lstStyle/>
          <a:p>
            <a:pPr marL="0" indent="0" algn="just">
              <a:lnSpc>
                <a:spcPct val="150000"/>
              </a:lnSpc>
              <a:buNone/>
            </a:pPr>
            <a:r>
              <a:rPr lang="en-GB" sz="2800" cap="none" dirty="0"/>
              <a:t>The CMD provides leadership and guidance for effective career management of Officers through: </a:t>
            </a:r>
          </a:p>
          <a:p>
            <a:pPr lvl="1" algn="just">
              <a:lnSpc>
                <a:spcPct val="150000"/>
              </a:lnSpc>
            </a:pPr>
            <a:r>
              <a:rPr lang="en-GB" sz="2600" cap="none" dirty="0"/>
              <a:t>postings, transfers, </a:t>
            </a:r>
          </a:p>
          <a:p>
            <a:pPr lvl="1" algn="just">
              <a:lnSpc>
                <a:spcPct val="150000"/>
              </a:lnSpc>
            </a:pPr>
            <a:r>
              <a:rPr lang="en-GB" sz="2600" cap="none" dirty="0"/>
              <a:t>promotions, upgrading, </a:t>
            </a:r>
          </a:p>
          <a:p>
            <a:pPr lvl="1" algn="just">
              <a:lnSpc>
                <a:spcPct val="150000"/>
              </a:lnSpc>
            </a:pPr>
            <a:r>
              <a:rPr lang="en-GB" sz="2600" cap="none" dirty="0"/>
              <a:t>conversions, secondments and </a:t>
            </a:r>
          </a:p>
          <a:p>
            <a:pPr lvl="1" algn="just">
              <a:lnSpc>
                <a:spcPct val="150000"/>
              </a:lnSpc>
            </a:pPr>
            <a:r>
              <a:rPr lang="en-GB" sz="2600" cap="none" dirty="0"/>
              <a:t>the review of Schemes of Service for the occupational classes in the Civil Service. </a:t>
            </a:r>
          </a:p>
        </p:txBody>
      </p:sp>
      <p:pic>
        <p:nvPicPr>
          <p:cNvPr id="5" name="Picture 4"/>
          <p:cNvPicPr>
            <a:picLocks noChangeAspect="1"/>
          </p:cNvPicPr>
          <p:nvPr/>
        </p:nvPicPr>
        <p:blipFill>
          <a:blip r:embed="rId2"/>
          <a:stretch>
            <a:fillRect/>
          </a:stretch>
        </p:blipFill>
        <p:spPr>
          <a:xfrm>
            <a:off x="6928338" y="2994410"/>
            <a:ext cx="2532185" cy="2101410"/>
          </a:xfrm>
          <a:prstGeom prst="rect">
            <a:avLst/>
          </a:prstGeom>
        </p:spPr>
      </p:pic>
      <p:pic>
        <p:nvPicPr>
          <p:cNvPr id="6" name="Picture 5"/>
          <p:cNvPicPr>
            <a:picLocks noChangeAspect="1"/>
          </p:cNvPicPr>
          <p:nvPr/>
        </p:nvPicPr>
        <p:blipFill>
          <a:blip r:embed="rId3"/>
          <a:stretch>
            <a:fillRect/>
          </a:stretch>
        </p:blipFill>
        <p:spPr>
          <a:xfrm>
            <a:off x="11289714" y="6156899"/>
            <a:ext cx="902286" cy="701101"/>
          </a:xfrm>
          <a:prstGeom prst="rect">
            <a:avLst/>
          </a:prstGeom>
        </p:spPr>
      </p:pic>
    </p:spTree>
    <p:extLst>
      <p:ext uri="{BB962C8B-B14F-4D97-AF65-F5344CB8AC3E}">
        <p14:creationId xmlns:p14="http://schemas.microsoft.com/office/powerpoint/2010/main" val="273755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6275" y="1028701"/>
            <a:ext cx="10820400" cy="5125914"/>
          </a:xfrm>
        </p:spPr>
        <p:txBody>
          <a:bodyPr>
            <a:noAutofit/>
          </a:bodyPr>
          <a:lstStyle/>
          <a:p>
            <a:pPr marL="342900" lvl="0" indent="-342900" algn="just">
              <a:lnSpc>
                <a:spcPct val="107000"/>
              </a:lnSpc>
              <a:spcAft>
                <a:spcPts val="0"/>
              </a:spcAft>
              <a:buFont typeface="Symbol" panose="05050102010706020507" pitchFamily="18" charset="2"/>
              <a:buChar char=""/>
            </a:pPr>
            <a:r>
              <a:rPr lang="en-GB" sz="2200" cap="none" dirty="0">
                <a:ea typeface="Century Gothic" panose="020B0502020202020204" pitchFamily="34" charset="0"/>
                <a:cs typeface="Calibri" panose="020F0502020204030204" pitchFamily="34" charset="0"/>
              </a:rPr>
              <a:t>Initiate the development/review and implementation of policies, guidelines, standards and programmes for career management in the Service.</a:t>
            </a:r>
            <a:endParaRPr lang="en-GB" sz="2200" cap="none" dirty="0">
              <a:ea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en-GB" sz="2200" cap="none" dirty="0">
                <a:ea typeface="Century Gothic" panose="020B0502020202020204" pitchFamily="34" charset="0"/>
                <a:cs typeface="Calibri" panose="020F0502020204030204" pitchFamily="34" charset="0"/>
              </a:rPr>
              <a:t>Facilitate the development and implementation of an effective succession planning system.</a:t>
            </a:r>
            <a:endParaRPr lang="en-GB" sz="2200" cap="none" dirty="0">
              <a:ea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en-GB" sz="2200" cap="none" dirty="0">
                <a:ea typeface="Century Gothic" panose="020B0502020202020204" pitchFamily="34" charset="0"/>
                <a:cs typeface="Calibri" panose="020F0502020204030204" pitchFamily="34" charset="0"/>
              </a:rPr>
              <a:t>Coordinate and monitor all activities in the Ministries and Departments related to promotions, postings, secondments</a:t>
            </a:r>
            <a:r>
              <a:rPr lang="en-GB" sz="2200" b="1" cap="none" dirty="0">
                <a:ea typeface="Century Gothic" panose="020B0502020202020204" pitchFamily="34" charset="0"/>
                <a:cs typeface="Calibri" panose="020F0502020204030204" pitchFamily="34" charset="0"/>
              </a:rPr>
              <a:t>, </a:t>
            </a:r>
            <a:r>
              <a:rPr lang="en-GB" sz="2200" cap="none" dirty="0">
                <a:ea typeface="Century Gothic" panose="020B0502020202020204" pitchFamily="34" charset="0"/>
                <a:cs typeface="Calibri" panose="020F0502020204030204" pitchFamily="34" charset="0"/>
              </a:rPr>
              <a:t>upgrading, conversions, transfers and succession planning.</a:t>
            </a:r>
            <a:endParaRPr lang="en-GB" sz="2200" cap="none" dirty="0">
              <a:ea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en-GB" sz="2200" cap="none" dirty="0">
                <a:ea typeface="Century Gothic" panose="020B0502020202020204" pitchFamily="34" charset="0"/>
                <a:cs typeface="Calibri" panose="020F0502020204030204" pitchFamily="34" charset="0"/>
              </a:rPr>
              <a:t>Initiate the development/review of internal systems for the storage and update of personnel records.</a:t>
            </a:r>
            <a:endParaRPr lang="en-GB" sz="2200" cap="none" dirty="0">
              <a:ea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en-GB" sz="2200" cap="none" dirty="0">
                <a:ea typeface="Century Gothic" panose="020B0502020202020204" pitchFamily="34" charset="0"/>
                <a:cs typeface="Calibri" panose="020F0502020204030204" pitchFamily="34" charset="0"/>
              </a:rPr>
              <a:t>Ensure the equitable distribution of staff in Ministries and Departments to facilitate the judicious utilization of human resources of the Civil Service.</a:t>
            </a:r>
            <a:endParaRPr lang="en-GB" sz="2200" cap="none" dirty="0">
              <a:ea typeface="Calibri" panose="020F0502020204030204" pitchFamily="34" charset="0"/>
            </a:endParaRPr>
          </a:p>
          <a:p>
            <a:pPr algn="just">
              <a:lnSpc>
                <a:spcPct val="107000"/>
              </a:lnSpc>
              <a:spcAft>
                <a:spcPts val="800"/>
              </a:spcAft>
            </a:pPr>
            <a:endParaRPr lang="en-GB" sz="2200" dirty="0">
              <a:ea typeface="Calibri" panose="020F0502020204030204" pitchFamily="34" charset="0"/>
            </a:endParaRPr>
          </a:p>
        </p:txBody>
      </p:sp>
      <p:pic>
        <p:nvPicPr>
          <p:cNvPr id="5" name="Picture 4"/>
          <p:cNvPicPr/>
          <p:nvPr/>
        </p:nvPicPr>
        <p:blipFill rotWithShape="1">
          <a:blip r:embed="rId2"/>
          <a:srcRect l="17568" t="14557" r="6757" b="6962"/>
          <a:stretch/>
        </p:blipFill>
        <p:spPr bwMode="auto">
          <a:xfrm>
            <a:off x="11289323" y="6154615"/>
            <a:ext cx="902676" cy="703384"/>
          </a:xfrm>
          <a:prstGeom prst="rect">
            <a:avLst/>
          </a:prstGeom>
          <a:noFill/>
          <a:ln>
            <a:noFill/>
          </a:ln>
        </p:spPr>
      </p:pic>
      <p:sp>
        <p:nvSpPr>
          <p:cNvPr id="6" name="Title 3"/>
          <p:cNvSpPr>
            <a:spLocks noGrp="1"/>
          </p:cNvSpPr>
          <p:nvPr>
            <p:ph type="title"/>
          </p:nvPr>
        </p:nvSpPr>
        <p:spPr>
          <a:xfrm>
            <a:off x="3044825" y="184150"/>
            <a:ext cx="8610600" cy="844550"/>
          </a:xfrm>
        </p:spPr>
        <p:txBody>
          <a:bodyPr/>
          <a:lstStyle/>
          <a:p>
            <a:pPr algn="r"/>
            <a:r>
              <a:rPr lang="en-GB" b="1" dirty="0"/>
              <a:t>CMD – FUNCTIONS </a:t>
            </a:r>
          </a:p>
        </p:txBody>
      </p:sp>
      <p:pic>
        <p:nvPicPr>
          <p:cNvPr id="9" name="Picture 8"/>
          <p:cNvPicPr>
            <a:picLocks noChangeAspect="1"/>
          </p:cNvPicPr>
          <p:nvPr/>
        </p:nvPicPr>
        <p:blipFill>
          <a:blip r:embed="rId3"/>
          <a:stretch>
            <a:fillRect/>
          </a:stretch>
        </p:blipFill>
        <p:spPr>
          <a:xfrm>
            <a:off x="1" y="5553075"/>
            <a:ext cx="1943099" cy="1304924"/>
          </a:xfrm>
          <a:prstGeom prst="rect">
            <a:avLst/>
          </a:prstGeom>
        </p:spPr>
      </p:pic>
      <p:pic>
        <p:nvPicPr>
          <p:cNvPr id="10" name="Picture 9"/>
          <p:cNvPicPr>
            <a:picLocks noChangeAspect="1"/>
          </p:cNvPicPr>
          <p:nvPr/>
        </p:nvPicPr>
        <p:blipFill>
          <a:blip r:embed="rId4"/>
          <a:stretch>
            <a:fillRect/>
          </a:stretch>
        </p:blipFill>
        <p:spPr>
          <a:xfrm>
            <a:off x="106526" y="0"/>
            <a:ext cx="1730048" cy="1123950"/>
          </a:xfrm>
          <a:prstGeom prst="rect">
            <a:avLst/>
          </a:prstGeom>
        </p:spPr>
      </p:pic>
    </p:spTree>
    <p:extLst>
      <p:ext uri="{BB962C8B-B14F-4D97-AF65-F5344CB8AC3E}">
        <p14:creationId xmlns:p14="http://schemas.microsoft.com/office/powerpoint/2010/main" val="209089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622" y="0"/>
            <a:ext cx="7880235" cy="792031"/>
          </a:xfrm>
        </p:spPr>
        <p:txBody>
          <a:bodyPr>
            <a:normAutofit fontScale="90000"/>
          </a:bodyPr>
          <a:lstStyle/>
          <a:p>
            <a:pPr algn="r"/>
            <a:r>
              <a:rPr lang="en-GB" b="1" dirty="0"/>
              <a:t>HR FACILITIES </a:t>
            </a:r>
          </a:p>
        </p:txBody>
      </p:sp>
      <p:sp>
        <p:nvSpPr>
          <p:cNvPr id="3" name="Content Placeholder 2"/>
          <p:cNvSpPr>
            <a:spLocks noGrp="1"/>
          </p:cNvSpPr>
          <p:nvPr>
            <p:ph sz="quarter" idx="13"/>
          </p:nvPr>
        </p:nvSpPr>
        <p:spPr>
          <a:xfrm>
            <a:off x="633045" y="1608993"/>
            <a:ext cx="10820400" cy="4378570"/>
          </a:xfrm>
        </p:spPr>
        <p:txBody>
          <a:bodyPr>
            <a:normAutofit fontScale="92500" lnSpcReduction="20000"/>
          </a:bodyPr>
          <a:lstStyle/>
          <a:p>
            <a:pPr marL="0" indent="0">
              <a:buNone/>
            </a:pPr>
            <a:endParaRPr lang="en-GB" cap="none" dirty="0"/>
          </a:p>
          <a:p>
            <a:pPr marL="0" indent="0">
              <a:buNone/>
            </a:pPr>
            <a:r>
              <a:rPr lang="en-GB" cap="none" dirty="0"/>
              <a:t>The Directorate provides/process the following HR facilities for Civil Service Staff:</a:t>
            </a:r>
          </a:p>
          <a:p>
            <a:pPr marL="0" indent="0" algn="just">
              <a:buNone/>
            </a:pPr>
            <a:r>
              <a:rPr lang="en-GB" b="1" cap="none" dirty="0">
                <a:solidFill>
                  <a:srgbClr val="C00000"/>
                </a:solidFill>
              </a:rPr>
              <a:t>Promotion</a:t>
            </a:r>
            <a:r>
              <a:rPr lang="en-GB" cap="none" dirty="0"/>
              <a:t> – the upward movement from one grade to the next grade when an Officer has met the requirements: served a minimum required number of years on the grade, satisfactory performance appraisals, passed an assessment process and there should be vacancy in the next grade. </a:t>
            </a:r>
          </a:p>
          <a:p>
            <a:pPr marL="0" indent="0" algn="just">
              <a:buNone/>
            </a:pPr>
            <a:endParaRPr lang="en-GB" sz="1000" cap="none" dirty="0"/>
          </a:p>
          <a:p>
            <a:pPr marL="0" indent="0" algn="just">
              <a:buNone/>
            </a:pPr>
            <a:r>
              <a:rPr lang="en-GB" b="1" cap="none" dirty="0">
                <a:solidFill>
                  <a:srgbClr val="C00000"/>
                </a:solidFill>
              </a:rPr>
              <a:t>Upgrading</a:t>
            </a:r>
            <a:r>
              <a:rPr lang="en-GB" cap="none" dirty="0"/>
              <a:t> – on the attainment of a higher academic certificate, an Officer may apply to be moved to the next higher grade in the </a:t>
            </a:r>
            <a:r>
              <a:rPr lang="en-GB" b="1" cap="none" dirty="0"/>
              <a:t>same</a:t>
            </a:r>
            <a:r>
              <a:rPr lang="en-GB" cap="none" dirty="0"/>
              <a:t> Occupational Class </a:t>
            </a:r>
          </a:p>
          <a:p>
            <a:pPr algn="just">
              <a:buFont typeface="Wingdings" panose="05000000000000000000" pitchFamily="2" charset="2"/>
              <a:buChar char="q"/>
            </a:pPr>
            <a:endParaRPr lang="en-GB" sz="1000" cap="none" dirty="0"/>
          </a:p>
          <a:p>
            <a:pPr marL="0" indent="0" algn="just">
              <a:buNone/>
            </a:pPr>
            <a:r>
              <a:rPr lang="en-GB" b="1" cap="none" dirty="0">
                <a:solidFill>
                  <a:srgbClr val="C00000"/>
                </a:solidFill>
              </a:rPr>
              <a:t>Conversion</a:t>
            </a:r>
            <a:r>
              <a:rPr lang="en-GB" cap="none" dirty="0"/>
              <a:t> -  it is the movement of a Civil Service Staff </a:t>
            </a:r>
            <a:r>
              <a:rPr lang="en-GB" b="1" cap="none" dirty="0"/>
              <a:t>from</a:t>
            </a:r>
            <a:r>
              <a:rPr lang="en-GB" cap="none" dirty="0"/>
              <a:t> one Occupational Class to </a:t>
            </a:r>
            <a:r>
              <a:rPr lang="en-GB" b="1" cap="none" dirty="0"/>
              <a:t>another</a:t>
            </a:r>
            <a:r>
              <a:rPr lang="en-GB" cap="none" dirty="0"/>
              <a:t> within the Service. Request for conversions could be at the instance of the Officer in a Ministry and/or Department, either after receiving certification for completing an approved course from a recognized tertiary institution or after acquisition of new skills and competencies.</a:t>
            </a:r>
          </a:p>
          <a:p>
            <a:pPr marL="457200" indent="-457200" algn="just">
              <a:buAutoNum type="arabicPeriod"/>
            </a:pPr>
            <a:endParaRPr lang="en-GB" dirty="0"/>
          </a:p>
          <a:p>
            <a:pPr marL="457200" indent="-457200" algn="just">
              <a:buAutoNum type="arabicPeriod"/>
            </a:pPr>
            <a:endParaRPr lang="en-GB" dirty="0"/>
          </a:p>
          <a:p>
            <a:pPr marL="457200" indent="-457200">
              <a:buAutoNum type="arabicPeriod"/>
            </a:pPr>
            <a:endParaRPr lang="en-GB"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pic>
        <p:nvPicPr>
          <p:cNvPr id="7" name="Picture 6"/>
          <p:cNvPicPr>
            <a:picLocks noChangeAspect="1"/>
          </p:cNvPicPr>
          <p:nvPr/>
        </p:nvPicPr>
        <p:blipFill>
          <a:blip r:embed="rId3"/>
          <a:stretch>
            <a:fillRect/>
          </a:stretch>
        </p:blipFill>
        <p:spPr>
          <a:xfrm>
            <a:off x="35969" y="0"/>
            <a:ext cx="2768778" cy="1462691"/>
          </a:xfrm>
          <a:prstGeom prst="rect">
            <a:avLst/>
          </a:prstGeom>
        </p:spPr>
      </p:pic>
    </p:spTree>
    <p:extLst>
      <p:ext uri="{BB962C8B-B14F-4D97-AF65-F5344CB8AC3E}">
        <p14:creationId xmlns:p14="http://schemas.microsoft.com/office/powerpoint/2010/main" val="229620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699" y="223964"/>
            <a:ext cx="5719289" cy="816347"/>
          </a:xfrm>
        </p:spPr>
        <p:txBody>
          <a:bodyPr>
            <a:normAutofit fontScale="90000"/>
          </a:bodyPr>
          <a:lstStyle/>
          <a:p>
            <a:pPr algn="r"/>
            <a:r>
              <a:rPr lang="en-GB" b="1" dirty="0"/>
              <a:t>HR FACILITIES (CTD)</a:t>
            </a:r>
          </a:p>
        </p:txBody>
      </p:sp>
      <p:sp>
        <p:nvSpPr>
          <p:cNvPr id="3" name="Content Placeholder 2"/>
          <p:cNvSpPr>
            <a:spLocks noGrp="1"/>
          </p:cNvSpPr>
          <p:nvPr>
            <p:ph sz="quarter" idx="13"/>
          </p:nvPr>
        </p:nvSpPr>
        <p:spPr>
          <a:xfrm>
            <a:off x="720969" y="1040311"/>
            <a:ext cx="10820400" cy="5175315"/>
          </a:xfrm>
        </p:spPr>
        <p:txBody>
          <a:bodyPr>
            <a:normAutofit/>
          </a:bodyPr>
          <a:lstStyle/>
          <a:p>
            <a:pPr marL="0" indent="0" algn="just">
              <a:lnSpc>
                <a:spcPct val="150000"/>
              </a:lnSpc>
              <a:buNone/>
            </a:pPr>
            <a:r>
              <a:rPr lang="en-GB" b="1" cap="none" dirty="0">
                <a:solidFill>
                  <a:srgbClr val="C00000"/>
                </a:solidFill>
              </a:rPr>
              <a:t>Posting</a:t>
            </a:r>
            <a:r>
              <a:rPr lang="en-GB" cap="none" dirty="0"/>
              <a:t> – the movement of an Officer from one duty post to another within the Civil Service after serving a maximum of two (2) duty tours at a station</a:t>
            </a:r>
          </a:p>
          <a:p>
            <a:pPr marL="0" indent="0" algn="just">
              <a:lnSpc>
                <a:spcPct val="150000"/>
              </a:lnSpc>
              <a:buNone/>
            </a:pPr>
            <a:r>
              <a:rPr lang="en-GB" b="1" cap="none" dirty="0">
                <a:solidFill>
                  <a:srgbClr val="C00000"/>
                </a:solidFill>
              </a:rPr>
              <a:t>Leave of absence </a:t>
            </a:r>
            <a:r>
              <a:rPr lang="en-GB" cap="none" dirty="0"/>
              <a:t>– an Officer may ask for permission to leave the Service for up to two (2) years. Re-entry, however, is based on availability of vacancy and not automatic</a:t>
            </a:r>
          </a:p>
          <a:p>
            <a:pPr marL="0" indent="0" algn="just">
              <a:lnSpc>
                <a:spcPct val="150000"/>
              </a:lnSpc>
              <a:buNone/>
            </a:pPr>
            <a:r>
              <a:rPr lang="en-GB" b="1" cap="none" dirty="0">
                <a:solidFill>
                  <a:srgbClr val="C00000"/>
                </a:solidFill>
              </a:rPr>
              <a:t>Change of date of birth </a:t>
            </a:r>
            <a:r>
              <a:rPr lang="en-GB" cap="none" dirty="0"/>
              <a:t>– where the OHCS is satisfied that all requirements have been met, an Officer’s date of birth may be changed upon request</a:t>
            </a:r>
          </a:p>
          <a:p>
            <a:pPr marL="0" indent="0" algn="just">
              <a:lnSpc>
                <a:spcPct val="150000"/>
              </a:lnSpc>
              <a:buNone/>
            </a:pPr>
            <a:r>
              <a:rPr lang="en-GB" b="1" cap="none" dirty="0">
                <a:solidFill>
                  <a:srgbClr val="C00000"/>
                </a:solidFill>
              </a:rPr>
              <a:t>Change of name </a:t>
            </a:r>
            <a:r>
              <a:rPr lang="en-GB" cap="none" dirty="0"/>
              <a:t>– an Officer may request for a change of name and on meeting the requirements, the OHCS may grant that request</a:t>
            </a:r>
          </a:p>
          <a:p>
            <a:pPr marL="0" indent="0">
              <a:buNone/>
            </a:pPr>
            <a:endParaRPr lang="en-GB"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 y="5370409"/>
            <a:ext cx="2790825" cy="1487591"/>
          </a:xfrm>
          <a:prstGeom prst="rect">
            <a:avLst/>
          </a:prstGeom>
        </p:spPr>
      </p:pic>
    </p:spTree>
    <p:extLst>
      <p:ext uri="{BB962C8B-B14F-4D97-AF65-F5344CB8AC3E}">
        <p14:creationId xmlns:p14="http://schemas.microsoft.com/office/powerpoint/2010/main" val="216079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257" y="197497"/>
            <a:ext cx="8610600" cy="620187"/>
          </a:xfrm>
        </p:spPr>
        <p:txBody>
          <a:bodyPr>
            <a:normAutofit fontScale="90000"/>
          </a:bodyPr>
          <a:lstStyle/>
          <a:p>
            <a:pPr algn="r"/>
            <a:r>
              <a:rPr lang="en-GB" b="1" dirty="0"/>
              <a:t>HR FACILITIES (CTD)</a:t>
            </a:r>
          </a:p>
        </p:txBody>
      </p:sp>
      <p:sp>
        <p:nvSpPr>
          <p:cNvPr id="3" name="Content Placeholder 2"/>
          <p:cNvSpPr>
            <a:spLocks noGrp="1"/>
          </p:cNvSpPr>
          <p:nvPr>
            <p:ph sz="quarter" idx="13"/>
          </p:nvPr>
        </p:nvSpPr>
        <p:spPr>
          <a:xfrm>
            <a:off x="756124" y="2181634"/>
            <a:ext cx="10820400" cy="4325815"/>
          </a:xfrm>
        </p:spPr>
        <p:txBody>
          <a:bodyPr>
            <a:normAutofit fontScale="92500" lnSpcReduction="10000"/>
          </a:bodyPr>
          <a:lstStyle/>
          <a:p>
            <a:pPr marL="0" indent="0" algn="just">
              <a:lnSpc>
                <a:spcPct val="150000"/>
              </a:lnSpc>
              <a:buNone/>
            </a:pPr>
            <a:r>
              <a:rPr lang="en-GB" b="1" cap="none" dirty="0">
                <a:solidFill>
                  <a:srgbClr val="C00000"/>
                </a:solidFill>
              </a:rPr>
              <a:t>Secondment </a:t>
            </a:r>
            <a:r>
              <a:rPr lang="en-GB" cap="none" dirty="0"/>
              <a:t>– an agency may request the services of a Civil Service Staff to fill a specialised position. This facility is for an initial two (2) years and renewable for one (1) year after which the Officer may choose to return to the Service or remain at the agency.</a:t>
            </a:r>
          </a:p>
          <a:p>
            <a:pPr marL="0" indent="0" algn="just">
              <a:lnSpc>
                <a:spcPct val="150000"/>
              </a:lnSpc>
              <a:buNone/>
            </a:pPr>
            <a:r>
              <a:rPr lang="en-GB" b="1" cap="none" dirty="0">
                <a:solidFill>
                  <a:srgbClr val="C00000"/>
                </a:solidFill>
              </a:rPr>
              <a:t>Study leave with or without pay </a:t>
            </a:r>
            <a:r>
              <a:rPr lang="en-GB" cap="none" dirty="0"/>
              <a:t>– an Officer in the professional cadre who has served a minimum of 4 years may </a:t>
            </a:r>
            <a:r>
              <a:rPr lang="en-GB" b="1" cap="none" dirty="0"/>
              <a:t>apply</a:t>
            </a:r>
            <a:r>
              <a:rPr lang="en-GB" cap="none" dirty="0"/>
              <a:t> (through the sector Ministry) to go on study leave to further his or her education.</a:t>
            </a:r>
          </a:p>
          <a:p>
            <a:pPr marL="0" indent="0" algn="just">
              <a:lnSpc>
                <a:spcPct val="150000"/>
              </a:lnSpc>
              <a:buNone/>
            </a:pPr>
            <a:r>
              <a:rPr lang="en-GB" b="1" cap="none" dirty="0">
                <a:solidFill>
                  <a:srgbClr val="C00000"/>
                </a:solidFill>
              </a:rPr>
              <a:t>Salary administration </a:t>
            </a:r>
            <a:r>
              <a:rPr lang="en-GB" cap="none" dirty="0"/>
              <a:t>– the CMD is responsible for resolving salary disputes in the Service. This also includes pension related issues.</a:t>
            </a:r>
          </a:p>
          <a:p>
            <a:pPr marL="0" indent="0" algn="just">
              <a:lnSpc>
                <a:spcPct val="150000"/>
              </a:lnSpc>
              <a:buNone/>
            </a:pPr>
            <a:r>
              <a:rPr lang="en-GB" b="1" cap="none" dirty="0">
                <a:solidFill>
                  <a:srgbClr val="C00000"/>
                </a:solidFill>
              </a:rPr>
              <a:t>Transfer</a:t>
            </a:r>
            <a:r>
              <a:rPr lang="en-GB" cap="none" dirty="0"/>
              <a:t> – this is an inter-service facility. Officers may request for transfer in or out of the Civil Service and on meeting the requirements, may be granted authorisation.</a:t>
            </a:r>
          </a:p>
          <a:p>
            <a:pPr algn="just">
              <a:buFont typeface="Wingdings" panose="05000000000000000000" pitchFamily="2" charset="2"/>
              <a:buChar char="q"/>
            </a:pPr>
            <a:endParaRPr lang="en-GB" dirty="0"/>
          </a:p>
          <a:p>
            <a:pPr marL="0" indent="0" algn="just">
              <a:lnSpc>
                <a:spcPct val="150000"/>
              </a:lnSpc>
              <a:buNone/>
            </a:pPr>
            <a:endParaRPr lang="en-GB" cap="none" dirty="0"/>
          </a:p>
          <a:p>
            <a:pPr algn="just">
              <a:buFont typeface="Wingdings" panose="05000000000000000000" pitchFamily="2" charset="2"/>
              <a:buChar char="q"/>
            </a:pPr>
            <a:endParaRPr lang="en-GB" dirty="0"/>
          </a:p>
          <a:p>
            <a:pPr algn="just">
              <a:buFont typeface="Wingdings" panose="05000000000000000000" pitchFamily="2" charset="2"/>
              <a:buChar char="q"/>
            </a:pPr>
            <a:endParaRPr lang="en-GB" dirty="0"/>
          </a:p>
        </p:txBody>
      </p:sp>
      <p:pic>
        <p:nvPicPr>
          <p:cNvPr id="5" name="Picture 4"/>
          <p:cNvPicPr>
            <a:picLocks noChangeAspect="1"/>
          </p:cNvPicPr>
          <p:nvPr/>
        </p:nvPicPr>
        <p:blipFill>
          <a:blip r:embed="rId2"/>
          <a:stretch>
            <a:fillRect/>
          </a:stretch>
        </p:blipFill>
        <p:spPr>
          <a:xfrm>
            <a:off x="11289714" y="6156899"/>
            <a:ext cx="902286" cy="701101"/>
          </a:xfrm>
          <a:prstGeom prst="rect">
            <a:avLst/>
          </a:prstGeom>
        </p:spPr>
      </p:pic>
      <p:pic>
        <p:nvPicPr>
          <p:cNvPr id="4" name="Picture 3"/>
          <p:cNvPicPr>
            <a:picLocks noChangeAspect="1"/>
          </p:cNvPicPr>
          <p:nvPr/>
        </p:nvPicPr>
        <p:blipFill>
          <a:blip r:embed="rId3"/>
          <a:stretch>
            <a:fillRect/>
          </a:stretch>
        </p:blipFill>
        <p:spPr>
          <a:xfrm>
            <a:off x="0" y="1"/>
            <a:ext cx="2495550" cy="1371600"/>
          </a:xfrm>
          <a:prstGeom prst="rect">
            <a:avLst/>
          </a:prstGeom>
        </p:spPr>
      </p:pic>
    </p:spTree>
    <p:extLst>
      <p:ext uri="{BB962C8B-B14F-4D97-AF65-F5344CB8AC3E}">
        <p14:creationId xmlns:p14="http://schemas.microsoft.com/office/powerpoint/2010/main" val="3240343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6198</TotalTime>
  <Words>1116</Words>
  <Application>Microsoft Office PowerPoint</Application>
  <PresentationFormat>Widescreen</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Main Event</vt:lpstr>
      <vt:lpstr>  PRESENTATION - HR FACILITIES FOR NEWLY RECRUITED OfficerS ghaNA CIVIL SERVICE    2023</vt:lpstr>
      <vt:lpstr>OUTLINE OF PRESENTATION</vt:lpstr>
      <vt:lpstr>INTRODUCTION</vt:lpstr>
      <vt:lpstr>PowerPoint Presentation</vt:lpstr>
      <vt:lpstr>CAREER MANAGEMENT DIRECTORATE</vt:lpstr>
      <vt:lpstr>CMD – FUNCTIONS </vt:lpstr>
      <vt:lpstr>HR FACILITIES </vt:lpstr>
      <vt:lpstr>HR FACILITIES (CTD)</vt:lpstr>
      <vt:lpstr>HR FACILITIES (CTD)</vt:lpstr>
      <vt:lpstr>Hr facilities (ctd)</vt:lpstr>
      <vt:lpstr>RESPONSIBILITIES</vt:lpstr>
      <vt:lpstr>THINGS TO NOTE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VIRTUAL PROMOTION INTERVIEWS</dc:title>
  <dc:creator>23324</dc:creator>
  <cp:lastModifiedBy>Prince Kulevome</cp:lastModifiedBy>
  <cp:revision>212</cp:revision>
  <dcterms:created xsi:type="dcterms:W3CDTF">2020-05-20T05:21:04Z</dcterms:created>
  <dcterms:modified xsi:type="dcterms:W3CDTF">2023-08-15T08:58:21Z</dcterms:modified>
</cp:coreProperties>
</file>