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9" r:id="rId1"/>
  </p:sldMasterIdLst>
  <p:handoutMasterIdLst>
    <p:handoutMasterId r:id="rId39"/>
  </p:handoutMasterIdLst>
  <p:sldIdLst>
    <p:sldId id="256" r:id="rId2"/>
    <p:sldId id="257" r:id="rId3"/>
    <p:sldId id="258" r:id="rId4"/>
    <p:sldId id="273" r:id="rId5"/>
    <p:sldId id="260" r:id="rId6"/>
    <p:sldId id="261" r:id="rId7"/>
    <p:sldId id="262" r:id="rId8"/>
    <p:sldId id="263" r:id="rId9"/>
    <p:sldId id="264" r:id="rId10"/>
    <p:sldId id="274" r:id="rId11"/>
    <p:sldId id="275" r:id="rId12"/>
    <p:sldId id="276" r:id="rId13"/>
    <p:sldId id="297" r:id="rId14"/>
    <p:sldId id="301" r:id="rId15"/>
    <p:sldId id="299" r:id="rId16"/>
    <p:sldId id="302" r:id="rId17"/>
    <p:sldId id="303" r:id="rId18"/>
    <p:sldId id="278" r:id="rId19"/>
    <p:sldId id="280" r:id="rId20"/>
    <p:sldId id="281" r:id="rId21"/>
    <p:sldId id="282" r:id="rId22"/>
    <p:sldId id="283" r:id="rId23"/>
    <p:sldId id="284" r:id="rId24"/>
    <p:sldId id="300" r:id="rId25"/>
    <p:sldId id="285" r:id="rId26"/>
    <p:sldId id="287" r:id="rId27"/>
    <p:sldId id="288" r:id="rId28"/>
    <p:sldId id="289" r:id="rId29"/>
    <p:sldId id="290" r:id="rId30"/>
    <p:sldId id="291" r:id="rId31"/>
    <p:sldId id="292" r:id="rId32"/>
    <p:sldId id="293" r:id="rId33"/>
    <p:sldId id="294" r:id="rId34"/>
    <p:sldId id="295" r:id="rId35"/>
    <p:sldId id="277" r:id="rId36"/>
    <p:sldId id="304" r:id="rId37"/>
    <p:sldId id="27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7" autoAdjust="0"/>
    <p:restoredTop sz="94660"/>
  </p:normalViewPr>
  <p:slideViewPr>
    <p:cSldViewPr snapToGrid="0">
      <p:cViewPr varScale="1">
        <p:scale>
          <a:sx n="41" d="100"/>
          <a:sy n="41" d="100"/>
        </p:scale>
        <p:origin x="784" y="40"/>
      </p:cViewPr>
      <p:guideLst/>
    </p:cSldViewPr>
  </p:slideViewPr>
  <p:notesTextViewPr>
    <p:cViewPr>
      <p:scale>
        <a:sx n="1" d="1"/>
        <a:sy n="1" d="1"/>
      </p:scale>
      <p:origin x="0" y="0"/>
    </p:cViewPr>
  </p:notesTextViewPr>
  <p:notesViewPr>
    <p:cSldViewPr snapToGrid="0">
      <p:cViewPr varScale="1">
        <p:scale>
          <a:sx n="54" d="100"/>
          <a:sy n="54" d="100"/>
        </p:scale>
        <p:origin x="24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88D6FC-6ED0-45B1-8805-5ED9BCAFD5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0ABF6F-E110-4460-A0DC-981E34C4CD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BFBB38-4F4C-4620-830E-002EB17EA8E7}" type="datetimeFigureOut">
              <a:rPr lang="en-US" smtClean="0"/>
              <a:t>4/22/2021</a:t>
            </a:fld>
            <a:endParaRPr lang="en-US"/>
          </a:p>
        </p:txBody>
      </p:sp>
      <p:sp>
        <p:nvSpPr>
          <p:cNvPr id="4" name="Footer Placeholder 3">
            <a:extLst>
              <a:ext uri="{FF2B5EF4-FFF2-40B4-BE49-F238E27FC236}">
                <a16:creationId xmlns:a16="http://schemas.microsoft.com/office/drawing/2014/main" id="{85E3ED00-3472-496C-A2EA-6B5A1418A9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BD5363-28A3-4A5D-A178-DDE5BFB890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481B8E-7874-40B8-813B-E6F218232199}" type="slidenum">
              <a:rPr lang="en-US" smtClean="0"/>
              <a:t>‹#›</a:t>
            </a:fld>
            <a:endParaRPr lang="en-US"/>
          </a:p>
        </p:txBody>
      </p:sp>
    </p:spTree>
    <p:extLst>
      <p:ext uri="{BB962C8B-B14F-4D97-AF65-F5344CB8AC3E}">
        <p14:creationId xmlns:p14="http://schemas.microsoft.com/office/powerpoint/2010/main" val="37572588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19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680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07453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560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8612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1366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7663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576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B315FBFE-D3E8-4784-8C3A-715C1E0C2BDD}"/>
              </a:ext>
            </a:extLst>
          </p:cNvPr>
          <p:cNvPicPr>
            <a:picLocks noChangeAspect="1"/>
          </p:cNvPicPr>
          <p:nvPr userDrawn="1"/>
        </p:nvPicPr>
        <p:blipFill>
          <a:blip r:embed="rId2"/>
          <a:stretch>
            <a:fillRect/>
          </a:stretch>
        </p:blipFill>
        <p:spPr>
          <a:xfrm>
            <a:off x="10149839" y="5040494"/>
            <a:ext cx="2225041" cy="2225041"/>
          </a:xfrm>
          <a:prstGeom prst="rect">
            <a:avLst/>
          </a:prstGeom>
        </p:spPr>
      </p:pic>
    </p:spTree>
    <p:extLst>
      <p:ext uri="{BB962C8B-B14F-4D97-AF65-F5344CB8AC3E}">
        <p14:creationId xmlns:p14="http://schemas.microsoft.com/office/powerpoint/2010/main" val="75418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011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503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305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652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958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873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325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465889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forms.zohopublic.com/kvorgbe/form/OHCSConversionUpgradeTransfer/formperma/-hqtUB4jXX-Hc4BEhN2DHHwWpxkVPk28FYqL8ExYpFo"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hedgepensions.com/" TargetMode="External"/><Relationship Id="rId2" Type="http://schemas.openxmlformats.org/officeDocument/2006/relationships/hyperlink" Target="http://www.ssnit.org.gh/"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2526" y="3104756"/>
            <a:ext cx="7686942" cy="1412537"/>
          </a:xfrm>
        </p:spPr>
        <p:txBody>
          <a:bodyPr>
            <a:normAutofit fontScale="90000"/>
          </a:bodyPr>
          <a:lstStyle/>
          <a:p>
            <a:pPr algn="ctr"/>
            <a:br>
              <a:rPr lang="en-US" b="1" dirty="0">
                <a:ln>
                  <a:solidFill>
                    <a:schemeClr val="bg1"/>
                  </a:solidFill>
                </a:ln>
                <a:effectLst>
                  <a:outerShdw blurRad="38100" dist="38100" dir="2700000" algn="tl">
                    <a:srgbClr val="000000">
                      <a:alpha val="43137"/>
                    </a:srgbClr>
                  </a:outerShdw>
                </a:effectLst>
              </a:rPr>
            </a:br>
            <a:br>
              <a:rPr lang="en-US" b="1" dirty="0">
                <a:ln>
                  <a:solidFill>
                    <a:schemeClr val="bg1"/>
                  </a:solidFill>
                </a:ln>
                <a:effectLst>
                  <a:outerShdw blurRad="38100" dist="38100" dir="2700000" algn="tl">
                    <a:srgbClr val="000000">
                      <a:alpha val="43137"/>
                    </a:srgbClr>
                  </a:outerShdw>
                </a:effectLst>
              </a:rPr>
            </a:br>
            <a:br>
              <a:rPr lang="en-US" b="1" dirty="0">
                <a:ln>
                  <a:solidFill>
                    <a:schemeClr val="bg1"/>
                  </a:solidFill>
                </a:ln>
                <a:effectLst>
                  <a:outerShdw blurRad="38100" dist="38100" dir="2700000" algn="tl">
                    <a:srgbClr val="000000">
                      <a:alpha val="43137"/>
                    </a:srgbClr>
                  </a:outerShdw>
                </a:effectLst>
              </a:rPr>
            </a:br>
            <a:r>
              <a:rPr lang="en-US" b="1" dirty="0">
                <a:ln>
                  <a:solidFill>
                    <a:schemeClr val="bg1"/>
                  </a:solidFill>
                </a:ln>
                <a:effectLst>
                  <a:outerShdw blurRad="38100" dist="38100" dir="2700000" algn="tl">
                    <a:srgbClr val="000000">
                      <a:alpha val="43137"/>
                    </a:srgbClr>
                  </a:outerShdw>
                </a:effectLst>
              </a:rPr>
              <a:t>HUMAN RESOURCE DIRECTORS WORKSHOP</a:t>
            </a:r>
          </a:p>
        </p:txBody>
      </p:sp>
      <p:sp>
        <p:nvSpPr>
          <p:cNvPr id="4" name="Title 1">
            <a:extLst>
              <a:ext uri="{FF2B5EF4-FFF2-40B4-BE49-F238E27FC236}">
                <a16:creationId xmlns:a16="http://schemas.microsoft.com/office/drawing/2014/main" id="{B0790CEE-5974-4843-95EC-D79748048D93}"/>
              </a:ext>
            </a:extLst>
          </p:cNvPr>
          <p:cNvSpPr txBox="1">
            <a:spLocks/>
          </p:cNvSpPr>
          <p:nvPr/>
        </p:nvSpPr>
        <p:spPr>
          <a:xfrm>
            <a:off x="2252527" y="5525477"/>
            <a:ext cx="7686941" cy="100736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sz="3200" b="1" dirty="0">
                <a:ln>
                  <a:solidFill>
                    <a:schemeClr val="bg1"/>
                  </a:solidFill>
                </a:ln>
                <a:solidFill>
                  <a:schemeClr val="tx1">
                    <a:lumMod val="95000"/>
                  </a:schemeClr>
                </a:solidFill>
                <a:effectLst>
                  <a:outerShdw blurRad="38100" dist="38100" dir="2700000" algn="tl">
                    <a:srgbClr val="000000">
                      <a:alpha val="43137"/>
                    </a:srgbClr>
                  </a:outerShdw>
                </a:effectLst>
              </a:rPr>
            </a:b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r>
              <a:rPr lang="en-US" sz="3200" b="1" dirty="0">
                <a:ln>
                  <a:solidFill>
                    <a:schemeClr val="bg1"/>
                  </a:solidFill>
                </a:ln>
                <a:solidFill>
                  <a:schemeClr val="tx1">
                    <a:lumMod val="95000"/>
                  </a:schemeClr>
                </a:solidFill>
                <a:effectLst>
                  <a:outerShdw blurRad="38100" dist="38100" dir="2700000" algn="tl">
                    <a:srgbClr val="000000">
                      <a:alpha val="43137"/>
                    </a:srgbClr>
                  </a:outerShdw>
                </a:effectLst>
              </a:rPr>
              <a:t> </a:t>
            </a:r>
          </a:p>
          <a:p>
            <a:pPr algn="ctr"/>
            <a:r>
              <a:rPr lang="en-US" sz="3200" b="1" dirty="0">
                <a:ln>
                  <a:solidFill>
                    <a:schemeClr val="bg1"/>
                  </a:solidFill>
                </a:ln>
                <a:solidFill>
                  <a:schemeClr val="tx1">
                    <a:lumMod val="95000"/>
                  </a:schemeClr>
                </a:solidFill>
                <a:effectLst>
                  <a:outerShdw blurRad="38100" dist="38100" dir="2700000" algn="tl">
                    <a:srgbClr val="000000">
                      <a:alpha val="43137"/>
                    </a:srgbClr>
                  </a:outerShdw>
                </a:effectLst>
              </a:rPr>
              <a:t>PRESENTATION BY MRS. EUNICE OSAE, DIRECTOR, CAREER MANAGEMENT DIRECTORATE (CMD)</a:t>
            </a: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D4B88EA0-D94F-48D6-B735-967C1EF0BDDD}"/>
              </a:ext>
            </a:extLst>
          </p:cNvPr>
          <p:cNvPicPr>
            <a:picLocks noChangeAspect="1"/>
          </p:cNvPicPr>
          <p:nvPr/>
        </p:nvPicPr>
        <p:blipFill>
          <a:blip r:embed="rId2"/>
          <a:stretch>
            <a:fillRect/>
          </a:stretch>
        </p:blipFill>
        <p:spPr>
          <a:xfrm>
            <a:off x="4311314" y="69045"/>
            <a:ext cx="3569371" cy="3569371"/>
          </a:xfrm>
          <a:prstGeom prst="rect">
            <a:avLst/>
          </a:prstGeom>
        </p:spPr>
      </p:pic>
    </p:spTree>
    <p:extLst>
      <p:ext uri="{BB962C8B-B14F-4D97-AF65-F5344CB8AC3E}">
        <p14:creationId xmlns:p14="http://schemas.microsoft.com/office/powerpoint/2010/main" val="287767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596BF5-AA9D-472A-8010-A9B802786D81}"/>
              </a:ext>
            </a:extLst>
          </p:cNvPr>
          <p:cNvSpPr>
            <a:spLocks noGrp="1"/>
          </p:cNvSpPr>
          <p:nvPr>
            <p:ph type="title"/>
          </p:nvPr>
        </p:nvSpPr>
        <p:spPr>
          <a:xfrm>
            <a:off x="0" y="224589"/>
            <a:ext cx="12192000" cy="1023257"/>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DIGITIZATION OF THE PROCESSING OF </a:t>
            </a:r>
            <a:b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HUMAN RESOURCE FACILITIES (2)</a:t>
            </a:r>
          </a:p>
        </p:txBody>
      </p:sp>
      <p:sp>
        <p:nvSpPr>
          <p:cNvPr id="3" name="Content Placeholder 2"/>
          <p:cNvSpPr>
            <a:spLocks noGrp="1"/>
          </p:cNvSpPr>
          <p:nvPr>
            <p:ph idx="1"/>
          </p:nvPr>
        </p:nvSpPr>
        <p:spPr>
          <a:xfrm>
            <a:off x="465221" y="1629102"/>
            <a:ext cx="9625263" cy="5228897"/>
          </a:xfrm>
        </p:spPr>
        <p:txBody>
          <a:bodyPr>
            <a:noAutofit/>
          </a:bodyPr>
          <a:lstStyle/>
          <a:p>
            <a:endParaRPr lang="en-US" sz="2800" dirty="0"/>
          </a:p>
          <a:p>
            <a:r>
              <a:rPr lang="en-US" sz="2800" dirty="0"/>
              <a:t>In addition, an Online CV portal will be created for the submission of Curriculum Vitae. This is to standardize the template for CVs and enable the OHCS have access to up-to- </a:t>
            </a:r>
            <a:r>
              <a:rPr lang="en-GH" sz="2800" dirty="0">
                <a:solidFill>
                  <a:schemeClr val="tx1"/>
                </a:solidFill>
              </a:rPr>
              <a:t>date</a:t>
            </a:r>
            <a:r>
              <a:rPr lang="en-US" sz="2800" dirty="0">
                <a:solidFill>
                  <a:schemeClr val="tx1"/>
                </a:solidFill>
              </a:rPr>
              <a:t> data</a:t>
            </a:r>
            <a:r>
              <a:rPr lang="en-GH" sz="2800" dirty="0">
                <a:solidFill>
                  <a:srgbClr val="FF0000"/>
                </a:solidFill>
              </a:rPr>
              <a:t> </a:t>
            </a:r>
            <a:r>
              <a:rPr lang="en-US" sz="2800" dirty="0"/>
              <a:t>on staff for informed decision making. </a:t>
            </a:r>
          </a:p>
          <a:p>
            <a:r>
              <a:rPr lang="en-US" sz="2800" dirty="0"/>
              <a:t>This portal will be accessible to all Civil Service Staff. Officers will also have the chance to update their information as and when needed.</a:t>
            </a:r>
          </a:p>
          <a:p>
            <a:endParaRPr lang="en-US" sz="3600" dirty="0"/>
          </a:p>
        </p:txBody>
      </p:sp>
    </p:spTree>
    <p:extLst>
      <p:ext uri="{BB962C8B-B14F-4D97-AF65-F5344CB8AC3E}">
        <p14:creationId xmlns:p14="http://schemas.microsoft.com/office/powerpoint/2010/main" val="258440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6970F3-0FD0-4C1F-95E9-C9A1DDB1BBE2}"/>
              </a:ext>
            </a:extLst>
          </p:cNvPr>
          <p:cNvSpPr>
            <a:spLocks noGrp="1"/>
          </p:cNvSpPr>
          <p:nvPr>
            <p:ph type="title"/>
          </p:nvPr>
        </p:nvSpPr>
        <p:spPr>
          <a:xfrm>
            <a:off x="0" y="224589"/>
            <a:ext cx="12192000" cy="1023257"/>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DIGITIZATION OF THE PROCESSING OF </a:t>
            </a:r>
            <a:b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HUMAN RESOURCE FACILITIES (3)</a:t>
            </a:r>
          </a:p>
        </p:txBody>
      </p:sp>
      <p:sp>
        <p:nvSpPr>
          <p:cNvPr id="3" name="Content Placeholder 2"/>
          <p:cNvSpPr>
            <a:spLocks noGrp="1"/>
          </p:cNvSpPr>
          <p:nvPr>
            <p:ph idx="1"/>
          </p:nvPr>
        </p:nvSpPr>
        <p:spPr>
          <a:xfrm>
            <a:off x="433137" y="1933901"/>
            <a:ext cx="9914021" cy="4924099"/>
          </a:xfrm>
        </p:spPr>
        <p:txBody>
          <a:bodyPr>
            <a:normAutofit/>
          </a:bodyPr>
          <a:lstStyle/>
          <a:p>
            <a:endParaRPr lang="en-US" sz="2800" dirty="0"/>
          </a:p>
          <a:p>
            <a:pPr marL="0" indent="0">
              <a:buNone/>
            </a:pPr>
            <a:endParaRPr lang="en-US" sz="2800" dirty="0"/>
          </a:p>
          <a:p>
            <a:r>
              <a:rPr lang="en-US" sz="2800" dirty="0"/>
              <a:t>The implementation of these initiatives will be officially communicated to the Departments in due course</a:t>
            </a:r>
          </a:p>
        </p:txBody>
      </p:sp>
    </p:spTree>
    <p:extLst>
      <p:ext uri="{BB962C8B-B14F-4D97-AF65-F5344CB8AC3E}">
        <p14:creationId xmlns:p14="http://schemas.microsoft.com/office/powerpoint/2010/main" val="358091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438"/>
            <a:ext cx="12192000" cy="1320800"/>
          </a:xfrm>
        </p:spPr>
        <p:txBody>
          <a:bodyPr/>
          <a:lstStyle/>
          <a:p>
            <a:pPr algn="ctr"/>
            <a:r>
              <a:rPr lang="en-US" dirty="0"/>
              <a:t> </a:t>
            </a:r>
            <a:r>
              <a:rPr lang="en-US" sz="32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DEMONSTRATION OF ONLINE APPLICATION SYSTEM</a:t>
            </a:r>
            <a:endPar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endParaRPr>
          </a:p>
        </p:txBody>
      </p:sp>
      <p:pic>
        <p:nvPicPr>
          <p:cNvPr id="6" name="Picture 5">
            <a:extLst>
              <a:ext uri="{FF2B5EF4-FFF2-40B4-BE49-F238E27FC236}">
                <a16:creationId xmlns:a16="http://schemas.microsoft.com/office/drawing/2014/main" id="{6B7FC68D-6497-44BC-9995-029EB9C62E1F}"/>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3244" r="24359" b="15026"/>
          <a:stretch/>
        </p:blipFill>
        <p:spPr>
          <a:xfrm>
            <a:off x="1110238" y="828838"/>
            <a:ext cx="10286632" cy="6041362"/>
          </a:xfrm>
          <a:prstGeom prst="rect">
            <a:avLst/>
          </a:prstGeom>
        </p:spPr>
      </p:pic>
      <p:sp>
        <p:nvSpPr>
          <p:cNvPr id="8" name="TextBox 7">
            <a:extLst>
              <a:ext uri="{FF2B5EF4-FFF2-40B4-BE49-F238E27FC236}">
                <a16:creationId xmlns:a16="http://schemas.microsoft.com/office/drawing/2014/main" id="{424DF720-49A5-45F2-88D9-C8C11B3ECBE3}"/>
              </a:ext>
            </a:extLst>
          </p:cNvPr>
          <p:cNvSpPr txBox="1"/>
          <p:nvPr/>
        </p:nvSpPr>
        <p:spPr>
          <a:xfrm>
            <a:off x="-85770" y="3483376"/>
            <a:ext cx="1196008" cy="707886"/>
          </a:xfrm>
          <a:prstGeom prst="rect">
            <a:avLst/>
          </a:prstGeom>
          <a:noFill/>
        </p:spPr>
        <p:txBody>
          <a:bodyPr wrap="square">
            <a:spAutoFit/>
          </a:bodyPr>
          <a:lstStyle/>
          <a:p>
            <a:pPr algn="ctr"/>
            <a:r>
              <a:rPr lang="en-US" sz="2000" b="1" u="sng" dirty="0">
                <a:solidFill>
                  <a:srgbClr val="FF0000"/>
                </a:solidFill>
                <a:effectLst>
                  <a:outerShdw blurRad="38100" dist="38100" dir="2700000" algn="tl">
                    <a:srgbClr val="000000">
                      <a:alpha val="43137"/>
                    </a:srgbClr>
                  </a:outerShdw>
                </a:effectLst>
                <a:hlinkClick r:id="rId4"/>
              </a:rPr>
              <a:t>Online View</a:t>
            </a:r>
            <a:endParaRPr lang="en-US" sz="20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724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868CA42-E957-40A5-AFA0-4313AD38CB80}"/>
              </a:ext>
            </a:extLst>
          </p:cNvPr>
          <p:cNvSpPr>
            <a:spLocks noGrp="1"/>
          </p:cNvSpPr>
          <p:nvPr>
            <p:ph type="title"/>
          </p:nvPr>
        </p:nvSpPr>
        <p:spPr>
          <a:xfrm>
            <a:off x="0" y="168438"/>
            <a:ext cx="12192000" cy="1320800"/>
          </a:xfrm>
        </p:spPr>
        <p:txBody>
          <a:bodyPr/>
          <a:lstStyle/>
          <a:p>
            <a:pPr algn="ctr"/>
            <a:r>
              <a:rPr lang="en-US" sz="32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DEMONSTRATION OF ONLINE APPLICATION SYSTEM (2)</a:t>
            </a:r>
            <a:endPar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endParaRPr>
          </a:p>
        </p:txBody>
      </p:sp>
      <p:sp>
        <p:nvSpPr>
          <p:cNvPr id="12" name="Content Placeholder 11">
            <a:extLst>
              <a:ext uri="{FF2B5EF4-FFF2-40B4-BE49-F238E27FC236}">
                <a16:creationId xmlns:a16="http://schemas.microsoft.com/office/drawing/2014/main" id="{A0C53359-423A-4982-B4DB-458F8775A8CB}"/>
              </a:ext>
            </a:extLst>
          </p:cNvPr>
          <p:cNvSpPr>
            <a:spLocks noGrp="1"/>
          </p:cNvSpPr>
          <p:nvPr>
            <p:ph idx="1"/>
          </p:nvPr>
        </p:nvSpPr>
        <p:spPr/>
        <p:txBody>
          <a:bodyPr/>
          <a:lstStyle/>
          <a:p>
            <a:endParaRPr lang="en-US" dirty="0"/>
          </a:p>
          <a:p>
            <a:endParaRPr lang="en-US" dirty="0"/>
          </a:p>
        </p:txBody>
      </p:sp>
      <p:pic>
        <p:nvPicPr>
          <p:cNvPr id="10" name="Picture 9">
            <a:extLst>
              <a:ext uri="{FF2B5EF4-FFF2-40B4-BE49-F238E27FC236}">
                <a16:creationId xmlns:a16="http://schemas.microsoft.com/office/drawing/2014/main" id="{A053BE52-E3D8-4F6B-B14D-F08A05D87C20}"/>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3077" t="855" r="24039"/>
          <a:stretch/>
        </p:blipFill>
        <p:spPr bwMode="auto">
          <a:xfrm>
            <a:off x="437322" y="880454"/>
            <a:ext cx="11077344" cy="59775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3804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868CA42-E957-40A5-AFA0-4313AD38CB80}"/>
              </a:ext>
            </a:extLst>
          </p:cNvPr>
          <p:cNvSpPr>
            <a:spLocks noGrp="1"/>
          </p:cNvSpPr>
          <p:nvPr>
            <p:ph type="title"/>
          </p:nvPr>
        </p:nvSpPr>
        <p:spPr>
          <a:xfrm>
            <a:off x="0" y="168438"/>
            <a:ext cx="12192000" cy="1320800"/>
          </a:xfrm>
        </p:spPr>
        <p:txBody>
          <a:bodyPr/>
          <a:lstStyle/>
          <a:p>
            <a:pPr algn="ctr"/>
            <a:r>
              <a:rPr lang="en-US" sz="32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DEMONSTRATION OF ONLINE APPLICATION SYSTEM (2)</a:t>
            </a:r>
            <a:endPar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endParaRPr>
          </a:p>
        </p:txBody>
      </p:sp>
      <p:sp>
        <p:nvSpPr>
          <p:cNvPr id="12" name="Content Placeholder 11">
            <a:extLst>
              <a:ext uri="{FF2B5EF4-FFF2-40B4-BE49-F238E27FC236}">
                <a16:creationId xmlns:a16="http://schemas.microsoft.com/office/drawing/2014/main" id="{A0C53359-423A-4982-B4DB-458F8775A8CB}"/>
              </a:ext>
            </a:extLst>
          </p:cNvPr>
          <p:cNvSpPr>
            <a:spLocks noGrp="1"/>
          </p:cNvSpPr>
          <p:nvPr>
            <p:ph idx="1"/>
          </p:nvPr>
        </p:nvSpPr>
        <p:spPr/>
        <p:txBody>
          <a:bodyPr/>
          <a:lstStyle/>
          <a:p>
            <a:endParaRPr lang="en-US" dirty="0"/>
          </a:p>
          <a:p>
            <a:endParaRPr lang="en-US" dirty="0"/>
          </a:p>
        </p:txBody>
      </p:sp>
      <p:pic>
        <p:nvPicPr>
          <p:cNvPr id="5" name="Picture 4">
            <a:extLst>
              <a:ext uri="{FF2B5EF4-FFF2-40B4-BE49-F238E27FC236}">
                <a16:creationId xmlns:a16="http://schemas.microsoft.com/office/drawing/2014/main" id="{D64829C2-B123-432F-B74E-F693DCFD6D1F}"/>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3398" t="285" r="24553" b="13260"/>
          <a:stretch/>
        </p:blipFill>
        <p:spPr bwMode="auto">
          <a:xfrm>
            <a:off x="463826" y="914400"/>
            <a:ext cx="11050839" cy="5943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979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D8E8D4-74DA-4056-96A1-6D56C53E345C}"/>
              </a:ext>
            </a:extLst>
          </p:cNvPr>
          <p:cNvSpPr>
            <a:spLocks noGrp="1"/>
          </p:cNvSpPr>
          <p:nvPr>
            <p:ph type="title"/>
          </p:nvPr>
        </p:nvSpPr>
        <p:spPr>
          <a:xfrm>
            <a:off x="0" y="168438"/>
            <a:ext cx="12192000" cy="1320800"/>
          </a:xfrm>
        </p:spPr>
        <p:txBody>
          <a:bodyPr/>
          <a:lstStyle/>
          <a:p>
            <a:pPr algn="ctr"/>
            <a:r>
              <a:rPr lang="en-US" sz="32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DEMONSTRATION OF ONLINE APPLICATION SYSTEM (3)</a:t>
            </a:r>
            <a:endPar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endParaRPr>
          </a:p>
        </p:txBody>
      </p:sp>
      <p:pic>
        <p:nvPicPr>
          <p:cNvPr id="9" name="Picture 8">
            <a:extLst>
              <a:ext uri="{FF2B5EF4-FFF2-40B4-BE49-F238E27FC236}">
                <a16:creationId xmlns:a16="http://schemas.microsoft.com/office/drawing/2014/main" id="{62A0B677-4233-4107-AF2C-51B564EA7E66}"/>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3077" r="24359"/>
          <a:stretch/>
        </p:blipFill>
        <p:spPr bwMode="auto">
          <a:xfrm>
            <a:off x="450575" y="828838"/>
            <a:ext cx="11039060" cy="60291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0604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D8E8D4-74DA-4056-96A1-6D56C53E345C}"/>
              </a:ext>
            </a:extLst>
          </p:cNvPr>
          <p:cNvSpPr>
            <a:spLocks noGrp="1"/>
          </p:cNvSpPr>
          <p:nvPr>
            <p:ph type="title"/>
          </p:nvPr>
        </p:nvSpPr>
        <p:spPr>
          <a:xfrm>
            <a:off x="0" y="168438"/>
            <a:ext cx="12192000" cy="1320800"/>
          </a:xfrm>
        </p:spPr>
        <p:txBody>
          <a:bodyPr/>
          <a:lstStyle/>
          <a:p>
            <a:pPr algn="ctr"/>
            <a:r>
              <a:rPr lang="en-US" sz="32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DEMONSTRATION OF ONLINE APPLICATION SYSTEM (3)</a:t>
            </a:r>
            <a:endPar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endParaRPr>
          </a:p>
        </p:txBody>
      </p:sp>
      <p:pic>
        <p:nvPicPr>
          <p:cNvPr id="4" name="Picture 3">
            <a:extLst>
              <a:ext uri="{FF2B5EF4-FFF2-40B4-BE49-F238E27FC236}">
                <a16:creationId xmlns:a16="http://schemas.microsoft.com/office/drawing/2014/main" id="{06F9A0BA-1013-4695-B4BA-C588752AA6DA}"/>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3077" r="24199"/>
          <a:stretch/>
        </p:blipFill>
        <p:spPr bwMode="auto">
          <a:xfrm>
            <a:off x="450575" y="861392"/>
            <a:ext cx="11025808" cy="59966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4805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D8E8D4-74DA-4056-96A1-6D56C53E345C}"/>
              </a:ext>
            </a:extLst>
          </p:cNvPr>
          <p:cNvSpPr>
            <a:spLocks noGrp="1"/>
          </p:cNvSpPr>
          <p:nvPr>
            <p:ph type="title"/>
          </p:nvPr>
        </p:nvSpPr>
        <p:spPr>
          <a:xfrm>
            <a:off x="0" y="168438"/>
            <a:ext cx="12192000" cy="1320800"/>
          </a:xfrm>
        </p:spPr>
        <p:txBody>
          <a:bodyPr/>
          <a:lstStyle/>
          <a:p>
            <a:pPr algn="ctr"/>
            <a:r>
              <a:rPr lang="en-US" sz="32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DEMONSTRATION OF ONLINE APPLICATION SYSTEM (3)</a:t>
            </a:r>
            <a:endPar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endParaRPr>
          </a:p>
        </p:txBody>
      </p:sp>
      <p:pic>
        <p:nvPicPr>
          <p:cNvPr id="5" name="Picture 4">
            <a:extLst>
              <a:ext uri="{FF2B5EF4-FFF2-40B4-BE49-F238E27FC236}">
                <a16:creationId xmlns:a16="http://schemas.microsoft.com/office/drawing/2014/main" id="{D79E6F02-1C50-4BAC-A907-002ABF1B89D9}"/>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2981" t="27028" r="23976" b="20286"/>
          <a:stretch/>
        </p:blipFill>
        <p:spPr>
          <a:xfrm>
            <a:off x="555009" y="1613469"/>
            <a:ext cx="11081982" cy="3937378"/>
          </a:xfrm>
          <a:prstGeom prst="rect">
            <a:avLst/>
          </a:prstGeom>
        </p:spPr>
      </p:pic>
    </p:spTree>
    <p:extLst>
      <p:ext uri="{BB962C8B-B14F-4D97-AF65-F5344CB8AC3E}">
        <p14:creationId xmlns:p14="http://schemas.microsoft.com/office/powerpoint/2010/main" val="4226788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603"/>
            <a:ext cx="12192000" cy="929745"/>
          </a:xfrm>
        </p:spPr>
        <p:txBody>
          <a:bodyPr>
            <a:normAutofit/>
          </a:bodyPr>
          <a:lstStyle/>
          <a:p>
            <a:pPr algn="ctr"/>
            <a:r>
              <a:rPr lang="en-US" sz="38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PENSIONS MANUAL</a:t>
            </a:r>
          </a:p>
        </p:txBody>
      </p:sp>
      <p:sp>
        <p:nvSpPr>
          <p:cNvPr id="3" name="Content Placeholder 2"/>
          <p:cNvSpPr>
            <a:spLocks noGrp="1"/>
          </p:cNvSpPr>
          <p:nvPr>
            <p:ph idx="1"/>
          </p:nvPr>
        </p:nvSpPr>
        <p:spPr>
          <a:xfrm>
            <a:off x="417095" y="1298712"/>
            <a:ext cx="10250905" cy="5559287"/>
          </a:xfrm>
        </p:spPr>
        <p:txBody>
          <a:bodyPr>
            <a:normAutofit/>
          </a:bodyPr>
          <a:lstStyle/>
          <a:p>
            <a:r>
              <a:rPr lang="en-GH" sz="2800" dirty="0">
                <a:effectLst/>
                <a:ea typeface="Calibri" panose="020F0502020204030204" pitchFamily="34" charset="0"/>
                <a:cs typeface="Times New Roman" panose="02020603050405020304" pitchFamily="18" charset="0"/>
              </a:rPr>
              <a:t>Pension schemes in Ghana have evolved over the years and the simplest goal of every pension scheme is to provide stress-free and adequate income for retired Officers so they can have a comfortable life after work  </a:t>
            </a:r>
          </a:p>
          <a:p>
            <a:r>
              <a:rPr lang="en-GH" sz="2800" dirty="0">
                <a:effectLst/>
                <a:ea typeface="Calibri" panose="020F0502020204030204" pitchFamily="34" charset="0"/>
                <a:cs typeface="Times New Roman" panose="02020603050405020304" pitchFamily="18" charset="0"/>
              </a:rPr>
              <a:t>Throughout several pension regimes, thus from the 1946 to 1960s (CAP 30), through to the current National Pension</a:t>
            </a:r>
            <a:r>
              <a:rPr lang="en-US" sz="2800" dirty="0">
                <a:effectLst/>
                <a:ea typeface="Calibri" panose="020F0502020204030204" pitchFamily="34" charset="0"/>
                <a:cs typeface="Times New Roman" panose="02020603050405020304" pitchFamily="18" charset="0"/>
              </a:rPr>
              <a:t>s</a:t>
            </a:r>
            <a:r>
              <a:rPr lang="en-GH" sz="2800" dirty="0">
                <a:effectLst/>
                <a:ea typeface="Calibri" panose="020F0502020204030204" pitchFamily="34" charset="0"/>
                <a:cs typeface="Times New Roman" panose="02020603050405020304" pitchFamily="18" charset="0"/>
              </a:rPr>
              <a:t> Act of 2008, Act 766, there ha</a:t>
            </a:r>
            <a:r>
              <a:rPr lang="en-US" sz="2800" dirty="0" err="1">
                <a:effectLst/>
                <a:ea typeface="Calibri" panose="020F0502020204030204" pitchFamily="34" charset="0"/>
                <a:cs typeface="Times New Roman" panose="02020603050405020304" pitchFamily="18" charset="0"/>
              </a:rPr>
              <a:t>ve</a:t>
            </a:r>
            <a:r>
              <a:rPr lang="en-GH" sz="2800" dirty="0">
                <a:effectLst/>
                <a:ea typeface="Calibri" panose="020F0502020204030204" pitchFamily="34" charset="0"/>
                <a:cs typeface="Times New Roman" panose="02020603050405020304" pitchFamily="18" charset="0"/>
              </a:rPr>
              <a:t> not been significant improvements in the processes for the expeditious receipt of pensions </a:t>
            </a:r>
            <a:r>
              <a:rPr lang="en-US" sz="2800" dirty="0">
                <a:solidFill>
                  <a:schemeClr val="tx1">
                    <a:lumMod val="65000"/>
                    <a:lumOff val="35000"/>
                  </a:schemeClr>
                </a:solidFill>
                <a:effectLst/>
                <a:ea typeface="Calibri" panose="020F0502020204030204" pitchFamily="34" charset="0"/>
                <a:cs typeface="Times New Roman" panose="02020603050405020304" pitchFamily="18" charset="0"/>
              </a:rPr>
              <a:t>by beneficiaries</a:t>
            </a:r>
          </a:p>
          <a:p>
            <a:endParaRPr lang="en-US" sz="2800" dirty="0">
              <a:effectLst/>
              <a:ea typeface="Calibri" panose="020F050202020403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399367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B817B25-53E5-47D0-8C07-04D76E16CDFD}"/>
              </a:ext>
            </a:extLst>
          </p:cNvPr>
          <p:cNvSpPr>
            <a:spLocks noGrp="1"/>
          </p:cNvSpPr>
          <p:nvPr>
            <p:ph type="title"/>
          </p:nvPr>
        </p:nvSpPr>
        <p:spPr>
          <a:xfrm>
            <a:off x="0" y="207603"/>
            <a:ext cx="12192000" cy="929745"/>
          </a:xfrm>
        </p:spPr>
        <p:txBody>
          <a:bodyPr>
            <a:normAutofit/>
          </a:bodyPr>
          <a:lstStyle/>
          <a:p>
            <a:pPr algn="ctr"/>
            <a:r>
              <a:rPr lang="en-US" sz="38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PENSIONS MANUAL (2)</a:t>
            </a:r>
          </a:p>
        </p:txBody>
      </p:sp>
      <p:sp>
        <p:nvSpPr>
          <p:cNvPr id="3" name="Content Placeholder 2">
            <a:extLst>
              <a:ext uri="{FF2B5EF4-FFF2-40B4-BE49-F238E27FC236}">
                <a16:creationId xmlns:a16="http://schemas.microsoft.com/office/drawing/2014/main" id="{E241C9C6-40ED-444F-9FFF-29557A284DB6}"/>
              </a:ext>
            </a:extLst>
          </p:cNvPr>
          <p:cNvSpPr>
            <a:spLocks noGrp="1"/>
          </p:cNvSpPr>
          <p:nvPr>
            <p:ph idx="1"/>
          </p:nvPr>
        </p:nvSpPr>
        <p:spPr>
          <a:xfrm>
            <a:off x="475762" y="1137348"/>
            <a:ext cx="10311508" cy="5720651"/>
          </a:xfrm>
        </p:spPr>
        <p:txBody>
          <a:bodyPr>
            <a:normAutofit/>
          </a:bodyPr>
          <a:lstStyle/>
          <a:p>
            <a:pPr marL="0" indent="0" algn="just">
              <a:buNone/>
            </a:pPr>
            <a:r>
              <a:rPr lang="en-GH" sz="2800" dirty="0">
                <a:effectLst/>
                <a:ea typeface="Calibri" panose="020F0502020204030204" pitchFamily="34" charset="0"/>
                <a:cs typeface="Calibri" panose="020F0502020204030204" pitchFamily="34" charset="0"/>
              </a:rPr>
              <a:t>The </a:t>
            </a:r>
            <a:r>
              <a:rPr lang="en-US" sz="2800" dirty="0">
                <a:effectLst/>
                <a:ea typeface="Calibri" panose="020F0502020204030204" pitchFamily="34" charset="0"/>
                <a:cs typeface="Calibri" panose="020F0502020204030204" pitchFamily="34" charset="0"/>
              </a:rPr>
              <a:t>OHCS </a:t>
            </a:r>
            <a:r>
              <a:rPr lang="en-GH" sz="2800" dirty="0">
                <a:effectLst/>
                <a:ea typeface="Calibri" panose="020F0502020204030204" pitchFamily="34" charset="0"/>
                <a:cs typeface="Calibri" panose="020F0502020204030204" pitchFamily="34" charset="0"/>
              </a:rPr>
              <a:t>as part of its </a:t>
            </a:r>
            <a:r>
              <a:rPr lang="en-US" sz="2800" dirty="0">
                <a:effectLst/>
                <a:ea typeface="Calibri" panose="020F0502020204030204" pitchFamily="34" charset="0"/>
                <a:cs typeface="Calibri" panose="020F0502020204030204" pitchFamily="34" charset="0"/>
              </a:rPr>
              <a:t>activities </a:t>
            </a:r>
            <a:r>
              <a:rPr lang="en-GH" sz="2800" dirty="0">
                <a:effectLst/>
                <a:ea typeface="Calibri" panose="020F0502020204030204" pitchFamily="34" charset="0"/>
                <a:cs typeface="Calibri" panose="020F0502020204030204" pitchFamily="34" charset="0"/>
              </a:rPr>
              <a:t>and also </a:t>
            </a:r>
            <a:r>
              <a:rPr lang="en-US" sz="2800" dirty="0">
                <a:effectLst/>
                <a:ea typeface="Calibri" panose="020F0502020204030204" pitchFamily="34" charset="0"/>
                <a:cs typeface="Calibri" panose="020F0502020204030204" pitchFamily="34" charset="0"/>
              </a:rPr>
              <a:t>to resolve the administrative bottlenecks and clearly define administrative steps in the processing of pensions</a:t>
            </a:r>
            <a:r>
              <a:rPr lang="en-GH" sz="2800" dirty="0">
                <a:effectLst/>
                <a:ea typeface="Calibri" panose="020F0502020204030204" pitchFamily="34" charset="0"/>
                <a:cs typeface="Calibri" panose="020F0502020204030204" pitchFamily="34" charset="0"/>
              </a:rPr>
              <a:t>, </a:t>
            </a:r>
            <a:r>
              <a:rPr lang="en-GH" sz="2800" dirty="0">
                <a:ea typeface="Calibri" panose="020F0502020204030204" pitchFamily="34" charset="0"/>
                <a:cs typeface="Calibri" panose="020F0502020204030204" pitchFamily="34" charset="0"/>
              </a:rPr>
              <a:t>has developed</a:t>
            </a:r>
            <a:r>
              <a:rPr lang="en-US" sz="2800" dirty="0">
                <a:ea typeface="Calibri" panose="020F0502020204030204" pitchFamily="34" charset="0"/>
                <a:cs typeface="Calibri" panose="020F0502020204030204" pitchFamily="34" charset="0"/>
              </a:rPr>
              <a:t> </a:t>
            </a:r>
            <a:r>
              <a:rPr lang="en-GH" sz="2800" dirty="0">
                <a:effectLst/>
                <a:ea typeface="Calibri" panose="020F0502020204030204" pitchFamily="34" charset="0"/>
                <a:cs typeface="Calibri" panose="020F0502020204030204" pitchFamily="34" charset="0"/>
              </a:rPr>
              <a:t>a </a:t>
            </a:r>
            <a:r>
              <a:rPr lang="en-GH" sz="2800" dirty="0">
                <a:ea typeface="Calibri" panose="020F0502020204030204" pitchFamily="34" charset="0"/>
                <a:cs typeface="Calibri" panose="020F0502020204030204" pitchFamily="34" charset="0"/>
              </a:rPr>
              <a:t>Pension</a:t>
            </a:r>
            <a:r>
              <a:rPr lang="en-US" sz="2800" dirty="0">
                <a:ea typeface="Calibri" panose="020F0502020204030204" pitchFamily="34" charset="0"/>
                <a:cs typeface="Calibri" panose="020F0502020204030204" pitchFamily="34" charset="0"/>
              </a:rPr>
              <a:t>s</a:t>
            </a:r>
            <a:r>
              <a:rPr lang="en-GH" sz="2800" dirty="0">
                <a:ea typeface="Calibri" panose="020F0502020204030204" pitchFamily="34" charset="0"/>
                <a:cs typeface="Calibri" panose="020F0502020204030204" pitchFamily="34" charset="0"/>
              </a:rPr>
              <a:t> Manual.</a:t>
            </a:r>
            <a:endParaRPr lang="en-US" sz="2800" dirty="0">
              <a:ea typeface="Calibri" panose="020F0502020204030204" pitchFamily="34" charset="0"/>
              <a:cs typeface="Calibri" panose="020F0502020204030204" pitchFamily="34" charset="0"/>
            </a:endParaRPr>
          </a:p>
          <a:p>
            <a:endParaRPr lang="en-GH" sz="2800" dirty="0">
              <a:ea typeface="Calibri" panose="020F0502020204030204" pitchFamily="34" charset="0"/>
              <a:cs typeface="Calibri" panose="020F0502020204030204" pitchFamily="34" charset="0"/>
            </a:endParaRPr>
          </a:p>
          <a:p>
            <a:r>
              <a:rPr lang="en-GH" sz="2800" b="1" dirty="0">
                <a:effectLst>
                  <a:outerShdw blurRad="38100" dist="38100" dir="2700000" algn="tl">
                    <a:srgbClr val="000000">
                      <a:alpha val="43137"/>
                    </a:srgbClr>
                  </a:outerShdw>
                </a:effectLst>
                <a:cs typeface="Calibri" panose="020F0502020204030204" pitchFamily="34" charset="0"/>
              </a:rPr>
              <a:t>OBJECTIVES</a:t>
            </a:r>
          </a:p>
          <a:p>
            <a:pPr lvl="1" indent="-342900" algn="just">
              <a:lnSpc>
                <a:spcPct val="115000"/>
              </a:lnSpc>
              <a:buFont typeface="+mj-lt"/>
              <a:buAutoNum type="romanLcPeriod"/>
            </a:pPr>
            <a:r>
              <a:rPr lang="en-US" sz="2600" dirty="0">
                <a:effectLst/>
                <a:ea typeface="Calibri" panose="020F0502020204030204" pitchFamily="34" charset="0"/>
                <a:cs typeface="Calibri" panose="020F0502020204030204" pitchFamily="34" charset="0"/>
              </a:rPr>
              <a:t>Enlighten and clarify the processes and requirements for claiming pension benefits. </a:t>
            </a:r>
            <a:endParaRPr lang="en-US" sz="2600" dirty="0">
              <a:effectLst/>
              <a:ea typeface="Calibri" panose="020F0502020204030204" pitchFamily="34" charset="0"/>
              <a:cs typeface="Times New Roman" panose="02020603050405020304" pitchFamily="18" charset="0"/>
            </a:endParaRPr>
          </a:p>
          <a:p>
            <a:pPr lvl="1" indent="-342900" algn="just">
              <a:lnSpc>
                <a:spcPct val="115000"/>
              </a:lnSpc>
              <a:spcAft>
                <a:spcPts val="800"/>
              </a:spcAft>
              <a:buFont typeface="+mj-lt"/>
              <a:buAutoNum type="romanLcPeriod"/>
            </a:pPr>
            <a:r>
              <a:rPr lang="en-US" sz="2600" dirty="0">
                <a:effectLst/>
                <a:ea typeface="Calibri" panose="020F0502020204030204" pitchFamily="34" charset="0"/>
                <a:cs typeface="Calibri" panose="020F0502020204030204" pitchFamily="34" charset="0"/>
              </a:rPr>
              <a:t>Set up systems to facilitate timely processing within a month after retirement and improve communication channels.</a:t>
            </a:r>
            <a:endParaRPr lang="en-US" sz="2600" dirty="0">
              <a:effectLst/>
              <a:ea typeface="Calibri" panose="020F050202020403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200143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234546"/>
            <a:ext cx="12192001" cy="1026695"/>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OUTLINE FOR </a:t>
            </a:r>
            <a:b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PRESENTATION</a:t>
            </a:r>
          </a:p>
        </p:txBody>
      </p:sp>
      <p:sp>
        <p:nvSpPr>
          <p:cNvPr id="3" name="Content Placeholder 2"/>
          <p:cNvSpPr>
            <a:spLocks noGrp="1"/>
          </p:cNvSpPr>
          <p:nvPr>
            <p:ph idx="1"/>
          </p:nvPr>
        </p:nvSpPr>
        <p:spPr>
          <a:xfrm>
            <a:off x="436703" y="1579418"/>
            <a:ext cx="12545006" cy="5278582"/>
          </a:xfrm>
        </p:spPr>
        <p:txBody>
          <a:bodyPr>
            <a:normAutofit/>
          </a:bodyPr>
          <a:lstStyle/>
          <a:p>
            <a:pPr marL="514350" indent="-514350">
              <a:lnSpc>
                <a:spcPct val="200000"/>
              </a:lnSpc>
              <a:buFont typeface="+mj-lt"/>
              <a:buAutoNum type="arabicPeriod"/>
            </a:pPr>
            <a:r>
              <a:rPr lang="en-US" sz="2800" cap="none" dirty="0"/>
              <a:t>Brief on 2020 Promotions</a:t>
            </a:r>
          </a:p>
          <a:p>
            <a:pPr marL="514350" indent="-514350">
              <a:lnSpc>
                <a:spcPct val="200000"/>
              </a:lnSpc>
              <a:buFont typeface="+mj-lt"/>
              <a:buAutoNum type="arabicPeriod"/>
            </a:pPr>
            <a:r>
              <a:rPr lang="en-US" sz="2800" cap="none" dirty="0"/>
              <a:t>2021 Virtual Promotion Interviews</a:t>
            </a:r>
          </a:p>
          <a:p>
            <a:pPr marL="514350" indent="-514350">
              <a:lnSpc>
                <a:spcPct val="200000"/>
              </a:lnSpc>
              <a:buFont typeface="+mj-lt"/>
              <a:buAutoNum type="arabicPeriod"/>
            </a:pPr>
            <a:r>
              <a:rPr lang="en-US" sz="2800" cap="none" dirty="0"/>
              <a:t>Digitization of HR Facilities</a:t>
            </a:r>
          </a:p>
          <a:p>
            <a:pPr marL="514350" indent="-514350">
              <a:lnSpc>
                <a:spcPct val="200000"/>
              </a:lnSpc>
              <a:buFont typeface="+mj-lt"/>
              <a:buAutoNum type="arabicPeriod"/>
            </a:pPr>
            <a:r>
              <a:rPr lang="en-US" sz="2800" cap="none" dirty="0"/>
              <a:t>Pensions Manual</a:t>
            </a:r>
          </a:p>
          <a:p>
            <a:pPr marL="514350" indent="-514350">
              <a:lnSpc>
                <a:spcPct val="200000"/>
              </a:lnSpc>
              <a:buFont typeface="+mj-lt"/>
              <a:buAutoNum type="arabicPeriod"/>
            </a:pPr>
            <a:r>
              <a:rPr lang="en-US" sz="2800" cap="none" dirty="0"/>
              <a:t>Other Issues of Concern to CMD</a:t>
            </a:r>
          </a:p>
          <a:p>
            <a:pPr marL="514350" indent="-514350">
              <a:lnSpc>
                <a:spcPct val="200000"/>
              </a:lnSpc>
              <a:buFont typeface="+mj-lt"/>
              <a:buAutoNum type="arabicPeriod"/>
            </a:pPr>
            <a:endParaRPr lang="en-US" sz="2800" cap="none" dirty="0"/>
          </a:p>
          <a:p>
            <a:pPr marL="514350" indent="-514350">
              <a:lnSpc>
                <a:spcPct val="200000"/>
              </a:lnSpc>
              <a:buFont typeface="+mj-lt"/>
              <a:buAutoNum type="arabicPeriod"/>
            </a:pPr>
            <a:endParaRPr lang="en-US" sz="2800" cap="none" dirty="0"/>
          </a:p>
          <a:p>
            <a:pPr marL="0" indent="0">
              <a:buNone/>
            </a:pPr>
            <a:endParaRPr lang="en-US" sz="2800" dirty="0"/>
          </a:p>
        </p:txBody>
      </p:sp>
    </p:spTree>
    <p:extLst>
      <p:ext uri="{BB962C8B-B14F-4D97-AF65-F5344CB8AC3E}">
        <p14:creationId xmlns:p14="http://schemas.microsoft.com/office/powerpoint/2010/main" val="2676339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E4E2282-721B-4C05-A8E6-22D562A219E4}"/>
              </a:ext>
            </a:extLst>
          </p:cNvPr>
          <p:cNvSpPr>
            <a:spLocks noGrp="1"/>
          </p:cNvSpPr>
          <p:nvPr>
            <p:ph type="title"/>
          </p:nvPr>
        </p:nvSpPr>
        <p:spPr>
          <a:xfrm>
            <a:off x="0" y="207603"/>
            <a:ext cx="12192000" cy="929745"/>
          </a:xfrm>
        </p:spPr>
        <p:txBody>
          <a:bodyPr>
            <a:normAutofit/>
          </a:bodyPr>
          <a:lstStyle/>
          <a:p>
            <a:pPr algn="ctr"/>
            <a:r>
              <a:rPr lang="en-US" sz="38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PENSIONS MANUAL (3)</a:t>
            </a:r>
          </a:p>
        </p:txBody>
      </p:sp>
      <p:sp>
        <p:nvSpPr>
          <p:cNvPr id="3" name="Content Placeholder 2">
            <a:extLst>
              <a:ext uri="{FF2B5EF4-FFF2-40B4-BE49-F238E27FC236}">
                <a16:creationId xmlns:a16="http://schemas.microsoft.com/office/drawing/2014/main" id="{A8D4D806-5CC3-4075-B77D-CFFFD59169EA}"/>
              </a:ext>
            </a:extLst>
          </p:cNvPr>
          <p:cNvSpPr>
            <a:spLocks noGrp="1"/>
          </p:cNvSpPr>
          <p:nvPr>
            <p:ph idx="1"/>
          </p:nvPr>
        </p:nvSpPr>
        <p:spPr>
          <a:xfrm>
            <a:off x="462180" y="1033671"/>
            <a:ext cx="10696150" cy="5824329"/>
          </a:xfrm>
        </p:spPr>
        <p:txBody>
          <a:bodyPr/>
          <a:lstStyle/>
          <a:p>
            <a:pPr algn="just"/>
            <a:r>
              <a:rPr lang="en-US" sz="2800" dirty="0">
                <a:effectLst/>
                <a:ea typeface="Calibri" panose="020F0502020204030204" pitchFamily="34" charset="0"/>
                <a:cs typeface="Times New Roman" panose="02020603050405020304" pitchFamily="18" charset="0"/>
              </a:rPr>
              <a:t>THE THREE (3) TIER PENSION SCHEME </a:t>
            </a:r>
            <a:r>
              <a:rPr lang="en-GH" sz="2800" dirty="0">
                <a:effectLst/>
                <a:ea typeface="Calibri" panose="020F0502020204030204" pitchFamily="34" charset="0"/>
                <a:cs typeface="Times New Roman" panose="02020603050405020304" pitchFamily="18" charset="0"/>
              </a:rPr>
              <a:t>PER THE </a:t>
            </a:r>
            <a:r>
              <a:rPr lang="en-US" sz="2800" dirty="0">
                <a:effectLst/>
                <a:ea typeface="Calibri" panose="020F0502020204030204" pitchFamily="34" charset="0"/>
                <a:cs typeface="Times New Roman" panose="02020603050405020304" pitchFamily="18" charset="0"/>
              </a:rPr>
              <a:t>NATIONAL PENSIONS ACT, 2008 (ACT 766)</a:t>
            </a:r>
            <a:endParaRPr lang="en-GH" sz="2800" dirty="0">
              <a:effectLst/>
              <a:ea typeface="Calibri" panose="020F0502020204030204" pitchFamily="34" charset="0"/>
              <a:cs typeface="Times New Roman" panose="02020603050405020304" pitchFamily="18" charset="0"/>
            </a:endParaRPr>
          </a:p>
          <a:p>
            <a:endParaRPr lang="en-US" dirty="0"/>
          </a:p>
        </p:txBody>
      </p:sp>
      <p:graphicFrame>
        <p:nvGraphicFramePr>
          <p:cNvPr id="4" name="Table 3">
            <a:extLst>
              <a:ext uri="{FF2B5EF4-FFF2-40B4-BE49-F238E27FC236}">
                <a16:creationId xmlns:a16="http://schemas.microsoft.com/office/drawing/2014/main" id="{E5CF138F-5C98-4A05-8065-53616274E061}"/>
              </a:ext>
            </a:extLst>
          </p:cNvPr>
          <p:cNvGraphicFramePr>
            <a:graphicFrameLocks noGrp="1"/>
          </p:cNvGraphicFramePr>
          <p:nvPr>
            <p:extLst>
              <p:ext uri="{D42A27DB-BD31-4B8C-83A1-F6EECF244321}">
                <p14:modId xmlns:p14="http://schemas.microsoft.com/office/powerpoint/2010/main" val="1809788067"/>
              </p:ext>
            </p:extLst>
          </p:nvPr>
        </p:nvGraphicFramePr>
        <p:xfrm>
          <a:off x="1683762" y="2091713"/>
          <a:ext cx="8824476" cy="4766287"/>
        </p:xfrm>
        <a:graphic>
          <a:graphicData uri="http://schemas.openxmlformats.org/drawingml/2006/table">
            <a:tbl>
              <a:tblPr firstRow="1" firstCol="1" bandRow="1">
                <a:tableStyleId>{5C22544A-7EE6-4342-B048-85BDC9FD1C3A}</a:tableStyleId>
              </a:tblPr>
              <a:tblGrid>
                <a:gridCol w="574537">
                  <a:extLst>
                    <a:ext uri="{9D8B030D-6E8A-4147-A177-3AD203B41FA5}">
                      <a16:colId xmlns:a16="http://schemas.microsoft.com/office/drawing/2014/main" val="912598500"/>
                    </a:ext>
                  </a:extLst>
                </a:gridCol>
                <a:gridCol w="1381297">
                  <a:extLst>
                    <a:ext uri="{9D8B030D-6E8A-4147-A177-3AD203B41FA5}">
                      <a16:colId xmlns:a16="http://schemas.microsoft.com/office/drawing/2014/main" val="3334721551"/>
                    </a:ext>
                  </a:extLst>
                </a:gridCol>
                <a:gridCol w="2315350">
                  <a:extLst>
                    <a:ext uri="{9D8B030D-6E8A-4147-A177-3AD203B41FA5}">
                      <a16:colId xmlns:a16="http://schemas.microsoft.com/office/drawing/2014/main" val="1056879996"/>
                    </a:ext>
                  </a:extLst>
                </a:gridCol>
                <a:gridCol w="2544993">
                  <a:extLst>
                    <a:ext uri="{9D8B030D-6E8A-4147-A177-3AD203B41FA5}">
                      <a16:colId xmlns:a16="http://schemas.microsoft.com/office/drawing/2014/main" val="2915883729"/>
                    </a:ext>
                  </a:extLst>
                </a:gridCol>
                <a:gridCol w="2008299">
                  <a:extLst>
                    <a:ext uri="{9D8B030D-6E8A-4147-A177-3AD203B41FA5}">
                      <a16:colId xmlns:a16="http://schemas.microsoft.com/office/drawing/2014/main" val="459419516"/>
                    </a:ext>
                  </a:extLst>
                </a:gridCol>
              </a:tblGrid>
              <a:tr h="616227">
                <a:tc>
                  <a:txBody>
                    <a:bodyPr/>
                    <a:lstStyle/>
                    <a:p>
                      <a:pPr algn="just">
                        <a:lnSpc>
                          <a:spcPct val="107000"/>
                        </a:lnSpc>
                        <a:spcAft>
                          <a:spcPts val="800"/>
                        </a:spcAft>
                      </a:pPr>
                      <a:r>
                        <a:rPr lang="en-US" sz="2000">
                          <a:effectLst/>
                        </a:rPr>
                        <a:t>NO.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TIER TYPE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STATUS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NAME OF MANAGER (TRUSTEES)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dirty="0">
                          <a:effectLst/>
                        </a:rPr>
                        <a:t>(%) DEDUCTION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8425617"/>
                  </a:ext>
                </a:extLst>
              </a:tr>
              <a:tr h="1354542">
                <a:tc>
                  <a:txBody>
                    <a:bodyPr/>
                    <a:lstStyle/>
                    <a:p>
                      <a:pPr algn="just">
                        <a:lnSpc>
                          <a:spcPct val="107000"/>
                        </a:lnSpc>
                        <a:spcAft>
                          <a:spcPts val="80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Tier 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dirty="0">
                          <a:effectLst/>
                        </a:rPr>
                        <a:t>Mandatory, Basic Social Security Scheme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Social Security and National Insurance  Trust (SSNIT)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dirty="0">
                          <a:effectLst/>
                        </a:rPr>
                        <a:t>13.5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4282052"/>
                  </a:ext>
                </a:extLst>
              </a:tr>
              <a:tr h="895380">
                <a:tc>
                  <a:txBody>
                    <a:bodyPr/>
                    <a:lstStyle/>
                    <a:p>
                      <a:pPr algn="just">
                        <a:lnSpc>
                          <a:spcPct val="107000"/>
                        </a:lnSpc>
                        <a:spcAft>
                          <a:spcPts val="80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Tier 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dirty="0">
                          <a:effectLst/>
                        </a:rPr>
                        <a:t>Mandatory, Occupational Scheme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Hedge Pension Trust Fund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dirty="0">
                          <a:effectLst/>
                        </a:rPr>
                        <a:t>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034513"/>
                  </a:ext>
                </a:extLst>
              </a:tr>
              <a:tr h="1813703">
                <a:tc>
                  <a:txBody>
                    <a:bodyPr/>
                    <a:lstStyle/>
                    <a:p>
                      <a:pPr algn="just">
                        <a:lnSpc>
                          <a:spcPct val="107000"/>
                        </a:lnSpc>
                        <a:spcAft>
                          <a:spcPts val="80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Tier 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Voluntary, Personal Pension Scheme(Pempamsie Fund)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dirty="0">
                          <a:effectLst/>
                        </a:rPr>
                        <a:t>To be Determined by Officer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dirty="0">
                          <a:effectLst/>
                        </a:rPr>
                        <a:t>Up to 16.5%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4120220"/>
                  </a:ext>
                </a:extLst>
              </a:tr>
            </a:tbl>
          </a:graphicData>
        </a:graphic>
      </p:graphicFrame>
    </p:spTree>
    <p:extLst>
      <p:ext uri="{BB962C8B-B14F-4D97-AF65-F5344CB8AC3E}">
        <p14:creationId xmlns:p14="http://schemas.microsoft.com/office/powerpoint/2010/main" val="3671003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7FA8-12B2-4DA7-A9E4-43E453802953}"/>
              </a:ext>
            </a:extLst>
          </p:cNvPr>
          <p:cNvSpPr>
            <a:spLocks noGrp="1"/>
          </p:cNvSpPr>
          <p:nvPr>
            <p:ph type="title"/>
          </p:nvPr>
        </p:nvSpPr>
        <p:spPr>
          <a:xfrm>
            <a:off x="0" y="252570"/>
            <a:ext cx="12192000" cy="1244926"/>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ADMINISTRATIVE STEPS IN PROCESSING PENSION BENEFIT</a:t>
            </a:r>
          </a:p>
        </p:txBody>
      </p:sp>
      <p:sp>
        <p:nvSpPr>
          <p:cNvPr id="3" name="Content Placeholder 2">
            <a:extLst>
              <a:ext uri="{FF2B5EF4-FFF2-40B4-BE49-F238E27FC236}">
                <a16:creationId xmlns:a16="http://schemas.microsoft.com/office/drawing/2014/main" id="{AD53307D-1872-46E2-A1BA-27881439A0C5}"/>
              </a:ext>
            </a:extLst>
          </p:cNvPr>
          <p:cNvSpPr>
            <a:spLocks noGrp="1"/>
          </p:cNvSpPr>
          <p:nvPr>
            <p:ph idx="1"/>
          </p:nvPr>
        </p:nvSpPr>
        <p:spPr>
          <a:xfrm>
            <a:off x="417054" y="1598445"/>
            <a:ext cx="9466729" cy="5313342"/>
          </a:xfrm>
        </p:spPr>
        <p:txBody>
          <a:bodyPr>
            <a:normAutofit lnSpcReduction="10000"/>
          </a:bodyPr>
          <a:lstStyle/>
          <a:p>
            <a:pPr marL="0" indent="0">
              <a:lnSpc>
                <a:spcPct val="107000"/>
              </a:lnSpc>
              <a:spcBef>
                <a:spcPts val="200"/>
              </a:spcBef>
              <a:buNone/>
            </a:pP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PROCESS</a:t>
            </a: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ING OF </a:t>
            </a: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TIER 1 AT SSNIT </a:t>
            </a: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(MONTHLY PENSION)</a:t>
            </a:r>
          </a:p>
          <a:p>
            <a:pPr>
              <a:lnSpc>
                <a:spcPct val="107000"/>
              </a:lnSpc>
              <a:spcBef>
                <a:spcPts val="200"/>
              </a:spcBef>
            </a:pPr>
            <a:endParaRPr lang="en-US" sz="2800" dirty="0">
              <a:effectLst/>
              <a:ea typeface="Calibri" panose="020F0502020204030204" pitchFamily="34" charset="0"/>
              <a:cs typeface="Times New Roman" panose="02020603050405020304" pitchFamily="18" charset="0"/>
            </a:endParaRPr>
          </a:p>
          <a:p>
            <a:pPr>
              <a:lnSpc>
                <a:spcPct val="107000"/>
              </a:lnSpc>
              <a:spcBef>
                <a:spcPts val="200"/>
              </a:spcBef>
            </a:pPr>
            <a:r>
              <a:rPr lang="en-US" sz="2800" dirty="0">
                <a:effectLst/>
                <a:ea typeface="Calibri" panose="020F0502020204030204" pitchFamily="34" charset="0"/>
                <a:cs typeface="Times New Roman" panose="02020603050405020304" pitchFamily="18" charset="0"/>
              </a:rPr>
              <a:t>The retiring officer must </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present retirement approval letter to initiate the pension benefit process</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complete a pension application form </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present membership certification or SSNIT Biometric Card</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provide an active bank account that bears his/her name and</a:t>
            </a:r>
          </a:p>
          <a:p>
            <a:pPr lvl="1" indent="-342900" algn="just">
              <a:lnSpc>
                <a:spcPct val="107000"/>
              </a:lnSpc>
              <a:spcAft>
                <a:spcPts val="800"/>
              </a:spcAft>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updated list of beneficiaries</a:t>
            </a:r>
            <a:endParaRPr lang="en-GH" sz="2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5841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440408B-8E0C-4380-9267-311B8872775D}"/>
              </a:ext>
            </a:extLst>
          </p:cNvPr>
          <p:cNvSpPr>
            <a:spLocks noGrp="1"/>
          </p:cNvSpPr>
          <p:nvPr>
            <p:ph type="title"/>
          </p:nvPr>
        </p:nvSpPr>
        <p:spPr>
          <a:xfrm>
            <a:off x="0" y="252570"/>
            <a:ext cx="12192000" cy="1244926"/>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ADMINISTRATIVE STEPS IN PROCESSING PENSION BENEFIT (2)</a:t>
            </a:r>
          </a:p>
        </p:txBody>
      </p:sp>
      <p:sp>
        <p:nvSpPr>
          <p:cNvPr id="3" name="Content Placeholder 2">
            <a:extLst>
              <a:ext uri="{FF2B5EF4-FFF2-40B4-BE49-F238E27FC236}">
                <a16:creationId xmlns:a16="http://schemas.microsoft.com/office/drawing/2014/main" id="{5859F3CE-2CB6-4089-B8E2-2D85BCE17954}"/>
              </a:ext>
            </a:extLst>
          </p:cNvPr>
          <p:cNvSpPr>
            <a:spLocks noGrp="1"/>
          </p:cNvSpPr>
          <p:nvPr>
            <p:ph idx="1"/>
          </p:nvPr>
        </p:nvSpPr>
        <p:spPr>
          <a:xfrm>
            <a:off x="430305" y="1696278"/>
            <a:ext cx="10542495" cy="5360504"/>
          </a:xfrm>
        </p:spPr>
        <p:txBody>
          <a:bodyPr>
            <a:noAutofit/>
          </a:bodyPr>
          <a:lstStyle/>
          <a:p>
            <a:pPr marL="0" indent="0">
              <a:buNone/>
            </a:pP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PROCESS</a:t>
            </a: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ING OF </a:t>
            </a: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TIER </a:t>
            </a: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2</a:t>
            </a: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t>
            </a: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HEDGE PENSION TRUST</a:t>
            </a: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(LUM</a:t>
            </a: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a:t>
            </a: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SUM)</a:t>
            </a:r>
          </a:p>
          <a:p>
            <a:pPr>
              <a:lnSpc>
                <a:spcPct val="107000"/>
              </a:lnSpc>
              <a:spcAft>
                <a:spcPts val="800"/>
              </a:spcAft>
            </a:pPr>
            <a:r>
              <a:rPr lang="en-US" sz="2800" dirty="0">
                <a:effectLst/>
                <a:ea typeface="Calibri" panose="020F0502020204030204" pitchFamily="34" charset="0"/>
                <a:cs typeface="Times New Roman" panose="02020603050405020304" pitchFamily="18" charset="0"/>
              </a:rPr>
              <a:t>The retiring officer must </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Present a retirement approval letter</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Complete a retirement claim form-Tier 2 </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Submit one current passport size photograph</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Provide reliable bank details e.g. cheque leaflet/bank statement</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Submit a current </a:t>
            </a:r>
            <a:r>
              <a:rPr lang="en-US" sz="2600" dirty="0" err="1">
                <a:effectLst/>
                <a:ea typeface="Calibri" panose="020F0502020204030204" pitchFamily="34" charset="0"/>
                <a:cs typeface="Times New Roman" panose="02020603050405020304" pitchFamily="18" charset="0"/>
              </a:rPr>
              <a:t>payslip</a:t>
            </a:r>
            <a:endParaRPr lang="en-US" sz="2600" dirty="0">
              <a:effectLst/>
              <a:ea typeface="Calibri" panose="020F0502020204030204" pitchFamily="34" charset="0"/>
              <a:cs typeface="Times New Roman" panose="02020603050405020304" pitchFamily="18" charset="0"/>
            </a:endParaRPr>
          </a:p>
          <a:p>
            <a:pPr lvl="1" indent="-342900" algn="just">
              <a:lnSpc>
                <a:spcPct val="107000"/>
              </a:lnSpc>
              <a:spcAft>
                <a:spcPts val="800"/>
              </a:spcAft>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Submit a valid National ID Card e.g. Voter’s/Driver’s/Passport)</a:t>
            </a:r>
          </a:p>
          <a:p>
            <a:endParaRPr lang="en-US" sz="2800" dirty="0"/>
          </a:p>
        </p:txBody>
      </p:sp>
    </p:spTree>
    <p:extLst>
      <p:ext uri="{BB962C8B-B14F-4D97-AF65-F5344CB8AC3E}">
        <p14:creationId xmlns:p14="http://schemas.microsoft.com/office/powerpoint/2010/main" val="3717725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959AC9-288B-44DE-9710-09294A301BA8}"/>
              </a:ext>
            </a:extLst>
          </p:cNvPr>
          <p:cNvSpPr>
            <a:spLocks noGrp="1"/>
          </p:cNvSpPr>
          <p:nvPr>
            <p:ph type="title"/>
          </p:nvPr>
        </p:nvSpPr>
        <p:spPr>
          <a:xfrm>
            <a:off x="0" y="252570"/>
            <a:ext cx="12192000" cy="1244926"/>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ADMINISTRATIVE STEPS IN PROCESSING PENSION BENEFIT (3)</a:t>
            </a:r>
          </a:p>
        </p:txBody>
      </p:sp>
      <p:sp>
        <p:nvSpPr>
          <p:cNvPr id="3" name="Content Placeholder 2">
            <a:extLst>
              <a:ext uri="{FF2B5EF4-FFF2-40B4-BE49-F238E27FC236}">
                <a16:creationId xmlns:a16="http://schemas.microsoft.com/office/drawing/2014/main" id="{BF8AE9BF-8074-4B48-AB19-4CBC72D1AFA7}"/>
              </a:ext>
            </a:extLst>
          </p:cNvPr>
          <p:cNvSpPr>
            <a:spLocks noGrp="1"/>
          </p:cNvSpPr>
          <p:nvPr>
            <p:ph idx="1"/>
          </p:nvPr>
        </p:nvSpPr>
        <p:spPr>
          <a:xfrm>
            <a:off x="443557" y="1497496"/>
            <a:ext cx="10367683" cy="5691807"/>
          </a:xfrm>
        </p:spPr>
        <p:txBody>
          <a:bodyPr>
            <a:noAutofit/>
          </a:bodyPr>
          <a:lstStyle/>
          <a:p>
            <a:pPr marL="0" indent="0">
              <a:buNone/>
            </a:pPr>
            <a:endParaRPr lang="en-US" sz="1400" b="1" dirty="0">
              <a:solidFill>
                <a:srgbClr val="5B9BD5"/>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buNone/>
            </a:pPr>
            <a:r>
              <a:rPr lang="en-US" sz="2800" b="1" dirty="0">
                <a:solidFill>
                  <a:srgbClr val="5B9BD5"/>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Processing Survivor’s Lump Sum (1)</a:t>
            </a:r>
          </a:p>
          <a:p>
            <a:pPr marL="0" indent="0">
              <a:buNone/>
            </a:pPr>
            <a:endParaRPr lang="en-US" sz="1200" dirty="0"/>
          </a:p>
          <a:p>
            <a:pPr marL="457200" algn="just">
              <a:lnSpc>
                <a:spcPct val="107000"/>
              </a:lnSpc>
              <a:spcAft>
                <a:spcPts val="800"/>
              </a:spcAft>
              <a:tabLst>
                <a:tab pos="1063625" algn="l"/>
                <a:tab pos="1670685" algn="l"/>
                <a:tab pos="3666490" algn="l"/>
              </a:tabLst>
            </a:pPr>
            <a:r>
              <a:rPr lang="en-US" sz="2800" dirty="0">
                <a:effectLst/>
                <a:ea typeface="Calibri" panose="020F0502020204030204" pitchFamily="34" charset="0"/>
                <a:cs typeface="Times New Roman" panose="02020603050405020304" pitchFamily="18" charset="0"/>
              </a:rPr>
              <a:t>A family member shall report the death of the member to the nearest SSNIT/Hedge Branch with any of the following:</a:t>
            </a:r>
          </a:p>
          <a:p>
            <a:pPr lvl="1" indent="-342900" algn="just">
              <a:lnSpc>
                <a:spcPct val="107000"/>
              </a:lnSpc>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Completed survivor application (Claim) form</a:t>
            </a:r>
          </a:p>
          <a:p>
            <a:pPr lvl="1" indent="-342900" algn="just">
              <a:lnSpc>
                <a:spcPct val="107000"/>
              </a:lnSpc>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Confirmation letter from the deceased’s employer</a:t>
            </a:r>
          </a:p>
          <a:p>
            <a:pPr lvl="1" indent="-342900" algn="just">
              <a:lnSpc>
                <a:spcPct val="107000"/>
              </a:lnSpc>
              <a:buFont typeface="Wingdings" panose="05000000000000000000" pitchFamily="2" charset="2"/>
              <a:buChar char=""/>
            </a:pPr>
            <a:r>
              <a:rPr lang="en-US" sz="2400" dirty="0">
                <a:ea typeface="Calibri" panose="020F0502020204030204" pitchFamily="34" charset="0"/>
                <a:cs typeface="Times New Roman" panose="02020603050405020304" pitchFamily="18" charset="0"/>
              </a:rPr>
              <a:t>L</a:t>
            </a:r>
            <a:r>
              <a:rPr lang="en-US" sz="2400" dirty="0">
                <a:effectLst/>
                <a:ea typeface="Calibri" panose="020F0502020204030204" pitchFamily="34" charset="0"/>
                <a:cs typeface="Times New Roman" panose="02020603050405020304" pitchFamily="18" charset="0"/>
              </a:rPr>
              <a:t>etters of administration in the absence of previously listed beneficiaries by the deceased.</a:t>
            </a:r>
          </a:p>
          <a:p>
            <a:pPr lvl="1" indent="-342900" algn="just">
              <a:lnSpc>
                <a:spcPct val="107000"/>
              </a:lnSpc>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One current passport size </a:t>
            </a:r>
            <a:r>
              <a:rPr lang="en-US" sz="2400" dirty="0">
                <a:ea typeface="Calibri" panose="020F0502020204030204" pitchFamily="34" charset="0"/>
                <a:cs typeface="Times New Roman" panose="02020603050405020304" pitchFamily="18" charset="0"/>
              </a:rPr>
              <a:t>photograph </a:t>
            </a:r>
            <a:r>
              <a:rPr lang="en-US" sz="2400" dirty="0">
                <a:effectLst/>
                <a:ea typeface="Calibri" panose="020F0502020204030204" pitchFamily="34" charset="0"/>
                <a:cs typeface="Times New Roman" panose="02020603050405020304" pitchFamily="18" charset="0"/>
              </a:rPr>
              <a:t>of the applicant </a:t>
            </a:r>
          </a:p>
          <a:p>
            <a:pPr lvl="1" indent="-342900" algn="just">
              <a:lnSpc>
                <a:spcPct val="107000"/>
              </a:lnSpc>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Reliable bank details (cheque leaflet/bank statement)</a:t>
            </a:r>
          </a:p>
          <a:p>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6010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5EDD05-63E6-4B47-9BA0-DBEA2593AD60}"/>
              </a:ext>
            </a:extLst>
          </p:cNvPr>
          <p:cNvSpPr>
            <a:spLocks noGrp="1"/>
          </p:cNvSpPr>
          <p:nvPr>
            <p:ph type="title"/>
          </p:nvPr>
        </p:nvSpPr>
        <p:spPr>
          <a:xfrm>
            <a:off x="0" y="252570"/>
            <a:ext cx="12192000" cy="1244926"/>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ADMINISTRATIVE STEPS IN PROCESSING PENSION BENEFIT (3)</a:t>
            </a:r>
          </a:p>
        </p:txBody>
      </p:sp>
      <p:sp>
        <p:nvSpPr>
          <p:cNvPr id="3" name="Content Placeholder 2">
            <a:extLst>
              <a:ext uri="{FF2B5EF4-FFF2-40B4-BE49-F238E27FC236}">
                <a16:creationId xmlns:a16="http://schemas.microsoft.com/office/drawing/2014/main" id="{BF8AE9BF-8074-4B48-AB19-4CBC72D1AFA7}"/>
              </a:ext>
            </a:extLst>
          </p:cNvPr>
          <p:cNvSpPr>
            <a:spLocks noGrp="1"/>
          </p:cNvSpPr>
          <p:nvPr>
            <p:ph idx="1"/>
          </p:nvPr>
        </p:nvSpPr>
        <p:spPr>
          <a:xfrm>
            <a:off x="430306" y="1497496"/>
            <a:ext cx="9883588" cy="5392855"/>
          </a:xfrm>
        </p:spPr>
        <p:txBody>
          <a:bodyPr>
            <a:noAutofit/>
          </a:bodyPr>
          <a:lstStyle/>
          <a:p>
            <a:pPr marL="0" indent="0">
              <a:buNone/>
            </a:pPr>
            <a:endParaRPr lang="en-US" sz="1200" b="1" dirty="0">
              <a:solidFill>
                <a:srgbClr val="5B9BD5"/>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buNone/>
            </a:pPr>
            <a:r>
              <a:rPr lang="en-US" sz="2800" b="1" dirty="0">
                <a:solidFill>
                  <a:srgbClr val="5B9BD5"/>
                </a:solidFill>
                <a:effectLst/>
                <a:latin typeface="Bookman Old Style" panose="02050604050505020204" pitchFamily="18" charset="0"/>
                <a:ea typeface="Times New Roman" panose="02020603050405020304" pitchFamily="18" charset="0"/>
                <a:cs typeface="Times New Roman" panose="02020603050405020304" pitchFamily="18" charset="0"/>
              </a:rPr>
              <a:t>Processing Survivor’s Lump Sum (2)</a:t>
            </a:r>
          </a:p>
          <a:p>
            <a:pPr marL="0" indent="0">
              <a:buNone/>
            </a:pPr>
            <a:endParaRPr lang="en-US" sz="1100" dirty="0"/>
          </a:p>
          <a:p>
            <a:pPr lvl="1" indent="-342900" algn="just">
              <a:lnSpc>
                <a:spcPct val="107000"/>
              </a:lnSpc>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The death certificate of the deceased.</a:t>
            </a:r>
          </a:p>
          <a:p>
            <a:pPr lvl="1" indent="-342900" algn="just">
              <a:lnSpc>
                <a:spcPct val="107000"/>
              </a:lnSpc>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The burial permit.</a:t>
            </a:r>
          </a:p>
          <a:p>
            <a:pPr lvl="1" indent="-342900" algn="just">
              <a:lnSpc>
                <a:spcPct val="107000"/>
              </a:lnSpc>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An obituary</a:t>
            </a:r>
          </a:p>
          <a:p>
            <a:pPr lvl="1" indent="-342900" algn="just">
              <a:lnSpc>
                <a:spcPct val="107000"/>
              </a:lnSpc>
              <a:spcAft>
                <a:spcPts val="800"/>
              </a:spcAft>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The survivor must submit a valid national ID Card (Voter’s/Driver’s/Passport) of survivor and that of the deceased.</a:t>
            </a:r>
          </a:p>
          <a:p>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6651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8A02-1B78-4968-BB26-DD8CD5D4D760}"/>
              </a:ext>
            </a:extLst>
          </p:cNvPr>
          <p:cNvSpPr>
            <a:spLocks noGrp="1"/>
          </p:cNvSpPr>
          <p:nvPr>
            <p:ph type="title"/>
          </p:nvPr>
        </p:nvSpPr>
        <p:spPr>
          <a:xfrm>
            <a:off x="0" y="198782"/>
            <a:ext cx="12192000" cy="84814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a:t>
            </a:r>
          </a:p>
        </p:txBody>
      </p:sp>
      <p:sp>
        <p:nvSpPr>
          <p:cNvPr id="3" name="Content Placeholder 2">
            <a:extLst>
              <a:ext uri="{FF2B5EF4-FFF2-40B4-BE49-F238E27FC236}">
                <a16:creationId xmlns:a16="http://schemas.microsoft.com/office/drawing/2014/main" id="{54DD03EB-3F7F-4659-80E2-B11DD6817075}"/>
              </a:ext>
            </a:extLst>
          </p:cNvPr>
          <p:cNvSpPr>
            <a:spLocks noGrp="1"/>
          </p:cNvSpPr>
          <p:nvPr>
            <p:ph idx="1"/>
          </p:nvPr>
        </p:nvSpPr>
        <p:spPr>
          <a:xfrm>
            <a:off x="443752" y="1649505"/>
            <a:ext cx="10012211" cy="5489323"/>
          </a:xfrm>
        </p:spPr>
        <p:txBody>
          <a:bodyPr>
            <a:normAutofit/>
          </a:bodyPr>
          <a:lstStyle/>
          <a:p>
            <a:pPr marL="0" indent="0">
              <a:lnSpc>
                <a:spcPct val="107000"/>
              </a:lnSpc>
              <a:spcBef>
                <a:spcPts val="200"/>
              </a:spcBef>
              <a:buNone/>
            </a:pPr>
            <a:r>
              <a:rPr lang="en-US" sz="2800" b="1" dirty="0">
                <a:solidFill>
                  <a:srgbClr val="2E74B5"/>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OHCS</a:t>
            </a:r>
            <a:endParaRPr lang="en-GH" sz="2800" b="1" dirty="0">
              <a:solidFill>
                <a:srgbClr val="2E74B5"/>
              </a:solidFill>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pPr>
            <a:r>
              <a:rPr lang="en-US" sz="2800" dirty="0">
                <a:effectLst/>
                <a:ea typeface="Calibri" panose="020F0502020204030204" pitchFamily="34" charset="0"/>
                <a:cs typeface="Times New Roman" panose="02020603050405020304" pitchFamily="18" charset="0"/>
              </a:rPr>
              <a:t>Ensure that Manual is accessible to all Civil Service Staff especially officers handling HR.</a:t>
            </a:r>
          </a:p>
          <a:p>
            <a:pPr>
              <a:lnSpc>
                <a:spcPct val="107000"/>
              </a:lnSpc>
              <a:spcBef>
                <a:spcPts val="200"/>
              </a:spcBef>
            </a:pPr>
            <a:r>
              <a:rPr lang="en-US" sz="2800" dirty="0">
                <a:effectLst/>
                <a:ea typeface="Calibri" panose="020F0502020204030204" pitchFamily="34" charset="0"/>
                <a:cs typeface="Times New Roman" panose="02020603050405020304" pitchFamily="18" charset="0"/>
              </a:rPr>
              <a:t>Ensure that all Ministries</a:t>
            </a:r>
            <a:r>
              <a:rPr lang="en-GH" sz="2800" dirty="0">
                <a:effectLst/>
                <a:ea typeface="Calibri" panose="020F0502020204030204" pitchFamily="34" charset="0"/>
                <a:cs typeface="Times New Roman" panose="02020603050405020304" pitchFamily="18" charset="0"/>
              </a:rPr>
              <a:t>/</a:t>
            </a:r>
            <a:r>
              <a:rPr lang="en-US" sz="2800" dirty="0">
                <a:effectLst/>
                <a:ea typeface="Calibri" panose="020F0502020204030204" pitchFamily="34" charset="0"/>
                <a:cs typeface="Times New Roman" panose="02020603050405020304" pitchFamily="18" charset="0"/>
              </a:rPr>
              <a:t>Departments have</a:t>
            </a:r>
            <a:r>
              <a:rPr lang="en-GH" sz="2800" dirty="0">
                <a:effectLst/>
                <a:ea typeface="Calibri" panose="020F0502020204030204" pitchFamily="34" charset="0"/>
                <a:cs typeface="Times New Roman" panose="02020603050405020304" pitchFamily="18" charset="0"/>
              </a:rPr>
              <a:t> assigned </a:t>
            </a:r>
            <a:r>
              <a:rPr lang="en-US" sz="2800" dirty="0">
                <a:effectLst/>
                <a:ea typeface="Calibri" panose="020F0502020204030204" pitchFamily="34" charset="0"/>
                <a:cs typeface="Times New Roman" panose="02020603050405020304" pitchFamily="18" charset="0"/>
              </a:rPr>
              <a:t>Schedule Officers  for </a:t>
            </a:r>
            <a:r>
              <a:rPr lang="en-GH" sz="2800" dirty="0">
                <a:effectLst/>
                <a:ea typeface="Calibri" panose="020F0502020204030204" pitchFamily="34" charset="0"/>
                <a:cs typeface="Times New Roman" panose="02020603050405020304" pitchFamily="18" charset="0"/>
              </a:rPr>
              <a:t>the </a:t>
            </a:r>
            <a:r>
              <a:rPr lang="en-US" sz="2800" dirty="0" err="1">
                <a:effectLst/>
                <a:ea typeface="Calibri" panose="020F0502020204030204" pitchFamily="34" charset="0"/>
                <a:cs typeface="Times New Roman" panose="02020603050405020304" pitchFamily="18" charset="0"/>
              </a:rPr>
              <a:t>facilitat</a:t>
            </a:r>
            <a:r>
              <a:rPr lang="en-GH" sz="2800" dirty="0">
                <a:effectLst/>
                <a:ea typeface="Calibri" panose="020F0502020204030204" pitchFamily="34" charset="0"/>
                <a:cs typeface="Times New Roman" panose="02020603050405020304" pitchFamily="18" charset="0"/>
              </a:rPr>
              <a:t>ion of </a:t>
            </a:r>
            <a:r>
              <a:rPr lang="en-US" sz="2800" dirty="0">
                <a:effectLst/>
                <a:ea typeface="Calibri" panose="020F0502020204030204" pitchFamily="34" charset="0"/>
                <a:cs typeface="Times New Roman" panose="02020603050405020304" pitchFamily="18" charset="0"/>
              </a:rPr>
              <a:t>pension related issues. </a:t>
            </a:r>
            <a:endParaRPr lang="en-GH"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767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D368CDD-9506-45E5-A495-E92BF1BD2233}"/>
              </a:ext>
            </a:extLst>
          </p:cNvPr>
          <p:cNvSpPr>
            <a:spLocks noGrp="1"/>
          </p:cNvSpPr>
          <p:nvPr>
            <p:ph type="title"/>
          </p:nvPr>
        </p:nvSpPr>
        <p:spPr>
          <a:xfrm>
            <a:off x="0" y="198782"/>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(3)</a:t>
            </a:r>
          </a:p>
        </p:txBody>
      </p:sp>
      <p:sp>
        <p:nvSpPr>
          <p:cNvPr id="3" name="Content Placeholder 2">
            <a:extLst>
              <a:ext uri="{FF2B5EF4-FFF2-40B4-BE49-F238E27FC236}">
                <a16:creationId xmlns:a16="http://schemas.microsoft.com/office/drawing/2014/main" id="{E84D1504-F765-4918-BB0A-C6493F04EB9E}"/>
              </a:ext>
            </a:extLst>
          </p:cNvPr>
          <p:cNvSpPr>
            <a:spLocks noGrp="1"/>
          </p:cNvSpPr>
          <p:nvPr>
            <p:ph idx="1"/>
          </p:nvPr>
        </p:nvSpPr>
        <p:spPr>
          <a:xfrm>
            <a:off x="443753" y="1736035"/>
            <a:ext cx="9829800" cy="5076751"/>
          </a:xfrm>
        </p:spPr>
        <p:txBody>
          <a:bodyPr>
            <a:normAutofit/>
          </a:bodyPr>
          <a:lstStyle/>
          <a:p>
            <a:pPr marL="0" indent="0">
              <a:lnSpc>
                <a:spcPct val="107000"/>
              </a:lnSpc>
              <a:spcBef>
                <a:spcPts val="200"/>
              </a:spcBef>
              <a:buNone/>
            </a:pP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MINISTRIES/DEPARTMENTS </a:t>
            </a: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p>
          <a:p>
            <a:pPr>
              <a:lnSpc>
                <a:spcPct val="107000"/>
              </a:lnSpc>
              <a:spcAft>
                <a:spcPts val="800"/>
              </a:spcAft>
            </a:pPr>
            <a:r>
              <a:rPr lang="en-US" sz="2800" dirty="0">
                <a:effectLst/>
                <a:ea typeface="Calibri" panose="020F0502020204030204" pitchFamily="34" charset="0"/>
                <a:cs typeface="Times New Roman" panose="02020603050405020304" pitchFamily="18" charset="0"/>
              </a:rPr>
              <a:t>The </a:t>
            </a:r>
            <a:r>
              <a:rPr lang="en-GH" sz="2800" dirty="0">
                <a:ea typeface="Calibri" panose="020F0502020204030204" pitchFamily="34" charset="0"/>
                <a:cs typeface="Times New Roman" panose="02020603050405020304" pitchFamily="18" charset="0"/>
              </a:rPr>
              <a:t>M/Ds</a:t>
            </a:r>
            <a:r>
              <a:rPr lang="en-US" sz="2800" dirty="0">
                <a:effectLst/>
                <a:ea typeface="Calibri" panose="020F0502020204030204" pitchFamily="34" charset="0"/>
                <a:cs typeface="Times New Roman" panose="02020603050405020304" pitchFamily="18" charset="0"/>
              </a:rPr>
              <a:t> shall establish a pensions desk and provide logistics for the Schedule Officers.</a:t>
            </a:r>
          </a:p>
          <a:p>
            <a:pPr marL="0" indent="0" algn="just">
              <a:lnSpc>
                <a:spcPct val="107000"/>
              </a:lnSpc>
              <a:spcBef>
                <a:spcPts val="200"/>
              </a:spcBef>
              <a:buNone/>
            </a:pP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SCHEDULE OFFICER</a:t>
            </a:r>
          </a:p>
          <a:p>
            <a:pPr>
              <a:lnSpc>
                <a:spcPct val="107000"/>
              </a:lnSpc>
              <a:spcAft>
                <a:spcPts val="800"/>
              </a:spcAft>
            </a:pPr>
            <a:r>
              <a:rPr lang="en-US" sz="2800" dirty="0">
                <a:effectLst/>
                <a:ea typeface="Calibri" panose="020F0502020204030204" pitchFamily="34" charset="0"/>
                <a:cs typeface="Times New Roman" panose="02020603050405020304" pitchFamily="18" charset="0"/>
              </a:rPr>
              <a:t>The Schedule Officer shall:</a:t>
            </a:r>
            <a:endParaRPr lang="en-GH" sz="2800" dirty="0">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v"/>
            </a:pPr>
            <a:r>
              <a:rPr lang="en-US" sz="2400" dirty="0">
                <a:effectLst/>
                <a:ea typeface="Calibri" panose="020F0502020204030204" pitchFamily="34" charset="0"/>
                <a:cs typeface="Times New Roman" panose="02020603050405020304" pitchFamily="18" charset="0"/>
              </a:rPr>
              <a:t>Prompt retiring officers one year and send reminders six (6) months prior to effective date of retirement.</a:t>
            </a:r>
            <a:endParaRPr lang="en-GH" sz="2400" dirty="0">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v"/>
            </a:pPr>
            <a:r>
              <a:rPr lang="en-US" sz="2400" dirty="0">
                <a:effectLst/>
                <a:ea typeface="Calibri" panose="020F0502020204030204" pitchFamily="34" charset="0"/>
                <a:cs typeface="Times New Roman" panose="02020603050405020304" pitchFamily="18" charset="0"/>
              </a:rPr>
              <a:t>Issue Officers due for retirement with retiring letters three (3) months prior to their effective date of retirement </a:t>
            </a:r>
          </a:p>
          <a:p>
            <a:endParaRPr lang="en-US" sz="2800" dirty="0"/>
          </a:p>
        </p:txBody>
      </p:sp>
    </p:spTree>
    <p:extLst>
      <p:ext uri="{BB962C8B-B14F-4D97-AF65-F5344CB8AC3E}">
        <p14:creationId xmlns:p14="http://schemas.microsoft.com/office/powerpoint/2010/main" val="1347537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235EFB-1FC5-4059-8AD3-A2567134E800}"/>
              </a:ext>
            </a:extLst>
          </p:cNvPr>
          <p:cNvSpPr>
            <a:spLocks noGrp="1"/>
          </p:cNvSpPr>
          <p:nvPr>
            <p:ph type="title"/>
          </p:nvPr>
        </p:nvSpPr>
        <p:spPr>
          <a:xfrm>
            <a:off x="0" y="106018"/>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(4)</a:t>
            </a:r>
          </a:p>
        </p:txBody>
      </p:sp>
      <p:sp>
        <p:nvSpPr>
          <p:cNvPr id="3" name="Content Placeholder 2">
            <a:extLst>
              <a:ext uri="{FF2B5EF4-FFF2-40B4-BE49-F238E27FC236}">
                <a16:creationId xmlns:a16="http://schemas.microsoft.com/office/drawing/2014/main" id="{742B7C9C-CF88-490E-B463-F0AB447ABED5}"/>
              </a:ext>
            </a:extLst>
          </p:cNvPr>
          <p:cNvSpPr>
            <a:spLocks noGrp="1"/>
          </p:cNvSpPr>
          <p:nvPr>
            <p:ph idx="1"/>
          </p:nvPr>
        </p:nvSpPr>
        <p:spPr>
          <a:xfrm>
            <a:off x="439466" y="1452282"/>
            <a:ext cx="10957404" cy="5405718"/>
          </a:xfrm>
        </p:spPr>
        <p:txBody>
          <a:bodyPr>
            <a:noAutofit/>
          </a:bodyPr>
          <a:lstStyle/>
          <a:p>
            <a:pPr marL="0" indent="0" algn="just">
              <a:lnSpc>
                <a:spcPct val="107000"/>
              </a:lnSpc>
              <a:spcBef>
                <a:spcPts val="200"/>
              </a:spcBef>
              <a:buNone/>
            </a:pPr>
            <a:r>
              <a:rPr lang="en-US" sz="2800" b="1" dirty="0">
                <a:solidFill>
                  <a:srgbClr val="2E74B5"/>
                </a:solidFill>
                <a:effectLst/>
                <a:ea typeface="Times New Roman" panose="02020603050405020304" pitchFamily="18" charset="0"/>
                <a:cs typeface="Times New Roman" panose="02020603050405020304" pitchFamily="18" charset="0"/>
              </a:rPr>
              <a:t>SCHEDULE OFFICER</a:t>
            </a:r>
          </a:p>
          <a:p>
            <a:pPr>
              <a:lnSpc>
                <a:spcPct val="107000"/>
              </a:lnSpc>
              <a:spcAft>
                <a:spcPts val="800"/>
              </a:spcAft>
            </a:pPr>
            <a:r>
              <a:rPr lang="en-US" sz="2800" dirty="0">
                <a:effectLst/>
                <a:ea typeface="Calibri" panose="020F0502020204030204" pitchFamily="34" charset="0"/>
                <a:cs typeface="Times New Roman" panose="02020603050405020304" pitchFamily="18" charset="0"/>
              </a:rPr>
              <a:t>The Schedule Officer shall:</a:t>
            </a:r>
            <a:endParaRPr lang="en-GH" sz="2800" dirty="0"/>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Maintain a communication link between the Dept  and the retiring Officer to ensure that associated challenges with pension claims are addressed and benefits paid to the beneficiary within six (6) weeks after the retiring date. </a:t>
            </a:r>
            <a:endParaRPr lang="en-GH" sz="2600" dirty="0">
              <a:effectLst/>
              <a:ea typeface="Calibri" panose="020F0502020204030204" pitchFamily="34" charset="0"/>
              <a:cs typeface="Times New Roman" panose="02020603050405020304" pitchFamily="18" charset="0"/>
            </a:endParaRP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Submit an annual pension report to the OHCS spelling out the challenges of pension facilitation and the respective mitigating strategies.</a:t>
            </a:r>
          </a:p>
          <a:p>
            <a:pPr lvl="1" indent="-342900" algn="just">
              <a:lnSpc>
                <a:spcPct val="107000"/>
              </a:lnSpc>
              <a:spcAft>
                <a:spcPts val="800"/>
              </a:spcAft>
              <a:buFont typeface="Wingdings" panose="05000000000000000000" pitchFamily="2" charset="2"/>
              <a:buChar char=""/>
            </a:pPr>
            <a:r>
              <a:rPr lang="en-GH" sz="2600" dirty="0">
                <a:effectLst/>
                <a:ea typeface="Calibri" panose="020F0502020204030204" pitchFamily="34" charset="0"/>
                <a:cs typeface="Times New Roman" panose="02020603050405020304" pitchFamily="18" charset="0"/>
              </a:rPr>
              <a:t>Assist </a:t>
            </a:r>
            <a:r>
              <a:rPr lang="en-US" sz="2600" dirty="0">
                <a:effectLst/>
                <a:ea typeface="Calibri" panose="020F0502020204030204" pitchFamily="34" charset="0"/>
                <a:cs typeface="Times New Roman" panose="02020603050405020304" pitchFamily="18" charset="0"/>
              </a:rPr>
              <a:t>officers </a:t>
            </a:r>
            <a:r>
              <a:rPr lang="en-GH" sz="2600" dirty="0">
                <a:effectLst/>
                <a:ea typeface="Calibri" panose="020F0502020204030204" pitchFamily="34" charset="0"/>
                <a:cs typeface="Times New Roman" panose="02020603050405020304" pitchFamily="18" charset="0"/>
              </a:rPr>
              <a:t>to </a:t>
            </a:r>
            <a:r>
              <a:rPr lang="en-US" sz="2600" dirty="0">
                <a:effectLst/>
                <a:ea typeface="Calibri" panose="020F0502020204030204" pitchFamily="34" charset="0"/>
                <a:cs typeface="Times New Roman" panose="02020603050405020304" pitchFamily="18" charset="0"/>
              </a:rPr>
              <a:t>complete Tier</a:t>
            </a:r>
            <a:r>
              <a:rPr lang="en-GH" sz="2600" dirty="0">
                <a:effectLst/>
                <a:ea typeface="Calibri" panose="020F0502020204030204" pitchFamily="34" charset="0"/>
                <a:cs typeface="Times New Roman" panose="02020603050405020304" pitchFamily="18" charset="0"/>
              </a:rPr>
              <a:t> 2 and Tier 3 </a:t>
            </a:r>
            <a:r>
              <a:rPr lang="en-US" sz="2600" dirty="0">
                <a:effectLst/>
                <a:ea typeface="Calibri" panose="020F0502020204030204" pitchFamily="34" charset="0"/>
                <a:cs typeface="Times New Roman" panose="02020603050405020304" pitchFamily="18" charset="0"/>
              </a:rPr>
              <a:t>enrolment forms for the personal details and beneficiary details  </a:t>
            </a:r>
          </a:p>
          <a:p>
            <a:endParaRPr lang="en-US" sz="2800" dirty="0"/>
          </a:p>
        </p:txBody>
      </p:sp>
    </p:spTree>
    <p:extLst>
      <p:ext uri="{BB962C8B-B14F-4D97-AF65-F5344CB8AC3E}">
        <p14:creationId xmlns:p14="http://schemas.microsoft.com/office/powerpoint/2010/main" val="111006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1B2F92C-07FD-4D38-9E5F-4566976E462B}"/>
              </a:ext>
            </a:extLst>
          </p:cNvPr>
          <p:cNvSpPr>
            <a:spLocks noGrp="1"/>
          </p:cNvSpPr>
          <p:nvPr>
            <p:ph type="title"/>
          </p:nvPr>
        </p:nvSpPr>
        <p:spPr>
          <a:xfrm>
            <a:off x="0" y="198782"/>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(5)</a:t>
            </a:r>
          </a:p>
        </p:txBody>
      </p:sp>
      <p:sp>
        <p:nvSpPr>
          <p:cNvPr id="3" name="Content Placeholder 2">
            <a:extLst>
              <a:ext uri="{FF2B5EF4-FFF2-40B4-BE49-F238E27FC236}">
                <a16:creationId xmlns:a16="http://schemas.microsoft.com/office/drawing/2014/main" id="{EC99D4F0-250F-4599-9765-6BCCF471E650}"/>
              </a:ext>
            </a:extLst>
          </p:cNvPr>
          <p:cNvSpPr>
            <a:spLocks noGrp="1"/>
          </p:cNvSpPr>
          <p:nvPr>
            <p:ph idx="1"/>
          </p:nvPr>
        </p:nvSpPr>
        <p:spPr>
          <a:xfrm>
            <a:off x="466749" y="1425388"/>
            <a:ext cx="9833698" cy="5432612"/>
          </a:xfrm>
        </p:spPr>
        <p:txBody>
          <a:bodyPr>
            <a:noAutofit/>
          </a:bodyPr>
          <a:lstStyle/>
          <a:p>
            <a:pPr marL="0" indent="0" algn="just">
              <a:lnSpc>
                <a:spcPct val="107000"/>
              </a:lnSpc>
              <a:spcBef>
                <a:spcPts val="200"/>
              </a:spcBef>
              <a:buNone/>
            </a:pP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SSNIT</a:t>
            </a:r>
          </a:p>
          <a:p>
            <a:pPr indent="457200">
              <a:lnSpc>
                <a:spcPct val="107000"/>
              </a:lnSpc>
              <a:spcAft>
                <a:spcPts val="800"/>
              </a:spcAft>
            </a:pPr>
            <a:r>
              <a:rPr lang="en-US" sz="2800" dirty="0">
                <a:effectLst/>
                <a:ea typeface="Calibri" panose="020F0502020204030204" pitchFamily="34" charset="0"/>
                <a:cs typeface="Times New Roman" panose="02020603050405020304" pitchFamily="18" charset="0"/>
              </a:rPr>
              <a:t>SSNIT shall:</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Maintain an account for each member and credit the account with all contributions.</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Make available the statement of account to members on annual basis and prompt members due for retirement.</a:t>
            </a:r>
          </a:p>
          <a:p>
            <a:pPr lvl="1" indent="-342900" algn="just">
              <a:lnSpc>
                <a:spcPct val="107000"/>
              </a:lnSpc>
              <a:spcAft>
                <a:spcPts val="800"/>
              </a:spcAft>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Pay all pension benefits without delay </a:t>
            </a:r>
            <a:r>
              <a:rPr lang="en-GH" sz="2600" dirty="0">
                <a:effectLst/>
                <a:ea typeface="Calibri" panose="020F0502020204030204" pitchFamily="34" charset="0"/>
                <a:cs typeface="Times New Roman" panose="02020603050405020304" pitchFamily="18" charset="0"/>
              </a:rPr>
              <a:t>within one </a:t>
            </a:r>
            <a:r>
              <a:rPr lang="en-US" sz="2600" dirty="0">
                <a:effectLst/>
                <a:ea typeface="Calibri" panose="020F0502020204030204" pitchFamily="34" charset="0"/>
                <a:cs typeface="Times New Roman" panose="02020603050405020304" pitchFamily="18" charset="0"/>
              </a:rPr>
              <a:t> month of retirement upon the basis that all information and documentations are accurate</a:t>
            </a:r>
            <a:r>
              <a:rPr lang="en-GH" sz="2600" dirty="0">
                <a:effectLst/>
                <a:ea typeface="Calibri" panose="020F0502020204030204" pitchFamily="34" charset="0"/>
                <a:cs typeface="Times New Roman" panose="02020603050405020304" pitchFamily="18" charset="0"/>
              </a:rPr>
              <a:t> (within 14days on average)</a:t>
            </a:r>
            <a:endParaRPr lang="en-GH" sz="2600" dirty="0">
              <a:ea typeface="Calibri" panose="020F0502020204030204" pitchFamily="34" charset="0"/>
              <a:cs typeface="Times New Roman" panose="02020603050405020304" pitchFamily="18" charset="0"/>
            </a:endParaRPr>
          </a:p>
          <a:p>
            <a:pPr lvl="1" indent="-342900" algn="just">
              <a:lnSpc>
                <a:spcPct val="107000"/>
              </a:lnSpc>
              <a:spcAft>
                <a:spcPts val="800"/>
              </a:spcAft>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Keep an updated list of beneficiaries provided by officers</a:t>
            </a:r>
            <a:endParaRPr lang="en-US" sz="2600" dirty="0"/>
          </a:p>
        </p:txBody>
      </p:sp>
    </p:spTree>
    <p:extLst>
      <p:ext uri="{BB962C8B-B14F-4D97-AF65-F5344CB8AC3E}">
        <p14:creationId xmlns:p14="http://schemas.microsoft.com/office/powerpoint/2010/main" val="505078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FC4462-6E8E-438D-8695-C0BBD542FBE3}"/>
              </a:ext>
            </a:extLst>
          </p:cNvPr>
          <p:cNvSpPr>
            <a:spLocks noGrp="1"/>
          </p:cNvSpPr>
          <p:nvPr>
            <p:ph type="title"/>
          </p:nvPr>
        </p:nvSpPr>
        <p:spPr>
          <a:xfrm>
            <a:off x="0" y="198782"/>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(6)</a:t>
            </a:r>
          </a:p>
        </p:txBody>
      </p:sp>
      <p:sp>
        <p:nvSpPr>
          <p:cNvPr id="3" name="Content Placeholder 2">
            <a:extLst>
              <a:ext uri="{FF2B5EF4-FFF2-40B4-BE49-F238E27FC236}">
                <a16:creationId xmlns:a16="http://schemas.microsoft.com/office/drawing/2014/main" id="{770A0254-396E-4A37-9EEF-E45E76D7A0FE}"/>
              </a:ext>
            </a:extLst>
          </p:cNvPr>
          <p:cNvSpPr>
            <a:spLocks noGrp="1"/>
          </p:cNvSpPr>
          <p:nvPr>
            <p:ph idx="1"/>
          </p:nvPr>
        </p:nvSpPr>
        <p:spPr>
          <a:xfrm>
            <a:off x="457907" y="1696278"/>
            <a:ext cx="9990458" cy="5161721"/>
          </a:xfrm>
        </p:spPr>
        <p:txBody>
          <a:bodyPr>
            <a:noAutofit/>
          </a:bodyPr>
          <a:lstStyle/>
          <a:p>
            <a:pPr marL="0" indent="0" algn="just">
              <a:lnSpc>
                <a:spcPct val="107000"/>
              </a:lnSpc>
              <a:spcBef>
                <a:spcPts val="200"/>
              </a:spcBef>
              <a:buNone/>
            </a:pP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HEDGE PENSIONS TRUST</a:t>
            </a:r>
          </a:p>
          <a:p>
            <a:pPr>
              <a:lnSpc>
                <a:spcPct val="107000"/>
              </a:lnSpc>
              <a:spcAft>
                <a:spcPts val="800"/>
              </a:spcAft>
            </a:pPr>
            <a:r>
              <a:rPr lang="en-US" sz="2800" dirty="0">
                <a:effectLst/>
                <a:ea typeface="Calibri" panose="020F0502020204030204" pitchFamily="34" charset="0"/>
                <a:cs typeface="Times New Roman" panose="02020603050405020304" pitchFamily="18" charset="0"/>
              </a:rPr>
              <a:t>Hedge shall:</a:t>
            </a:r>
          </a:p>
          <a:p>
            <a:pPr lvl="1" indent="-342900">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Organize a pre-pensions workshop annually</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Collate all details of retiring officers on annual basis</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Prompt retiring officers of their retiring date two (2) years prior to their retirement </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Be proactive in calculating benefits in collaboration with Controller and Accountant General’s Department</a:t>
            </a:r>
          </a:p>
        </p:txBody>
      </p:sp>
    </p:spTree>
    <p:extLst>
      <p:ext uri="{BB962C8B-B14F-4D97-AF65-F5344CB8AC3E}">
        <p14:creationId xmlns:p14="http://schemas.microsoft.com/office/powerpoint/2010/main" val="151029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0447"/>
            <a:ext cx="12192001" cy="971006"/>
          </a:xfrm>
        </p:spPr>
        <p:txBody>
          <a:bodyPr>
            <a:norm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BACKGROUND</a:t>
            </a:r>
          </a:p>
        </p:txBody>
      </p:sp>
      <p:sp>
        <p:nvSpPr>
          <p:cNvPr id="3" name="Content Placeholder 2"/>
          <p:cNvSpPr>
            <a:spLocks noGrp="1"/>
          </p:cNvSpPr>
          <p:nvPr>
            <p:ph idx="1"/>
          </p:nvPr>
        </p:nvSpPr>
        <p:spPr>
          <a:xfrm>
            <a:off x="438794" y="1881053"/>
            <a:ext cx="9818389" cy="4976947"/>
          </a:xfrm>
        </p:spPr>
        <p:txBody>
          <a:bodyPr>
            <a:normAutofit/>
          </a:bodyPr>
          <a:lstStyle/>
          <a:p>
            <a:pPr marL="0" indent="0">
              <a:buNone/>
            </a:pPr>
            <a:endParaRPr lang="en-US" sz="2800" dirty="0"/>
          </a:p>
          <a:p>
            <a:pPr algn="just"/>
            <a:r>
              <a:rPr lang="en-US" sz="2800" dirty="0"/>
              <a:t>In the year 2020, due to the incidence of the Corona Virus Pandemic and the safety protocols put in place to curb the spread of the virus, management of the Office of the Head of Civil Service decided to re-engineer the processes and </a:t>
            </a:r>
            <a:r>
              <a:rPr lang="en-US" sz="2800" dirty="0">
                <a:solidFill>
                  <a:schemeClr val="tx1"/>
                </a:solidFill>
              </a:rPr>
              <a:t>modes of assessment for promotions</a:t>
            </a:r>
            <a:endParaRPr lang="en-US" sz="2800" dirty="0"/>
          </a:p>
        </p:txBody>
      </p:sp>
    </p:spTree>
    <p:extLst>
      <p:ext uri="{BB962C8B-B14F-4D97-AF65-F5344CB8AC3E}">
        <p14:creationId xmlns:p14="http://schemas.microsoft.com/office/powerpoint/2010/main" val="1166852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F45BF02-C272-493E-BDDA-B2AB95404C8B}"/>
              </a:ext>
            </a:extLst>
          </p:cNvPr>
          <p:cNvSpPr>
            <a:spLocks noGrp="1"/>
          </p:cNvSpPr>
          <p:nvPr>
            <p:ph type="title"/>
          </p:nvPr>
        </p:nvSpPr>
        <p:spPr>
          <a:xfrm>
            <a:off x="0" y="198782"/>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(7)</a:t>
            </a:r>
          </a:p>
        </p:txBody>
      </p:sp>
      <p:sp>
        <p:nvSpPr>
          <p:cNvPr id="3" name="Content Placeholder 2">
            <a:extLst>
              <a:ext uri="{FF2B5EF4-FFF2-40B4-BE49-F238E27FC236}">
                <a16:creationId xmlns:a16="http://schemas.microsoft.com/office/drawing/2014/main" id="{32AFA80D-430E-44AB-9A86-C36D657327A0}"/>
              </a:ext>
            </a:extLst>
          </p:cNvPr>
          <p:cNvSpPr>
            <a:spLocks noGrp="1"/>
          </p:cNvSpPr>
          <p:nvPr>
            <p:ph idx="1"/>
          </p:nvPr>
        </p:nvSpPr>
        <p:spPr>
          <a:xfrm>
            <a:off x="425353" y="1709530"/>
            <a:ext cx="9431342" cy="5148470"/>
          </a:xfrm>
        </p:spPr>
        <p:txBody>
          <a:bodyPr>
            <a:normAutofit/>
          </a:bodyPr>
          <a:lstStyle/>
          <a:p>
            <a:pPr marL="0" indent="0" algn="just">
              <a:lnSpc>
                <a:spcPct val="107000"/>
              </a:lnSpc>
              <a:spcBef>
                <a:spcPts val="200"/>
              </a:spcBef>
              <a:buNone/>
            </a:pP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HEDGE PENSIONS TRUST</a:t>
            </a:r>
          </a:p>
          <a:p>
            <a:pPr>
              <a:lnSpc>
                <a:spcPct val="107000"/>
              </a:lnSpc>
              <a:spcAft>
                <a:spcPts val="800"/>
              </a:spcAft>
            </a:pPr>
            <a:r>
              <a:rPr lang="en-US" sz="2800" dirty="0">
                <a:effectLst/>
                <a:ea typeface="Calibri" panose="020F0502020204030204" pitchFamily="34" charset="0"/>
                <a:cs typeface="Times New Roman" panose="02020603050405020304" pitchFamily="18" charset="0"/>
              </a:rPr>
              <a:t>Hedge shall:</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Keep an updated list of beneficiaries provided by officers  </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Process retirement claims one month upon receipt of claims forms </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Make payment of Pension benefits to properly designated bank account </a:t>
            </a:r>
          </a:p>
          <a:p>
            <a:pPr lvl="1" indent="-342900" algn="just">
              <a:lnSpc>
                <a:spcPct val="107000"/>
              </a:lnSpc>
              <a:spcAft>
                <a:spcPts val="800"/>
              </a:spcAft>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Send statements of accounts bi-annually to contributors via </a:t>
            </a:r>
            <a:r>
              <a:rPr lang="en-US" sz="2600" dirty="0" err="1">
                <a:effectLst/>
                <a:ea typeface="Calibri" panose="020F0502020204030204" pitchFamily="34" charset="0"/>
                <a:cs typeface="Times New Roman" panose="02020603050405020304" pitchFamily="18" charset="0"/>
              </a:rPr>
              <a:t>sms</a:t>
            </a:r>
            <a:r>
              <a:rPr lang="en-US" sz="2600" dirty="0">
                <a:effectLst/>
                <a:ea typeface="Calibri" panose="020F0502020204030204" pitchFamily="34" charset="0"/>
                <a:cs typeface="Times New Roman" panose="02020603050405020304" pitchFamily="18" charset="0"/>
              </a:rPr>
              <a:t>, emails or any other appropriate medium.</a:t>
            </a:r>
          </a:p>
        </p:txBody>
      </p:sp>
    </p:spTree>
    <p:extLst>
      <p:ext uri="{BB962C8B-B14F-4D97-AF65-F5344CB8AC3E}">
        <p14:creationId xmlns:p14="http://schemas.microsoft.com/office/powerpoint/2010/main" val="445605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DA3D0FF-F576-4EA7-8F4E-07B52F3018E9}"/>
              </a:ext>
            </a:extLst>
          </p:cNvPr>
          <p:cNvSpPr>
            <a:spLocks noGrp="1"/>
          </p:cNvSpPr>
          <p:nvPr>
            <p:ph type="title"/>
          </p:nvPr>
        </p:nvSpPr>
        <p:spPr>
          <a:xfrm>
            <a:off x="0" y="198782"/>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(8)</a:t>
            </a:r>
          </a:p>
        </p:txBody>
      </p:sp>
      <p:sp>
        <p:nvSpPr>
          <p:cNvPr id="3" name="Content Placeholder 2">
            <a:extLst>
              <a:ext uri="{FF2B5EF4-FFF2-40B4-BE49-F238E27FC236}">
                <a16:creationId xmlns:a16="http://schemas.microsoft.com/office/drawing/2014/main" id="{E9D0E280-8036-4DF1-9FE4-7BB6F96A6363}"/>
              </a:ext>
            </a:extLst>
          </p:cNvPr>
          <p:cNvSpPr>
            <a:spLocks noGrp="1"/>
          </p:cNvSpPr>
          <p:nvPr>
            <p:ph idx="1"/>
          </p:nvPr>
        </p:nvSpPr>
        <p:spPr>
          <a:xfrm>
            <a:off x="430221" y="1736035"/>
            <a:ext cx="10431743" cy="5121965"/>
          </a:xfrm>
        </p:spPr>
        <p:txBody>
          <a:bodyPr>
            <a:noAutofit/>
          </a:bodyPr>
          <a:lstStyle/>
          <a:p>
            <a:pPr marL="0" indent="0" algn="just">
              <a:lnSpc>
                <a:spcPct val="107000"/>
              </a:lnSpc>
              <a:spcBef>
                <a:spcPts val="200"/>
              </a:spcBef>
              <a:buNone/>
            </a:pP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 Controller and Accountant General’s Department (CAGD)</a:t>
            </a:r>
          </a:p>
          <a:p>
            <a:pPr>
              <a:lnSpc>
                <a:spcPct val="107000"/>
              </a:lnSpc>
              <a:spcAft>
                <a:spcPts val="800"/>
              </a:spcAft>
            </a:pPr>
            <a:r>
              <a:rPr lang="en-US" sz="2800" dirty="0">
                <a:solidFill>
                  <a:schemeClr val="tx1"/>
                </a:solidFill>
                <a:effectLst/>
                <a:ea typeface="Calibri" panose="020F0502020204030204" pitchFamily="34" charset="0"/>
                <a:cs typeface="Times New Roman" panose="02020603050405020304" pitchFamily="18" charset="0"/>
              </a:rPr>
              <a:t>Reference to the Pensions Act 766 section (3) </a:t>
            </a:r>
            <a:r>
              <a:rPr lang="en-GH" sz="2800" b="0" i="0" dirty="0">
                <a:solidFill>
                  <a:schemeClr val="tx1"/>
                </a:solidFill>
                <a:effectLst/>
                <a:ea typeface="Calibri" panose="020F0502020204030204" pitchFamily="34" charset="0"/>
                <a:cs typeface="Times New Roman" panose="02020603050405020304" pitchFamily="18" charset="0"/>
              </a:rPr>
              <a:t>S</a:t>
            </a:r>
            <a:r>
              <a:rPr lang="en-US" sz="2800" b="0" i="0" dirty="0">
                <a:solidFill>
                  <a:schemeClr val="tx1"/>
                </a:solidFill>
                <a:effectLst/>
                <a:ea typeface="Calibri" panose="020F0502020204030204" pitchFamily="34" charset="0"/>
                <a:cs typeface="Times New Roman" panose="02020603050405020304" pitchFamily="18" charset="0"/>
              </a:rPr>
              <a:t>hall </a:t>
            </a:r>
            <a:endParaRPr lang="en-GH" sz="2800" b="0" i="0" dirty="0">
              <a:solidFill>
                <a:schemeClr val="tx1"/>
              </a:solidFill>
              <a:effectLst/>
              <a:ea typeface="Calibri" panose="020F0502020204030204" pitchFamily="34" charset="0"/>
              <a:cs typeface="Times New Roman" panose="02020603050405020304" pitchFamily="18" charset="0"/>
            </a:endParaRPr>
          </a:p>
          <a:p>
            <a:r>
              <a:rPr lang="en-US" sz="2800" b="0" i="0" dirty="0">
                <a:solidFill>
                  <a:schemeClr val="tx1"/>
                </a:solidFill>
                <a:effectLst/>
                <a:ea typeface="Calibri" panose="020F0502020204030204" pitchFamily="34" charset="0"/>
                <a:cs typeface="Times New Roman" panose="02020603050405020304" pitchFamily="18" charset="0"/>
              </a:rPr>
              <a:t>deduct five and half per centum of the worker’s salary from the salary of every worker in the establishment immediately at the end of the month, a worker’s contribution of an amount equal to / for the period, irrespective of whether or not the salary is actually paid to the worker.</a:t>
            </a:r>
            <a:endParaRPr lang="en-GH" sz="2800" b="0" i="0" dirty="0">
              <a:solidFill>
                <a:schemeClr val="tx1"/>
              </a:solidFill>
              <a:ea typeface="Calibri" panose="020F0502020204030204" pitchFamily="34" charset="0"/>
              <a:cs typeface="Times New Roman" panose="02020603050405020304" pitchFamily="18" charset="0"/>
            </a:endParaRPr>
          </a:p>
          <a:p>
            <a:r>
              <a:rPr lang="en-GH" sz="2800" b="0" i="0" dirty="0">
                <a:solidFill>
                  <a:schemeClr val="tx1"/>
                </a:solidFill>
                <a:effectLst/>
                <a:ea typeface="Calibri" panose="020F0502020204030204" pitchFamily="34" charset="0"/>
                <a:cs typeface="Times New Roman" panose="02020603050405020304" pitchFamily="18" charset="0"/>
              </a:rPr>
              <a:t>P</a:t>
            </a:r>
            <a:r>
              <a:rPr lang="en-US" sz="2800" b="0" i="0" dirty="0">
                <a:solidFill>
                  <a:schemeClr val="tx1"/>
                </a:solidFill>
                <a:effectLst/>
                <a:ea typeface="Calibri" panose="020F0502020204030204" pitchFamily="34" charset="0"/>
                <a:cs typeface="Times New Roman" panose="02020603050405020304" pitchFamily="18" charset="0"/>
              </a:rPr>
              <a:t>ay for each month in respect of each</a:t>
            </a:r>
            <a:r>
              <a:rPr lang="en-GH" sz="2800" b="0" i="0" dirty="0">
                <a:solidFill>
                  <a:schemeClr val="tx1"/>
                </a:solidFill>
                <a:effectLst/>
                <a:ea typeface="Calibri" panose="020F0502020204030204" pitchFamily="34" charset="0"/>
                <a:cs typeface="Times New Roman" panose="02020603050405020304" pitchFamily="18" charset="0"/>
              </a:rPr>
              <a:t> </a:t>
            </a:r>
            <a:r>
              <a:rPr lang="en-US" sz="2800" b="0" i="0" dirty="0">
                <a:solidFill>
                  <a:schemeClr val="tx1"/>
                </a:solidFill>
                <a:effectLst/>
                <a:ea typeface="Calibri" panose="020F0502020204030204" pitchFamily="34" charset="0"/>
                <a:cs typeface="Times New Roman" panose="02020603050405020304" pitchFamily="18" charset="0"/>
              </a:rPr>
              <a:t>worker, an employer’s contribution of an amount equal to thirteen per centum of the worker’s salary during the month</a:t>
            </a:r>
            <a:endParaRPr lang="en-US" sz="2800" dirty="0">
              <a:solidFill>
                <a:schemeClr val="tx1"/>
              </a:solidFill>
            </a:endParaRPr>
          </a:p>
        </p:txBody>
      </p:sp>
    </p:spTree>
    <p:extLst>
      <p:ext uri="{BB962C8B-B14F-4D97-AF65-F5344CB8AC3E}">
        <p14:creationId xmlns:p14="http://schemas.microsoft.com/office/powerpoint/2010/main" val="532742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F3737EE-6CF1-42F2-9970-F09D64049881}"/>
              </a:ext>
            </a:extLst>
          </p:cNvPr>
          <p:cNvSpPr>
            <a:spLocks noGrp="1"/>
          </p:cNvSpPr>
          <p:nvPr>
            <p:ph type="title"/>
          </p:nvPr>
        </p:nvSpPr>
        <p:spPr>
          <a:xfrm>
            <a:off x="0" y="198782"/>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(9)</a:t>
            </a:r>
          </a:p>
        </p:txBody>
      </p:sp>
      <p:sp>
        <p:nvSpPr>
          <p:cNvPr id="3" name="Content Placeholder 2">
            <a:extLst>
              <a:ext uri="{FF2B5EF4-FFF2-40B4-BE49-F238E27FC236}">
                <a16:creationId xmlns:a16="http://schemas.microsoft.com/office/drawing/2014/main" id="{33285184-E848-4E59-8A56-DB77781BF02B}"/>
              </a:ext>
            </a:extLst>
          </p:cNvPr>
          <p:cNvSpPr>
            <a:spLocks noGrp="1"/>
          </p:cNvSpPr>
          <p:nvPr>
            <p:ph idx="1"/>
          </p:nvPr>
        </p:nvSpPr>
        <p:spPr>
          <a:xfrm>
            <a:off x="435230" y="1749286"/>
            <a:ext cx="9835206" cy="5108713"/>
          </a:xfrm>
        </p:spPr>
        <p:txBody>
          <a:bodyPr>
            <a:noAutofit/>
          </a:bodyPr>
          <a:lstStyle/>
          <a:p>
            <a:pPr marL="0" indent="0" algn="just">
              <a:lnSpc>
                <a:spcPct val="107000"/>
              </a:lnSpc>
              <a:spcAft>
                <a:spcPts val="800"/>
              </a:spcAft>
              <a:buNone/>
            </a:pPr>
            <a:r>
              <a:rPr lang="en-US" sz="2800" b="1" dirty="0">
                <a:solidFill>
                  <a:schemeClr val="tx1"/>
                </a:solidFill>
                <a:effectLst/>
                <a:ea typeface="Calibri" panose="020F0502020204030204" pitchFamily="34" charset="0"/>
                <a:cs typeface="Times New Roman" panose="02020603050405020304" pitchFamily="18" charset="0"/>
              </a:rPr>
              <a:t>By implication with regards to the Law, CAGD shall on behalf of the Employer (M/Ds):</a:t>
            </a:r>
          </a:p>
          <a:p>
            <a:pPr marL="400050" algn="just">
              <a:lnSpc>
                <a:spcPct val="107000"/>
              </a:lnSpc>
            </a:pPr>
            <a:r>
              <a:rPr lang="en-US" sz="2800" dirty="0">
                <a:solidFill>
                  <a:srgbClr val="000000"/>
                </a:solidFill>
                <a:effectLst/>
                <a:ea typeface="Calibri" panose="020F0502020204030204" pitchFamily="34" charset="0"/>
                <a:cs typeface="Times New Roman" panose="02020603050405020304" pitchFamily="18" charset="0"/>
              </a:rPr>
              <a:t> </a:t>
            </a:r>
            <a:r>
              <a:rPr lang="en-GH" sz="2800" dirty="0">
                <a:solidFill>
                  <a:schemeClr val="tx1"/>
                </a:solidFill>
                <a:ea typeface="Calibri" panose="020F0502020204030204" pitchFamily="34" charset="0"/>
                <a:cs typeface="Times New Roman" panose="02020603050405020304" pitchFamily="18" charset="0"/>
              </a:rPr>
              <a:t>R</a:t>
            </a:r>
            <a:r>
              <a:rPr lang="en-US" sz="2400" dirty="0">
                <a:effectLst/>
                <a:ea typeface="Calibri" panose="020F0502020204030204" pitchFamily="34" charset="0"/>
                <a:cs typeface="Times New Roman" panose="02020603050405020304" pitchFamily="18" charset="0"/>
              </a:rPr>
              <a:t>emit</a:t>
            </a:r>
            <a:r>
              <a:rPr lang="en-US" sz="2800" dirty="0">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approved deductions to SSNIT and Hedge Pension Trust</a:t>
            </a:r>
            <a:r>
              <a:rPr lang="en-GH" sz="2400" dirty="0">
                <a:effectLst/>
                <a:ea typeface="Calibri" panose="020F0502020204030204" pitchFamily="34" charset="0"/>
                <a:cs typeface="Times New Roman" panose="02020603050405020304" pitchFamily="18" charset="0"/>
              </a:rPr>
              <a:t> </a:t>
            </a:r>
          </a:p>
          <a:p>
            <a:pPr marL="400050" algn="just">
              <a:lnSpc>
                <a:spcPct val="107000"/>
              </a:lnSpc>
            </a:pPr>
            <a:r>
              <a:rPr lang="en-GH" sz="2400" dirty="0">
                <a:ea typeface="Calibri" panose="020F0502020204030204" pitchFamily="34" charset="0"/>
                <a:cs typeface="Times New Roman" panose="02020603050405020304" pitchFamily="18" charset="0"/>
              </a:rPr>
              <a:t>K</a:t>
            </a:r>
            <a:r>
              <a:rPr lang="en-US" sz="2400" dirty="0" err="1">
                <a:effectLst/>
                <a:ea typeface="Calibri" panose="020F0502020204030204" pitchFamily="34" charset="0"/>
                <a:cs typeface="Times New Roman" panose="02020603050405020304" pitchFamily="18" charset="0"/>
              </a:rPr>
              <a:t>eep</a:t>
            </a:r>
            <a:r>
              <a:rPr lang="en-US" sz="2400" dirty="0">
                <a:effectLst/>
                <a:ea typeface="Calibri" panose="020F0502020204030204" pitchFamily="34" charset="0"/>
                <a:cs typeface="Times New Roman" panose="02020603050405020304" pitchFamily="18" charset="0"/>
              </a:rPr>
              <a:t> up-to-date data on pension deductions on all public officers</a:t>
            </a:r>
            <a:r>
              <a:rPr lang="en-GH" sz="2400" dirty="0">
                <a:effectLst/>
                <a:ea typeface="Calibri" panose="020F0502020204030204" pitchFamily="34" charset="0"/>
                <a:cs typeface="Times New Roman" panose="02020603050405020304" pitchFamily="18" charset="0"/>
              </a:rPr>
              <a:t> </a:t>
            </a:r>
          </a:p>
          <a:p>
            <a:pPr marL="400050" algn="just">
              <a:lnSpc>
                <a:spcPct val="107000"/>
              </a:lnSpc>
            </a:pPr>
            <a:r>
              <a:rPr lang="en-GH" sz="2400" dirty="0">
                <a:ea typeface="Calibri" panose="020F0502020204030204" pitchFamily="34" charset="0"/>
                <a:cs typeface="Times New Roman" panose="02020603050405020304" pitchFamily="18" charset="0"/>
              </a:rPr>
              <a:t>M</a:t>
            </a:r>
            <a:r>
              <a:rPr lang="en-US" sz="2400" dirty="0" err="1">
                <a:effectLst/>
                <a:ea typeface="Calibri" panose="020F0502020204030204" pitchFamily="34" charset="0"/>
                <a:cs typeface="Times New Roman" panose="02020603050405020304" pitchFamily="18" charset="0"/>
              </a:rPr>
              <a:t>ake</a:t>
            </a:r>
            <a:r>
              <a:rPr lang="en-US" sz="2400" dirty="0">
                <a:effectLst/>
                <a:ea typeface="Calibri" panose="020F0502020204030204" pitchFamily="34" charset="0"/>
                <a:cs typeface="Times New Roman" panose="02020603050405020304" pitchFamily="18" charset="0"/>
              </a:rPr>
              <a:t> available data on contributions of Civil Servant to SSNIT/Hedge Pension Trust when needed.</a:t>
            </a:r>
            <a:r>
              <a:rPr lang="en-GH" sz="2400" dirty="0">
                <a:effectLst/>
                <a:ea typeface="Calibri" panose="020F0502020204030204" pitchFamily="34" charset="0"/>
                <a:cs typeface="Times New Roman" panose="02020603050405020304" pitchFamily="18" charset="0"/>
              </a:rPr>
              <a:t> </a:t>
            </a:r>
          </a:p>
          <a:p>
            <a:pPr marL="400050" algn="just">
              <a:lnSpc>
                <a:spcPct val="107000"/>
              </a:lnSpc>
            </a:pPr>
            <a:r>
              <a:rPr lang="en-GH" sz="2400" dirty="0">
                <a:ea typeface="Calibri" panose="020F0502020204030204" pitchFamily="34" charset="0"/>
                <a:cs typeface="Times New Roman" panose="02020603050405020304" pitchFamily="18" charset="0"/>
              </a:rPr>
              <a:t>S</a:t>
            </a:r>
            <a:r>
              <a:rPr lang="en-US" sz="2400" dirty="0" err="1">
                <a:effectLst/>
                <a:ea typeface="Calibri" panose="020F0502020204030204" pitchFamily="34" charset="0"/>
                <a:cs typeface="Times New Roman" panose="02020603050405020304" pitchFamily="18" charset="0"/>
              </a:rPr>
              <a:t>ubmit</a:t>
            </a:r>
            <a:r>
              <a:rPr lang="en-US" sz="2400" dirty="0">
                <a:effectLst/>
                <a:ea typeface="Calibri" panose="020F0502020204030204" pitchFamily="34" charset="0"/>
                <a:cs typeface="Times New Roman" panose="02020603050405020304" pitchFamily="18" charset="0"/>
              </a:rPr>
              <a:t> annual report on pension related issues to the Office of the Head of Civil Service.</a:t>
            </a:r>
            <a:endParaRPr lang="en-GH" sz="2400" dirty="0">
              <a:effectLst/>
              <a:ea typeface="Calibri" panose="020F0502020204030204" pitchFamily="34" charset="0"/>
              <a:cs typeface="Times New Roman" panose="02020603050405020304" pitchFamily="18" charset="0"/>
            </a:endParaRPr>
          </a:p>
          <a:p>
            <a:pPr marL="400050" algn="just">
              <a:lnSpc>
                <a:spcPct val="107000"/>
              </a:lnSpc>
            </a:pPr>
            <a:r>
              <a:rPr lang="en-GH" sz="2400" dirty="0">
                <a:ea typeface="Calibri" panose="020F0502020204030204" pitchFamily="34" charset="0"/>
                <a:cs typeface="Times New Roman" panose="02020603050405020304" pitchFamily="18" charset="0"/>
              </a:rPr>
              <a:t>G</a:t>
            </a:r>
            <a:r>
              <a:rPr lang="en-US" sz="2400" dirty="0" err="1">
                <a:effectLst/>
                <a:ea typeface="Calibri" panose="020F0502020204030204" pitchFamily="34" charset="0"/>
                <a:cs typeface="Times New Roman" panose="02020603050405020304" pitchFamily="18" charset="0"/>
              </a:rPr>
              <a:t>ive</a:t>
            </a:r>
            <a:r>
              <a:rPr lang="en-US" sz="2400" dirty="0">
                <a:effectLst/>
                <a:ea typeface="Calibri" panose="020F0502020204030204" pitchFamily="34" charset="0"/>
                <a:cs typeface="Times New Roman" panose="02020603050405020304" pitchFamily="18" charset="0"/>
              </a:rPr>
              <a:t> a two (2) year notification of retirement dates to Officers through the electronic </a:t>
            </a:r>
            <a:r>
              <a:rPr lang="en-US" sz="2400" dirty="0" err="1">
                <a:effectLst/>
                <a:ea typeface="Calibri" panose="020F0502020204030204" pitchFamily="34" charset="0"/>
                <a:cs typeface="Times New Roman" panose="02020603050405020304" pitchFamily="18" charset="0"/>
              </a:rPr>
              <a:t>payslip</a:t>
            </a:r>
            <a:r>
              <a:rPr lang="en-US" sz="2400" dirty="0">
                <a:effectLst/>
                <a:ea typeface="Calibri" panose="020F0502020204030204" pitchFamily="34" charset="0"/>
                <a:cs typeface="Times New Roman" panose="02020603050405020304" pitchFamily="18" charset="0"/>
              </a:rPr>
              <a:t> system.</a:t>
            </a:r>
          </a:p>
          <a:p>
            <a:endParaRPr lang="en-US" sz="2800" dirty="0"/>
          </a:p>
        </p:txBody>
      </p:sp>
    </p:spTree>
    <p:extLst>
      <p:ext uri="{BB962C8B-B14F-4D97-AF65-F5344CB8AC3E}">
        <p14:creationId xmlns:p14="http://schemas.microsoft.com/office/powerpoint/2010/main" val="2847550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68A1761-DCD6-43A4-8DAF-8628B4ADDDE8}"/>
              </a:ext>
            </a:extLst>
          </p:cNvPr>
          <p:cNvSpPr>
            <a:spLocks noGrp="1"/>
          </p:cNvSpPr>
          <p:nvPr>
            <p:ph type="title"/>
          </p:nvPr>
        </p:nvSpPr>
        <p:spPr>
          <a:xfrm>
            <a:off x="0" y="198782"/>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(10)</a:t>
            </a:r>
          </a:p>
        </p:txBody>
      </p:sp>
      <p:sp>
        <p:nvSpPr>
          <p:cNvPr id="3" name="Content Placeholder 2">
            <a:extLst>
              <a:ext uri="{FF2B5EF4-FFF2-40B4-BE49-F238E27FC236}">
                <a16:creationId xmlns:a16="http://schemas.microsoft.com/office/drawing/2014/main" id="{0D68CE1B-417C-4A92-8EBC-A8333E83D946}"/>
              </a:ext>
            </a:extLst>
          </p:cNvPr>
          <p:cNvSpPr>
            <a:spLocks noGrp="1"/>
          </p:cNvSpPr>
          <p:nvPr>
            <p:ph idx="1"/>
          </p:nvPr>
        </p:nvSpPr>
        <p:spPr>
          <a:xfrm>
            <a:off x="438795" y="1775791"/>
            <a:ext cx="10083432" cy="5092148"/>
          </a:xfrm>
        </p:spPr>
        <p:txBody>
          <a:bodyPr>
            <a:normAutofit lnSpcReduction="10000"/>
          </a:bodyPr>
          <a:lstStyle/>
          <a:p>
            <a:pPr marL="0" indent="0" algn="just">
              <a:lnSpc>
                <a:spcPct val="107000"/>
              </a:lnSpc>
              <a:spcBef>
                <a:spcPts val="200"/>
              </a:spcBef>
              <a:buNone/>
            </a:pPr>
            <a:r>
              <a:rPr lang="en-GH" sz="30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STAFF</a:t>
            </a:r>
            <a:endParaRPr lang="en-US" sz="30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nSpc>
                <a:spcPct val="107000"/>
              </a:lnSpc>
              <a:spcAft>
                <a:spcPts val="800"/>
              </a:spcAft>
            </a:pPr>
            <a:r>
              <a:rPr lang="en-US" sz="2800" dirty="0">
                <a:effectLst/>
                <a:ea typeface="Calibri" panose="020F0502020204030204" pitchFamily="34" charset="0"/>
                <a:cs typeface="Times New Roman" panose="02020603050405020304" pitchFamily="18" charset="0"/>
              </a:rPr>
              <a:t>Employees are required to:</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maintain and keep up to date statements/documents on their pension contributions.</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update list of beneficiaries at SSNIT/Hedge Pension Trust on yearly basis.  </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bi-annually visit SSNIT and Hedge Pension Trust to verify if bio data and financial records are current and up to date.</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submit relevant documents to SSNIT and Hedge Pension Trust three (3) months to effective date of retiring.</a:t>
            </a:r>
          </a:p>
          <a:p>
            <a:pPr marL="0" indent="0">
              <a:buNone/>
            </a:pPr>
            <a:endParaRPr lang="en-US" dirty="0"/>
          </a:p>
        </p:txBody>
      </p:sp>
    </p:spTree>
    <p:extLst>
      <p:ext uri="{BB962C8B-B14F-4D97-AF65-F5344CB8AC3E}">
        <p14:creationId xmlns:p14="http://schemas.microsoft.com/office/powerpoint/2010/main" val="3901579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4BFB70B-E230-4C48-9147-A193C1A5A8C9}"/>
              </a:ext>
            </a:extLst>
          </p:cNvPr>
          <p:cNvSpPr>
            <a:spLocks noGrp="1"/>
          </p:cNvSpPr>
          <p:nvPr>
            <p:ph type="title"/>
          </p:nvPr>
        </p:nvSpPr>
        <p:spPr>
          <a:xfrm>
            <a:off x="0" y="198782"/>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(11)</a:t>
            </a:r>
          </a:p>
        </p:txBody>
      </p:sp>
      <p:sp>
        <p:nvSpPr>
          <p:cNvPr id="3" name="Content Placeholder 2">
            <a:extLst>
              <a:ext uri="{FF2B5EF4-FFF2-40B4-BE49-F238E27FC236}">
                <a16:creationId xmlns:a16="http://schemas.microsoft.com/office/drawing/2014/main" id="{95845C63-3541-4469-A4B8-55C0C6D2F338}"/>
              </a:ext>
            </a:extLst>
          </p:cNvPr>
          <p:cNvSpPr>
            <a:spLocks noGrp="1"/>
          </p:cNvSpPr>
          <p:nvPr>
            <p:ph idx="1"/>
          </p:nvPr>
        </p:nvSpPr>
        <p:spPr>
          <a:xfrm>
            <a:off x="456152" y="1802296"/>
            <a:ext cx="10397378" cy="5015947"/>
          </a:xfrm>
        </p:spPr>
        <p:txBody>
          <a:bodyPr>
            <a:normAutofit/>
          </a:bodyPr>
          <a:lstStyle/>
          <a:p>
            <a:pPr marL="0" indent="0" algn="just">
              <a:lnSpc>
                <a:spcPct val="107000"/>
              </a:lnSpc>
              <a:spcBef>
                <a:spcPts val="200"/>
              </a:spcBef>
              <a:buNone/>
            </a:pP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STAFF</a:t>
            </a: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(2)</a:t>
            </a:r>
          </a:p>
          <a:p>
            <a:pPr>
              <a:lnSpc>
                <a:spcPct val="107000"/>
              </a:lnSpc>
              <a:spcAft>
                <a:spcPts val="800"/>
              </a:spcAft>
            </a:pPr>
            <a:r>
              <a:rPr lang="en-US" sz="2800" dirty="0">
                <a:effectLst/>
                <a:ea typeface="Calibri" panose="020F0502020204030204" pitchFamily="34" charset="0"/>
                <a:cs typeface="Times New Roman" panose="02020603050405020304" pitchFamily="18" charset="0"/>
              </a:rPr>
              <a:t>Employees are required to:</a:t>
            </a:r>
          </a:p>
          <a:p>
            <a:pPr lvl="1" indent="-342900" algn="just">
              <a:lnSpc>
                <a:spcPct val="107000"/>
              </a:lnSpc>
              <a:buFont typeface="Wingdings" panose="05000000000000000000" pitchFamily="2" charset="2"/>
              <a:buChar char=""/>
            </a:pPr>
            <a:r>
              <a:rPr lang="en-US" sz="2600" dirty="0">
                <a:effectLst/>
                <a:latin typeface="+mj-lt"/>
                <a:ea typeface="Calibri" panose="020F0502020204030204" pitchFamily="34" charset="0"/>
                <a:cs typeface="Times New Roman" panose="02020603050405020304" pitchFamily="18" charset="0"/>
              </a:rPr>
              <a:t>give feedback to employers after processing retirement claims/ benefits (whether successful or not)</a:t>
            </a:r>
          </a:p>
          <a:p>
            <a:pPr lvl="1" indent="-342900" algn="just">
              <a:lnSpc>
                <a:spcPct val="107000"/>
              </a:lnSpc>
              <a:buFont typeface="Wingdings" panose="05000000000000000000" pitchFamily="2" charset="2"/>
              <a:buChar char=""/>
            </a:pPr>
            <a:r>
              <a:rPr lang="en-US" sz="2600" dirty="0">
                <a:effectLst/>
                <a:latin typeface="+mj-lt"/>
                <a:ea typeface="Calibri" panose="020F0502020204030204" pitchFamily="34" charset="0"/>
                <a:cs typeface="Times New Roman" panose="02020603050405020304" pitchFamily="18" charset="0"/>
              </a:rPr>
              <a:t>seek for assistance from the employer </a:t>
            </a:r>
            <a:r>
              <a:rPr lang="en-GH" sz="2600" dirty="0">
                <a:effectLst/>
                <a:latin typeface="+mj-lt"/>
                <a:ea typeface="Calibri" panose="020F0502020204030204" pitchFamily="34" charset="0"/>
                <a:cs typeface="Times New Roman" panose="02020603050405020304" pitchFamily="18" charset="0"/>
              </a:rPr>
              <a:t>(</a:t>
            </a:r>
            <a:r>
              <a:rPr lang="en-GH" sz="2600" dirty="0">
                <a:latin typeface="+mj-lt"/>
                <a:ea typeface="Calibri" panose="020F0502020204030204" pitchFamily="34" charset="0"/>
                <a:cs typeface="Times New Roman" panose="02020603050405020304" pitchFamily="18" charset="0"/>
              </a:rPr>
              <a:t>when necessary).</a:t>
            </a:r>
            <a:r>
              <a:rPr lang="en-US" sz="2600" dirty="0">
                <a:effectLst/>
                <a:latin typeface="+mj-lt"/>
                <a:ea typeface="Calibri" panose="020F0502020204030204" pitchFamily="34" charset="0"/>
                <a:cs typeface="Times New Roman" panose="02020603050405020304" pitchFamily="18" charset="0"/>
              </a:rPr>
              <a:t> </a:t>
            </a:r>
            <a:endParaRPr lang="en-GH" sz="2600" dirty="0">
              <a:effectLst/>
              <a:latin typeface="+mj-lt"/>
              <a:ea typeface="Calibri" panose="020F0502020204030204" pitchFamily="34" charset="0"/>
              <a:cs typeface="Times New Roman" panose="02020603050405020304" pitchFamily="18" charset="0"/>
            </a:endParaRPr>
          </a:p>
          <a:p>
            <a:pPr lvl="1" indent="-342900" algn="just">
              <a:lnSpc>
                <a:spcPct val="107000"/>
              </a:lnSpc>
              <a:spcAft>
                <a:spcPts val="800"/>
              </a:spcAft>
              <a:buFont typeface="Wingdings" panose="05000000000000000000" pitchFamily="2" charset="2"/>
              <a:buChar char=""/>
            </a:pPr>
            <a:r>
              <a:rPr lang="en-US" sz="2600" dirty="0">
                <a:effectLst/>
                <a:latin typeface="+mj-lt"/>
                <a:ea typeface="Calibri" panose="020F0502020204030204" pitchFamily="34" charset="0"/>
                <a:cs typeface="Times New Roman" panose="02020603050405020304" pitchFamily="18" charset="0"/>
              </a:rPr>
              <a:t>Access contribution statement from SSNIT on the portal provided at the website </a:t>
            </a:r>
            <a:r>
              <a:rPr lang="en-US" sz="2600" u="sng" dirty="0">
                <a:solidFill>
                  <a:srgbClr val="0563C1"/>
                </a:solidFill>
                <a:effectLst/>
                <a:latin typeface="+mj-lt"/>
                <a:ea typeface="Calibri" panose="020F0502020204030204" pitchFamily="34" charset="0"/>
                <a:cs typeface="Times New Roman" panose="02020603050405020304" pitchFamily="18" charset="0"/>
                <a:hlinkClick r:id="rId2"/>
              </a:rPr>
              <a:t>www.ssnit.org.gh</a:t>
            </a:r>
            <a:r>
              <a:rPr lang="en-US" sz="2600" dirty="0">
                <a:effectLst/>
                <a:latin typeface="+mj-lt"/>
                <a:ea typeface="Calibri" panose="020F0502020204030204" pitchFamily="34" charset="0"/>
                <a:cs typeface="Times New Roman" panose="02020603050405020304" pitchFamily="18" charset="0"/>
              </a:rPr>
              <a:t> </a:t>
            </a:r>
            <a:r>
              <a:rPr lang="en-US" sz="2600" dirty="0">
                <a:latin typeface="+mj-lt"/>
                <a:ea typeface="Calibri" panose="020F0502020204030204" pitchFamily="34" charset="0"/>
                <a:cs typeface="Times New Roman" panose="02020603050405020304" pitchFamily="18" charset="0"/>
              </a:rPr>
              <a:t>and </a:t>
            </a:r>
            <a:endParaRPr lang="en-US" sz="2600" dirty="0">
              <a:effectLst/>
              <a:latin typeface="+mj-lt"/>
              <a:ea typeface="Calibri" panose="020F0502020204030204" pitchFamily="34" charset="0"/>
              <a:cs typeface="Times New Roman" panose="02020603050405020304" pitchFamily="18" charset="0"/>
            </a:endParaRPr>
          </a:p>
          <a:p>
            <a:pPr lvl="1" indent="-342900" algn="just">
              <a:lnSpc>
                <a:spcPct val="107000"/>
              </a:lnSpc>
              <a:spcAft>
                <a:spcPts val="800"/>
              </a:spcAft>
              <a:buFont typeface="Wingdings" panose="05000000000000000000" pitchFamily="2" charset="2"/>
              <a:buChar char=""/>
            </a:pPr>
            <a:r>
              <a:rPr lang="en-US" sz="2600" dirty="0">
                <a:effectLst/>
                <a:latin typeface="+mj-lt"/>
                <a:ea typeface="Calibri" panose="020F0502020204030204" pitchFamily="34" charset="0"/>
                <a:cs typeface="Times New Roman" panose="02020603050405020304" pitchFamily="18" charset="0"/>
              </a:rPr>
              <a:t>Access benefit statements from Hedge Pension Trust via </a:t>
            </a:r>
            <a:r>
              <a:rPr lang="en-US" sz="2600" u="sng" dirty="0">
                <a:solidFill>
                  <a:srgbClr val="0563C1"/>
                </a:solidFill>
                <a:effectLst/>
                <a:latin typeface="+mj-lt"/>
                <a:ea typeface="Calibri" panose="020F0502020204030204" pitchFamily="34" charset="0"/>
                <a:cs typeface="Times New Roman" panose="02020603050405020304" pitchFamily="18" charset="0"/>
                <a:hlinkClick r:id="rId3"/>
              </a:rPr>
              <a:t>www.hedgepensions.com</a:t>
            </a:r>
            <a:r>
              <a:rPr lang="en-US" sz="2600" u="sng" dirty="0">
                <a:solidFill>
                  <a:srgbClr val="0563C1"/>
                </a:solidFill>
                <a:effectLst/>
                <a:latin typeface="+mj-lt"/>
                <a:ea typeface="Calibri" panose="020F0502020204030204" pitchFamily="34" charset="0"/>
                <a:cs typeface="Times New Roman" panose="02020603050405020304" pitchFamily="18" charset="0"/>
              </a:rPr>
              <a:t>.</a:t>
            </a:r>
            <a:endParaRPr lang="en-US" sz="2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2303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1548"/>
            <a:ext cx="12099235" cy="1320800"/>
          </a:xfrm>
        </p:spPr>
        <p:txBody>
          <a:bodyPr>
            <a:norm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OTHER MATTERS OF CONCERN TO </a:t>
            </a:r>
            <a:b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THE CMD</a:t>
            </a:r>
          </a:p>
        </p:txBody>
      </p:sp>
      <p:sp>
        <p:nvSpPr>
          <p:cNvPr id="3" name="Content Placeholder 2"/>
          <p:cNvSpPr>
            <a:spLocks noGrp="1"/>
          </p:cNvSpPr>
          <p:nvPr>
            <p:ph idx="1"/>
          </p:nvPr>
        </p:nvSpPr>
        <p:spPr>
          <a:xfrm>
            <a:off x="544811" y="1921564"/>
            <a:ext cx="9579849" cy="4936435"/>
          </a:xfrm>
        </p:spPr>
        <p:txBody>
          <a:bodyPr>
            <a:normAutofit lnSpcReduction="10000"/>
          </a:bodyPr>
          <a:lstStyle/>
          <a:p>
            <a:pPr marL="0" indent="0">
              <a:buNone/>
            </a:pPr>
            <a:r>
              <a:rPr lang="en-GH" sz="2800" b="1" dirty="0">
                <a:solidFill>
                  <a:srgbClr val="0070C0"/>
                </a:solidFill>
                <a:effectLst>
                  <a:outerShdw blurRad="38100" dist="38100" dir="2700000" algn="tl">
                    <a:srgbClr val="000000">
                      <a:alpha val="43137"/>
                    </a:srgbClr>
                  </a:outerShdw>
                </a:effectLst>
              </a:rPr>
              <a:t>ESTABLISHMENT LEVELS</a:t>
            </a:r>
            <a:endParaRPr lang="en-GH" sz="1100" dirty="0"/>
          </a:p>
          <a:p>
            <a:r>
              <a:rPr lang="en-US" sz="2800" dirty="0"/>
              <a:t>Departments are advised not to wait until the review of their </a:t>
            </a:r>
            <a:r>
              <a:rPr lang="en-US" sz="2800" dirty="0" err="1"/>
              <a:t>Organisational</a:t>
            </a:r>
            <a:r>
              <a:rPr lang="en-US" sz="2800" dirty="0"/>
              <a:t> Manuals to review the establishment LEVELS</a:t>
            </a:r>
          </a:p>
          <a:p>
            <a:r>
              <a:rPr lang="en-US" sz="2800" dirty="0"/>
              <a:t>Establishment ceilings are to be reviewed when staffing requirements change, there is a change in the mandate of the institution etc.</a:t>
            </a:r>
            <a:r>
              <a:rPr lang="en-GH" sz="2800" dirty="0"/>
              <a:t> </a:t>
            </a:r>
            <a:endParaRPr lang="en-US" sz="2800" dirty="0"/>
          </a:p>
          <a:p>
            <a:r>
              <a:rPr lang="en-US" sz="2800" dirty="0"/>
              <a:t>There should be regular update of Establishment levels to reflect current staffing levels.</a:t>
            </a:r>
            <a:endParaRPr lang="en-GH" sz="2800" dirty="0"/>
          </a:p>
          <a:p>
            <a:r>
              <a:rPr lang="en-GH" sz="2800" dirty="0"/>
              <a:t>Updated establishment levels must be attached to every application for Conversion</a:t>
            </a:r>
            <a:r>
              <a:rPr lang="en-US" sz="2800" dirty="0"/>
              <a:t> and </a:t>
            </a:r>
            <a:r>
              <a:rPr lang="en-GH" sz="2800" dirty="0"/>
              <a:t>Upgrading</a:t>
            </a:r>
            <a:r>
              <a:rPr lang="en-US" sz="2800" dirty="0"/>
              <a:t>.</a:t>
            </a:r>
            <a:endParaRPr lang="en-GH" sz="2800" dirty="0"/>
          </a:p>
          <a:p>
            <a:endParaRPr lang="en-GH" sz="2800" dirty="0"/>
          </a:p>
          <a:p>
            <a:endParaRPr lang="en-US" sz="1600" dirty="0"/>
          </a:p>
        </p:txBody>
      </p:sp>
    </p:spTree>
    <p:extLst>
      <p:ext uri="{BB962C8B-B14F-4D97-AF65-F5344CB8AC3E}">
        <p14:creationId xmlns:p14="http://schemas.microsoft.com/office/powerpoint/2010/main" val="79387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n>
                  <a:solidFill>
                    <a:schemeClr val="bg1"/>
                  </a:solidFill>
                </a:ln>
                <a:effectLst>
                  <a:outerShdw blurRad="38100" dist="38100" dir="2700000" algn="tl">
                    <a:srgbClr val="000000">
                      <a:alpha val="43137"/>
                    </a:srgbClr>
                  </a:outerShdw>
                </a:effectLst>
                <a:latin typeface="Bookman Old Style" panose="02050604050505020204" pitchFamily="18" charset="0"/>
              </a:rPr>
              <a:t>OTHER MATTERS OF CONCERN TO </a:t>
            </a:r>
            <a:br>
              <a:rPr lang="en-US"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b="1" dirty="0">
                <a:ln>
                  <a:solidFill>
                    <a:schemeClr val="bg1"/>
                  </a:solidFill>
                </a:ln>
                <a:effectLst>
                  <a:outerShdw blurRad="38100" dist="38100" dir="2700000" algn="tl">
                    <a:srgbClr val="000000">
                      <a:alpha val="43137"/>
                    </a:srgbClr>
                  </a:outerShdw>
                </a:effectLst>
                <a:latin typeface="Bookman Old Style" panose="02050604050505020204" pitchFamily="18" charset="0"/>
              </a:rPr>
              <a:t>THE CMD</a:t>
            </a:r>
            <a:endParaRPr lang="en-US" dirty="0"/>
          </a:p>
        </p:txBody>
      </p:sp>
      <p:sp>
        <p:nvSpPr>
          <p:cNvPr id="3" name="Content Placeholder 2"/>
          <p:cNvSpPr>
            <a:spLocks noGrp="1"/>
          </p:cNvSpPr>
          <p:nvPr>
            <p:ph idx="1"/>
          </p:nvPr>
        </p:nvSpPr>
        <p:spPr>
          <a:xfrm>
            <a:off x="677333" y="1802675"/>
            <a:ext cx="9067557" cy="4238688"/>
          </a:xfrm>
        </p:spPr>
        <p:txBody>
          <a:bodyPr>
            <a:normAutofit/>
          </a:bodyPr>
          <a:lstStyle/>
          <a:p>
            <a:r>
              <a:rPr lang="en-US" sz="3600" dirty="0"/>
              <a:t>Attachments accompanying applications</a:t>
            </a:r>
          </a:p>
          <a:p>
            <a:r>
              <a:rPr lang="en-US" sz="3600" dirty="0"/>
              <a:t>Forwarding of letters </a:t>
            </a:r>
          </a:p>
          <a:p>
            <a:r>
              <a:rPr lang="en-US" sz="3600" dirty="0"/>
              <a:t>Dates of letters</a:t>
            </a:r>
          </a:p>
          <a:p>
            <a:r>
              <a:rPr lang="en-US" sz="3600" dirty="0"/>
              <a:t>Deadlines for submission of documents </a:t>
            </a:r>
            <a:endParaRPr lang="en-GH" sz="3600" dirty="0"/>
          </a:p>
        </p:txBody>
      </p:sp>
    </p:spTree>
    <p:extLst>
      <p:ext uri="{BB962C8B-B14F-4D97-AF65-F5344CB8AC3E}">
        <p14:creationId xmlns:p14="http://schemas.microsoft.com/office/powerpoint/2010/main" val="3879842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ank You Images For Ppt - Thanksgiving Day - Free Transparent PNG Clipart  Images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3810" y1="27811" x2="13810" y2="27811"/>
                        <a14:foregroundMark x1="29286" y1="36391" x2="29286" y2="36391"/>
                        <a14:foregroundMark x1="39524" y1="34911" x2="39524" y2="34911"/>
                        <a14:foregroundMark x1="50595" y1="24852" x2="50595" y2="24852"/>
                        <a14:foregroundMark x1="72143" y1="30769" x2="72143" y2="30769"/>
                        <a14:foregroundMark x1="88214" y1="34024" x2="88214" y2="34024"/>
                        <a14:foregroundMark x1="85714" y1="53254" x2="85714" y2="53254"/>
                        <a14:foregroundMark x1="40714" y1="65385" x2="40714" y2="65385"/>
                        <a14:foregroundMark x1="38690" y1="64793" x2="38690" y2="64793"/>
                        <a14:foregroundMark x1="38810" y1="66864" x2="38810" y2="66864"/>
                        <a14:foregroundMark x1="35476" y1="66864" x2="35476" y2="66864"/>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44098" y="1819274"/>
            <a:ext cx="8001000" cy="32194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8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3" y="179589"/>
            <a:ext cx="12192000" cy="798786"/>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MAJOR</a:t>
            </a:r>
            <a:r>
              <a:rPr lang="en-US" sz="4000" dirty="0">
                <a:latin typeface="Bookman Old Style" panose="02050604050505020204" pitchFamily="18" charset="0"/>
              </a:rPr>
              <a:t> </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REFORMS IN THE </a:t>
            </a:r>
            <a:b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PROMOTION PROCESS</a:t>
            </a:r>
          </a:p>
        </p:txBody>
      </p:sp>
      <p:sp>
        <p:nvSpPr>
          <p:cNvPr id="3" name="Content Placeholder 2"/>
          <p:cNvSpPr>
            <a:spLocks noGrp="1"/>
          </p:cNvSpPr>
          <p:nvPr>
            <p:ph idx="1"/>
          </p:nvPr>
        </p:nvSpPr>
        <p:spPr>
          <a:xfrm>
            <a:off x="272213" y="1358538"/>
            <a:ext cx="11356029" cy="5943600"/>
          </a:xfrm>
        </p:spPr>
        <p:txBody>
          <a:bodyPr>
            <a:noAutofit/>
          </a:bodyPr>
          <a:lstStyle/>
          <a:p>
            <a:pPr lvl="0"/>
            <a:r>
              <a:rPr lang="en-US" sz="2800" dirty="0"/>
              <a:t>All promotion related documents were to be submitted electronically via a designated email.</a:t>
            </a:r>
          </a:p>
          <a:p>
            <a:pPr lvl="0"/>
            <a:r>
              <a:rPr lang="en-US" sz="2800" dirty="0"/>
              <a:t>All officers in the sub-professional cadre on level 14 </a:t>
            </a:r>
            <a:r>
              <a:rPr lang="en-US" sz="2800" dirty="0">
                <a:solidFill>
                  <a:schemeClr val="tx1"/>
                </a:solidFill>
              </a:rPr>
              <a:t>a</a:t>
            </a:r>
            <a:r>
              <a:rPr lang="en-GH" sz="2800" dirty="0">
                <a:solidFill>
                  <a:schemeClr val="tx1"/>
                </a:solidFill>
              </a:rPr>
              <a:t>nd below </a:t>
            </a:r>
            <a:r>
              <a:rPr lang="en-US" sz="2800" dirty="0"/>
              <a:t>of the SSSS </a:t>
            </a:r>
            <a:r>
              <a:rPr lang="en-GH" sz="2800" dirty="0">
                <a:solidFill>
                  <a:schemeClr val="tx1"/>
                </a:solidFill>
              </a:rPr>
              <a:t>wer</a:t>
            </a:r>
            <a:r>
              <a:rPr lang="en-US" sz="2800" dirty="0">
                <a:solidFill>
                  <a:schemeClr val="tx1"/>
                </a:solidFill>
              </a:rPr>
              <a:t>e</a:t>
            </a:r>
            <a:r>
              <a:rPr lang="en-GH" sz="2800" dirty="0">
                <a:solidFill>
                  <a:schemeClr val="tx1"/>
                </a:solidFill>
              </a:rPr>
              <a:t> </a:t>
            </a:r>
            <a:r>
              <a:rPr lang="en-US" sz="2800" dirty="0"/>
              <a:t>to have their documents vetted towards their promotions. </a:t>
            </a:r>
          </a:p>
          <a:p>
            <a:pPr lvl="0"/>
            <a:r>
              <a:rPr lang="en-US" sz="2800" dirty="0"/>
              <a:t>All Assistant Director IIBs and Analogous grades</a:t>
            </a:r>
            <a:r>
              <a:rPr lang="en-US" sz="2800" dirty="0">
                <a:solidFill>
                  <a:schemeClr val="tx1"/>
                </a:solidFill>
              </a:rPr>
              <a:t> were</a:t>
            </a:r>
            <a:r>
              <a:rPr lang="en-GH" sz="2800" dirty="0">
                <a:solidFill>
                  <a:schemeClr val="tx1"/>
                </a:solidFill>
              </a:rPr>
              <a:t> </a:t>
            </a:r>
            <a:r>
              <a:rPr lang="en-US" sz="2800" dirty="0"/>
              <a:t>to have their documents critically examined as a means of assessment for their promotions. </a:t>
            </a:r>
          </a:p>
          <a:p>
            <a:pPr lvl="0"/>
            <a:r>
              <a:rPr lang="en-US" sz="2800" dirty="0"/>
              <a:t>All officers in the sub-professional cadre level 15 and above, Assistant Director IIAs, ADIs and analogous grades were to be invited for virtual interviews to replace the one–on-one interviews. </a:t>
            </a:r>
          </a:p>
          <a:p>
            <a:endParaRPr lang="en-US" sz="2800" dirty="0">
              <a:effectLst/>
            </a:endParaRPr>
          </a:p>
        </p:txBody>
      </p:sp>
    </p:spTree>
    <p:extLst>
      <p:ext uri="{BB962C8B-B14F-4D97-AF65-F5344CB8AC3E}">
        <p14:creationId xmlns:p14="http://schemas.microsoft.com/office/powerpoint/2010/main" val="165313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089"/>
            <a:ext cx="12192000" cy="1502978"/>
          </a:xfrm>
        </p:spPr>
        <p:txBody>
          <a:bodyPr>
            <a:norm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STATISTICS</a:t>
            </a:r>
            <a:r>
              <a:rPr lang="en-US" sz="4000" dirty="0">
                <a:latin typeface="Bookman Old Style" panose="02050604050505020204" pitchFamily="18" charset="0"/>
              </a:rPr>
              <a:t> </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ON 2020 VIRTUAL </a:t>
            </a:r>
            <a:b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PROMOTION INTERVIEWS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5461800"/>
              </p:ext>
            </p:extLst>
          </p:nvPr>
        </p:nvGraphicFramePr>
        <p:xfrm>
          <a:off x="1495060" y="1740193"/>
          <a:ext cx="9201880" cy="5117807"/>
        </p:xfrm>
        <a:graphic>
          <a:graphicData uri="http://schemas.openxmlformats.org/drawingml/2006/table">
            <a:tbl>
              <a:tblPr firstRow="1" bandRow="1">
                <a:tableStyleId>{5C22544A-7EE6-4342-B048-85BDC9FD1C3A}</a:tableStyleId>
              </a:tblPr>
              <a:tblGrid>
                <a:gridCol w="6026299">
                  <a:extLst>
                    <a:ext uri="{9D8B030D-6E8A-4147-A177-3AD203B41FA5}">
                      <a16:colId xmlns:a16="http://schemas.microsoft.com/office/drawing/2014/main" val="1994849756"/>
                    </a:ext>
                  </a:extLst>
                </a:gridCol>
                <a:gridCol w="3175581">
                  <a:extLst>
                    <a:ext uri="{9D8B030D-6E8A-4147-A177-3AD203B41FA5}">
                      <a16:colId xmlns:a16="http://schemas.microsoft.com/office/drawing/2014/main" val="489010276"/>
                    </a:ext>
                  </a:extLst>
                </a:gridCol>
              </a:tblGrid>
              <a:tr h="661266">
                <a:tc>
                  <a:txBody>
                    <a:bodyPr/>
                    <a:lstStyle/>
                    <a:p>
                      <a:r>
                        <a:rPr lang="en-US" sz="2800" dirty="0"/>
                        <a:t>CATEGORY</a:t>
                      </a:r>
                    </a:p>
                  </a:txBody>
                  <a:tcPr/>
                </a:tc>
                <a:tc>
                  <a:txBody>
                    <a:bodyPr/>
                    <a:lstStyle/>
                    <a:p>
                      <a:r>
                        <a:rPr lang="en-US" sz="2800" dirty="0"/>
                        <a:t>TOTAL NO.</a:t>
                      </a:r>
                      <a:r>
                        <a:rPr lang="en-US" sz="2800" baseline="0" dirty="0"/>
                        <a:t> OF OFFICERS</a:t>
                      </a:r>
                      <a:endParaRPr lang="en-US" sz="2800" dirty="0"/>
                    </a:p>
                  </a:txBody>
                  <a:tcPr/>
                </a:tc>
                <a:extLst>
                  <a:ext uri="{0D108BD9-81ED-4DB2-BD59-A6C34878D82A}">
                    <a16:rowId xmlns:a16="http://schemas.microsoft.com/office/drawing/2014/main" val="875608738"/>
                  </a:ext>
                </a:extLst>
              </a:tr>
              <a:tr h="670360">
                <a:tc>
                  <a:txBody>
                    <a:bodyPr/>
                    <a:lstStyle/>
                    <a:p>
                      <a:r>
                        <a:rPr lang="en-US" sz="2800" dirty="0"/>
                        <a:t>Virtual Interviews</a:t>
                      </a:r>
                    </a:p>
                  </a:txBody>
                  <a:tcPr/>
                </a:tc>
                <a:tc>
                  <a:txBody>
                    <a:bodyPr/>
                    <a:lstStyle/>
                    <a:p>
                      <a:r>
                        <a:rPr lang="en-US" sz="2800" dirty="0"/>
                        <a:t>1707</a:t>
                      </a:r>
                    </a:p>
                  </a:txBody>
                  <a:tcPr/>
                </a:tc>
                <a:extLst>
                  <a:ext uri="{0D108BD9-81ED-4DB2-BD59-A6C34878D82A}">
                    <a16:rowId xmlns:a16="http://schemas.microsoft.com/office/drawing/2014/main" val="2276778971"/>
                  </a:ext>
                </a:extLst>
              </a:tr>
              <a:tr h="1038900">
                <a:tc>
                  <a:txBody>
                    <a:bodyPr/>
                    <a:lstStyle/>
                    <a:p>
                      <a:r>
                        <a:rPr lang="en-US" sz="2800" dirty="0"/>
                        <a:t>Critical Review of documents of ADIIBs and analogous grades</a:t>
                      </a:r>
                    </a:p>
                  </a:txBody>
                  <a:tcPr/>
                </a:tc>
                <a:tc>
                  <a:txBody>
                    <a:bodyPr/>
                    <a:lstStyle/>
                    <a:p>
                      <a:r>
                        <a:rPr lang="en-US" sz="2800" dirty="0"/>
                        <a:t>370</a:t>
                      </a:r>
                    </a:p>
                  </a:txBody>
                  <a:tcPr/>
                </a:tc>
                <a:extLst>
                  <a:ext uri="{0D108BD9-81ED-4DB2-BD59-A6C34878D82A}">
                    <a16:rowId xmlns:a16="http://schemas.microsoft.com/office/drawing/2014/main" val="1670341858"/>
                  </a:ext>
                </a:extLst>
              </a:tr>
              <a:tr h="1122947">
                <a:tc>
                  <a:txBody>
                    <a:bodyPr/>
                    <a:lstStyle/>
                    <a:p>
                      <a:r>
                        <a:rPr lang="en-US" sz="2800" dirty="0"/>
                        <a:t>Sub-professionals on level 14 and below of the SSSS</a:t>
                      </a:r>
                    </a:p>
                  </a:txBody>
                  <a:tcPr/>
                </a:tc>
                <a:tc>
                  <a:txBody>
                    <a:bodyPr/>
                    <a:lstStyle/>
                    <a:p>
                      <a:r>
                        <a:rPr lang="en-US" sz="2800" dirty="0"/>
                        <a:t>507</a:t>
                      </a:r>
                    </a:p>
                  </a:txBody>
                  <a:tcPr/>
                </a:tc>
                <a:extLst>
                  <a:ext uri="{0D108BD9-81ED-4DB2-BD59-A6C34878D82A}">
                    <a16:rowId xmlns:a16="http://schemas.microsoft.com/office/drawing/2014/main" val="1056981129"/>
                  </a:ext>
                </a:extLst>
              </a:tr>
              <a:tr h="670360">
                <a:tc>
                  <a:txBody>
                    <a:bodyPr/>
                    <a:lstStyle/>
                    <a:p>
                      <a:r>
                        <a:rPr lang="en-US" sz="2800" dirty="0"/>
                        <a:t>Category</a:t>
                      </a:r>
                      <a:r>
                        <a:rPr lang="en-US" sz="2800" baseline="0" dirty="0"/>
                        <a:t> A</a:t>
                      </a:r>
                      <a:endParaRPr lang="en-US" sz="2800" dirty="0"/>
                    </a:p>
                  </a:txBody>
                  <a:tcPr/>
                </a:tc>
                <a:tc>
                  <a:txBody>
                    <a:bodyPr/>
                    <a:lstStyle/>
                    <a:p>
                      <a:r>
                        <a:rPr lang="en-US" sz="2800" dirty="0"/>
                        <a:t>180</a:t>
                      </a:r>
                    </a:p>
                  </a:txBody>
                  <a:tcPr/>
                </a:tc>
                <a:extLst>
                  <a:ext uri="{0D108BD9-81ED-4DB2-BD59-A6C34878D82A}">
                    <a16:rowId xmlns:a16="http://schemas.microsoft.com/office/drawing/2014/main" val="3736602175"/>
                  </a:ext>
                </a:extLst>
              </a:tr>
              <a:tr h="670360">
                <a:tc>
                  <a:txBody>
                    <a:bodyPr/>
                    <a:lstStyle/>
                    <a:p>
                      <a:r>
                        <a:rPr lang="en-US" sz="2800" b="1" dirty="0"/>
                        <a:t>TOTALS</a:t>
                      </a:r>
                    </a:p>
                  </a:txBody>
                  <a:tcPr/>
                </a:tc>
                <a:tc>
                  <a:txBody>
                    <a:bodyPr/>
                    <a:lstStyle/>
                    <a:p>
                      <a:r>
                        <a:rPr lang="en-US" sz="2800" b="1" dirty="0"/>
                        <a:t>2764</a:t>
                      </a:r>
                    </a:p>
                  </a:txBody>
                  <a:tcPr/>
                </a:tc>
                <a:extLst>
                  <a:ext uri="{0D108BD9-81ED-4DB2-BD59-A6C34878D82A}">
                    <a16:rowId xmlns:a16="http://schemas.microsoft.com/office/drawing/2014/main" val="1589884736"/>
                  </a:ext>
                </a:extLst>
              </a:tr>
            </a:tbl>
          </a:graphicData>
        </a:graphic>
      </p:graphicFrame>
    </p:spTree>
    <p:extLst>
      <p:ext uri="{BB962C8B-B14F-4D97-AF65-F5344CB8AC3E}">
        <p14:creationId xmlns:p14="http://schemas.microsoft.com/office/powerpoint/2010/main" val="18769382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312"/>
            <a:ext cx="12191999" cy="79661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KEY ISSUES FROM 2020 PROMOTIONS</a:t>
            </a:r>
          </a:p>
        </p:txBody>
      </p:sp>
      <p:sp>
        <p:nvSpPr>
          <p:cNvPr id="3" name="Content Placeholder 2"/>
          <p:cNvSpPr>
            <a:spLocks noGrp="1"/>
          </p:cNvSpPr>
          <p:nvPr>
            <p:ph idx="1"/>
          </p:nvPr>
        </p:nvSpPr>
        <p:spPr>
          <a:xfrm>
            <a:off x="409072" y="1219199"/>
            <a:ext cx="11373853" cy="5638801"/>
          </a:xfrm>
        </p:spPr>
        <p:txBody>
          <a:bodyPr>
            <a:normAutofit fontScale="70000" lnSpcReduction="20000"/>
          </a:bodyPr>
          <a:lstStyle/>
          <a:p>
            <a:pPr lvl="0"/>
            <a:r>
              <a:rPr lang="en-US" sz="4000" dirty="0"/>
              <a:t>Late submission of documents </a:t>
            </a:r>
          </a:p>
          <a:p>
            <a:pPr lvl="0"/>
            <a:r>
              <a:rPr lang="en-US" sz="4000" dirty="0"/>
              <a:t>Incomplete documentation from M/Ds</a:t>
            </a:r>
          </a:p>
          <a:p>
            <a:pPr lvl="1">
              <a:buFont typeface="Wingdings" panose="05000000000000000000" pitchFamily="2" charset="2"/>
              <a:buChar char="v"/>
            </a:pPr>
            <a:r>
              <a:rPr lang="en-US" sz="3400" dirty="0"/>
              <a:t>Secretaries/Technical Officers – GSS Certificate/professional certification</a:t>
            </a:r>
          </a:p>
          <a:p>
            <a:pPr lvl="1">
              <a:buFont typeface="Wingdings" panose="05000000000000000000" pitchFamily="2" charset="2"/>
              <a:buChar char="v"/>
            </a:pPr>
            <a:r>
              <a:rPr lang="en-US" sz="3400" dirty="0"/>
              <a:t>Drivers      		                        - Driver’s License</a:t>
            </a:r>
          </a:p>
          <a:p>
            <a:r>
              <a:rPr lang="en-US" sz="4000" dirty="0"/>
              <a:t>Appraisal Instruments not properly administered</a:t>
            </a:r>
          </a:p>
          <a:p>
            <a:pPr lvl="1">
              <a:buFont typeface="Wingdings" panose="05000000000000000000" pitchFamily="2" charset="2"/>
              <a:buChar char="v"/>
            </a:pPr>
            <a:r>
              <a:rPr lang="en-US" sz="3400" dirty="0"/>
              <a:t>Training requirements indicated on the SPAR not linked with Scheme of Service Training</a:t>
            </a:r>
          </a:p>
          <a:p>
            <a:pPr lvl="1">
              <a:buFont typeface="Wingdings" panose="05000000000000000000" pitchFamily="2" charset="2"/>
              <a:buChar char="v"/>
            </a:pPr>
            <a:r>
              <a:rPr lang="en-US" sz="3400" dirty="0"/>
              <a:t>  Targets are not smart.</a:t>
            </a:r>
          </a:p>
          <a:p>
            <a:pPr lvl="1">
              <a:buFont typeface="Wingdings" panose="05000000000000000000" pitchFamily="2" charset="2"/>
              <a:buChar char="v"/>
            </a:pPr>
            <a:r>
              <a:rPr lang="en-US" sz="3400" dirty="0"/>
              <a:t>Some officers to set their own targets without approval from their Directors</a:t>
            </a:r>
          </a:p>
          <a:p>
            <a:pPr lvl="1">
              <a:buFont typeface="Wingdings" panose="05000000000000000000" pitchFamily="2" charset="2"/>
              <a:buChar char="v"/>
            </a:pPr>
            <a:r>
              <a:rPr lang="en-US" sz="3400" dirty="0"/>
              <a:t>Sub professionals appraising professionals which is right.</a:t>
            </a:r>
            <a:endParaRPr lang="en-US" sz="3300" dirty="0"/>
          </a:p>
          <a:p>
            <a:pPr lvl="0"/>
            <a:r>
              <a:rPr lang="en-US" sz="4000" dirty="0"/>
              <a:t>Lack of reliable internet connectivity in some M/Ds </a:t>
            </a:r>
          </a:p>
          <a:p>
            <a:r>
              <a:rPr lang="en-US" sz="4000" dirty="0">
                <a:solidFill>
                  <a:schemeClr val="tx1"/>
                </a:solidFill>
              </a:rPr>
              <a:t>Placement and Utilization of Staff</a:t>
            </a:r>
          </a:p>
          <a:p>
            <a:pPr marL="0" lvl="0" indent="0">
              <a:buNone/>
            </a:pPr>
            <a:endParaRPr lang="en-US" sz="2300" dirty="0"/>
          </a:p>
        </p:txBody>
      </p:sp>
    </p:spTree>
    <p:extLst>
      <p:ext uri="{BB962C8B-B14F-4D97-AF65-F5344CB8AC3E}">
        <p14:creationId xmlns:p14="http://schemas.microsoft.com/office/powerpoint/2010/main" val="1753810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589"/>
            <a:ext cx="12192000" cy="924910"/>
          </a:xfrm>
        </p:spPr>
        <p:txBody>
          <a:bodyPr>
            <a:norm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2021</a:t>
            </a:r>
            <a:r>
              <a:rPr lang="en-US" sz="4000" dirty="0">
                <a:latin typeface="Bookman Old Style" panose="02050604050505020204" pitchFamily="18" charset="0"/>
              </a:rPr>
              <a:t> </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PROMOTIONS</a:t>
            </a:r>
            <a:r>
              <a:rPr lang="en-US" sz="4000" dirty="0">
                <a:latin typeface="Bookman Old Style" panose="02050604050505020204" pitchFamily="18" charset="0"/>
              </a:rPr>
              <a:t> </a:t>
            </a:r>
          </a:p>
        </p:txBody>
      </p:sp>
      <p:sp>
        <p:nvSpPr>
          <p:cNvPr id="3" name="Content Placeholder 2"/>
          <p:cNvSpPr>
            <a:spLocks noGrp="1"/>
          </p:cNvSpPr>
          <p:nvPr>
            <p:ph idx="1"/>
          </p:nvPr>
        </p:nvSpPr>
        <p:spPr>
          <a:xfrm>
            <a:off x="452746" y="1449977"/>
            <a:ext cx="9669822" cy="4976949"/>
          </a:xfrm>
        </p:spPr>
        <p:txBody>
          <a:bodyPr>
            <a:normAutofit/>
          </a:bodyPr>
          <a:lstStyle/>
          <a:p>
            <a:r>
              <a:rPr lang="en-US" sz="2800" dirty="0">
                <a:solidFill>
                  <a:schemeClr val="tx1"/>
                </a:solidFill>
              </a:rPr>
              <a:t>Six Thousand, Four Hundred and Forty-Nine eligible </a:t>
            </a:r>
            <a:r>
              <a:rPr lang="en-US" sz="2800" dirty="0"/>
              <a:t>officers captured in collated Promotion Registers.</a:t>
            </a:r>
          </a:p>
          <a:p>
            <a:pPr marL="0" indent="0">
              <a:buNone/>
            </a:pPr>
            <a:endParaRPr lang="en-US" sz="2800" dirty="0"/>
          </a:p>
          <a:p>
            <a:r>
              <a:rPr lang="en-US" sz="2800" dirty="0"/>
              <a:t>34 Ministries and Extra-Ministerial </a:t>
            </a:r>
            <a:r>
              <a:rPr lang="en-US" sz="2800" dirty="0" err="1"/>
              <a:t>Organisations</a:t>
            </a:r>
            <a:r>
              <a:rPr lang="en-US" sz="2800" dirty="0"/>
              <a:t> and 19 Departments including the Training Institutions have submitted documents on behalf of eligible officers.</a:t>
            </a:r>
          </a:p>
          <a:p>
            <a:pPr marL="0" indent="0">
              <a:buNone/>
            </a:pPr>
            <a:endParaRPr lang="en-US" sz="2800" dirty="0"/>
          </a:p>
          <a:p>
            <a:r>
              <a:rPr lang="en-US" sz="2800" dirty="0"/>
              <a:t> 4 Ministries and 11 Departments are yet to submit documents.</a:t>
            </a:r>
          </a:p>
        </p:txBody>
      </p:sp>
    </p:spTree>
    <p:extLst>
      <p:ext uri="{BB962C8B-B14F-4D97-AF65-F5344CB8AC3E}">
        <p14:creationId xmlns:p14="http://schemas.microsoft.com/office/powerpoint/2010/main" val="122301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505"/>
            <a:ext cx="12192000" cy="13208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EXPECTATIONS FROM MINISTRIES &amp; DEPT.</a:t>
            </a:r>
            <a:b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(HR DIRECTORS/OFFICERS AS LAISONS)</a:t>
            </a:r>
          </a:p>
        </p:txBody>
      </p:sp>
      <p:sp>
        <p:nvSpPr>
          <p:cNvPr id="3" name="Content Placeholder 2"/>
          <p:cNvSpPr>
            <a:spLocks noGrp="1"/>
          </p:cNvSpPr>
          <p:nvPr>
            <p:ph idx="1"/>
          </p:nvPr>
        </p:nvSpPr>
        <p:spPr>
          <a:xfrm>
            <a:off x="420661" y="1818289"/>
            <a:ext cx="11514666" cy="5039711"/>
          </a:xfrm>
        </p:spPr>
        <p:txBody>
          <a:bodyPr>
            <a:noAutofit/>
          </a:bodyPr>
          <a:lstStyle/>
          <a:p>
            <a:pPr lvl="0"/>
            <a:r>
              <a:rPr lang="en-US" sz="2800" dirty="0">
                <a:solidFill>
                  <a:schemeClr val="tx1"/>
                </a:solidFill>
              </a:rPr>
              <a:t>Ensure that the complete and accurate documents are submitted</a:t>
            </a:r>
          </a:p>
          <a:p>
            <a:pPr marL="0" lvl="0" indent="0">
              <a:buNone/>
            </a:pPr>
            <a:endParaRPr lang="en-US" sz="2800" dirty="0">
              <a:solidFill>
                <a:schemeClr val="tx1"/>
              </a:solidFill>
            </a:endParaRPr>
          </a:p>
          <a:p>
            <a:pPr lvl="0"/>
            <a:r>
              <a:rPr lang="en-US" sz="2800" dirty="0"/>
              <a:t>Make available for interviewees logistics such as computers and accessories (Information Technology facilities, </a:t>
            </a:r>
            <a:r>
              <a:rPr lang="en-GH" sz="2800" dirty="0">
                <a:solidFill>
                  <a:schemeClr val="tx1"/>
                </a:solidFill>
              </a:rPr>
              <a:t>Microsoft Teams) </a:t>
            </a:r>
            <a:endParaRPr lang="en-US" sz="2800" dirty="0">
              <a:solidFill>
                <a:schemeClr val="tx1"/>
              </a:solidFill>
            </a:endParaRPr>
          </a:p>
          <a:p>
            <a:pPr marL="0" lvl="0" indent="0">
              <a:buNone/>
            </a:pPr>
            <a:endParaRPr lang="en-US" sz="2800" dirty="0">
              <a:solidFill>
                <a:schemeClr val="tx1"/>
              </a:solidFill>
            </a:endParaRPr>
          </a:p>
          <a:p>
            <a:pPr lvl="0"/>
            <a:r>
              <a:rPr lang="en-US" sz="2800" dirty="0">
                <a:solidFill>
                  <a:schemeClr val="tx1"/>
                </a:solidFill>
              </a:rPr>
              <a:t>Inform and orient candidates due for promotion  </a:t>
            </a:r>
            <a:r>
              <a:rPr lang="en-GH" sz="2800" dirty="0">
                <a:solidFill>
                  <a:schemeClr val="tx1"/>
                </a:solidFill>
              </a:rPr>
              <a:t>on </a:t>
            </a:r>
            <a:r>
              <a:rPr lang="en-US" sz="2800" dirty="0">
                <a:solidFill>
                  <a:schemeClr val="tx1"/>
                </a:solidFill>
              </a:rPr>
              <a:t>the virtual </a:t>
            </a:r>
            <a:r>
              <a:rPr lang="en-GH" sz="2800" dirty="0">
                <a:solidFill>
                  <a:schemeClr val="tx1"/>
                </a:solidFill>
              </a:rPr>
              <a:t>promotion </a:t>
            </a:r>
            <a:r>
              <a:rPr lang="en-US" sz="2800" dirty="0">
                <a:solidFill>
                  <a:schemeClr val="tx1"/>
                </a:solidFill>
              </a:rPr>
              <a:t>exercise </a:t>
            </a:r>
          </a:p>
          <a:p>
            <a:pPr marL="0" lvl="0" indent="0">
              <a:buNone/>
            </a:pPr>
            <a:endParaRPr lang="en-US" sz="2800" dirty="0">
              <a:solidFill>
                <a:schemeClr val="tx1"/>
              </a:solidFill>
            </a:endParaRPr>
          </a:p>
          <a:p>
            <a:r>
              <a:rPr lang="en-US" sz="2800" dirty="0">
                <a:solidFill>
                  <a:schemeClr val="tx1"/>
                </a:solidFill>
              </a:rPr>
              <a:t>Ensure that candidates are set up for the process and alert </a:t>
            </a:r>
            <a:r>
              <a:rPr lang="en-US" sz="2800" dirty="0" err="1">
                <a:solidFill>
                  <a:schemeClr val="tx1"/>
                </a:solidFill>
              </a:rPr>
              <a:t>secretar</a:t>
            </a:r>
            <a:r>
              <a:rPr lang="en-GH" sz="2800" dirty="0">
                <a:solidFill>
                  <a:schemeClr val="tx1"/>
                </a:solidFill>
              </a:rPr>
              <a:t>ies</a:t>
            </a:r>
            <a:r>
              <a:rPr lang="en-US" sz="2800" dirty="0">
                <a:solidFill>
                  <a:schemeClr val="tx1"/>
                </a:solidFill>
              </a:rPr>
              <a:t> to the panel</a:t>
            </a:r>
            <a:r>
              <a:rPr lang="en-GH" sz="2800" dirty="0">
                <a:solidFill>
                  <a:schemeClr val="tx1"/>
                </a:solidFill>
              </a:rPr>
              <a:t>s</a:t>
            </a:r>
            <a:r>
              <a:rPr lang="en-US" sz="2800" b="1" dirty="0">
                <a:solidFill>
                  <a:schemeClr val="tx1"/>
                </a:solidFill>
              </a:rPr>
              <a:t>.</a:t>
            </a:r>
            <a:endParaRPr lang="en-US" sz="2800" dirty="0">
              <a:solidFill>
                <a:schemeClr val="tx1"/>
              </a:solidFill>
            </a:endParaRPr>
          </a:p>
          <a:p>
            <a:endParaRPr lang="en-US" sz="2800" dirty="0"/>
          </a:p>
        </p:txBody>
      </p:sp>
    </p:spTree>
    <p:extLst>
      <p:ext uri="{BB962C8B-B14F-4D97-AF65-F5344CB8AC3E}">
        <p14:creationId xmlns:p14="http://schemas.microsoft.com/office/powerpoint/2010/main" val="51041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589"/>
            <a:ext cx="12192000" cy="1023257"/>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DIGITIZATION OF THE PROCESSING OF </a:t>
            </a:r>
            <a:b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HUMAN RESOURCE FACILITIES</a:t>
            </a:r>
          </a:p>
        </p:txBody>
      </p:sp>
      <p:sp>
        <p:nvSpPr>
          <p:cNvPr id="3" name="Content Placeholder 2"/>
          <p:cNvSpPr>
            <a:spLocks noGrp="1"/>
          </p:cNvSpPr>
          <p:nvPr>
            <p:ph idx="1"/>
          </p:nvPr>
        </p:nvSpPr>
        <p:spPr>
          <a:xfrm>
            <a:off x="452746" y="1632857"/>
            <a:ext cx="9445234" cy="5225144"/>
          </a:xfrm>
        </p:spPr>
        <p:txBody>
          <a:bodyPr>
            <a:noAutofit/>
          </a:bodyPr>
          <a:lstStyle/>
          <a:p>
            <a:endParaRPr lang="en-US" sz="1000" dirty="0"/>
          </a:p>
          <a:p>
            <a:r>
              <a:rPr lang="en-US" sz="2800" dirty="0"/>
              <a:t>For improved </a:t>
            </a:r>
            <a:r>
              <a:rPr lang="en-US" sz="2800" i="1" dirty="0"/>
              <a:t>service delivery and efficient work processes</a:t>
            </a:r>
            <a:r>
              <a:rPr lang="en-US" sz="2800" dirty="0"/>
              <a:t>, the OHCS will roll out an online application system for HR facilities.</a:t>
            </a:r>
          </a:p>
          <a:p>
            <a:r>
              <a:rPr lang="en-US" sz="2800" dirty="0"/>
              <a:t>To start with, applications for Conversion, Upgrading and Transfers are to be submitted </a:t>
            </a:r>
            <a:r>
              <a:rPr lang="en-GH" sz="2800" dirty="0">
                <a:solidFill>
                  <a:schemeClr val="tx1"/>
                </a:solidFill>
              </a:rPr>
              <a:t>(by HR </a:t>
            </a:r>
            <a:r>
              <a:rPr lang="en-US" sz="2800" dirty="0">
                <a:solidFill>
                  <a:schemeClr val="tx1"/>
                </a:solidFill>
              </a:rPr>
              <a:t>schedule officers</a:t>
            </a:r>
            <a:r>
              <a:rPr lang="en-GH" sz="2800" dirty="0">
                <a:solidFill>
                  <a:schemeClr val="tx1"/>
                </a:solidFill>
              </a:rPr>
              <a:t> from D</a:t>
            </a:r>
            <a:r>
              <a:rPr lang="en-US" sz="2800" dirty="0" err="1">
                <a:solidFill>
                  <a:schemeClr val="tx1"/>
                </a:solidFill>
              </a:rPr>
              <a:t>ept</a:t>
            </a:r>
            <a:r>
              <a:rPr lang="en-GH" sz="2800" dirty="0">
                <a:solidFill>
                  <a:schemeClr val="tx1"/>
                </a:solidFill>
              </a:rPr>
              <a:t>s) </a:t>
            </a:r>
            <a:r>
              <a:rPr lang="en-US" sz="2800" dirty="0"/>
              <a:t>via the official OHCS Website.</a:t>
            </a:r>
          </a:p>
          <a:p>
            <a:r>
              <a:rPr lang="en-US" sz="2800" dirty="0"/>
              <a:t>This mode of application will be extended to cover other HR facilities in the course of the year.</a:t>
            </a:r>
          </a:p>
        </p:txBody>
      </p:sp>
    </p:spTree>
    <p:extLst>
      <p:ext uri="{BB962C8B-B14F-4D97-AF65-F5344CB8AC3E}">
        <p14:creationId xmlns:p14="http://schemas.microsoft.com/office/powerpoint/2010/main" val="28101628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1378</TotalTime>
  <Words>2111</Words>
  <Application>Microsoft Office PowerPoint</Application>
  <PresentationFormat>Widescreen</PresentationFormat>
  <Paragraphs>230</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Bookman Old Style</vt:lpstr>
      <vt:lpstr>Calibri</vt:lpstr>
      <vt:lpstr>Calibri Light</vt:lpstr>
      <vt:lpstr>Trebuchet MS</vt:lpstr>
      <vt:lpstr>Wingdings</vt:lpstr>
      <vt:lpstr>Wingdings 3</vt:lpstr>
      <vt:lpstr>Facet</vt:lpstr>
      <vt:lpstr>   HUMAN RESOURCE DIRECTORS WORKSHOP</vt:lpstr>
      <vt:lpstr>OUTLINE FOR  PRESENTATION</vt:lpstr>
      <vt:lpstr>BACKGROUND</vt:lpstr>
      <vt:lpstr>MAJOR REFORMS IN THE  PROMOTION PROCESS</vt:lpstr>
      <vt:lpstr>STATISTICS ON 2020 VIRTUAL  PROMOTION INTERVIEWS</vt:lpstr>
      <vt:lpstr>KEY ISSUES FROM 2020 PROMOTIONS</vt:lpstr>
      <vt:lpstr>2021 PROMOTIONS </vt:lpstr>
      <vt:lpstr>EXPECTATIONS FROM MINISTRIES &amp; DEPT. (HR DIRECTORS/OFFICERS AS LAISONS)</vt:lpstr>
      <vt:lpstr>DIGITIZATION OF THE PROCESSING OF  HUMAN RESOURCE FACILITIES</vt:lpstr>
      <vt:lpstr>DIGITIZATION OF THE PROCESSING OF  HUMAN RESOURCE FACILITIES (2)</vt:lpstr>
      <vt:lpstr>DIGITIZATION OF THE PROCESSING OF  HUMAN RESOURCE FACILITIES (3)</vt:lpstr>
      <vt:lpstr> DEMONSTRATION OF ONLINE APPLICATION SYSTEM</vt:lpstr>
      <vt:lpstr>DEMONSTRATION OF ONLINE APPLICATION SYSTEM (2)</vt:lpstr>
      <vt:lpstr>DEMONSTRATION OF ONLINE APPLICATION SYSTEM (2)</vt:lpstr>
      <vt:lpstr>DEMONSTRATION OF ONLINE APPLICATION SYSTEM (3)</vt:lpstr>
      <vt:lpstr>DEMONSTRATION OF ONLINE APPLICATION SYSTEM (3)</vt:lpstr>
      <vt:lpstr>DEMONSTRATION OF ONLINE APPLICATION SYSTEM (3)</vt:lpstr>
      <vt:lpstr>PENSIONS MANUAL</vt:lpstr>
      <vt:lpstr>PENSIONS MANUAL (2)</vt:lpstr>
      <vt:lpstr>PENSIONS MANUAL (3)</vt:lpstr>
      <vt:lpstr>ADMINISTRATIVE STEPS IN PROCESSING PENSION BENEFIT</vt:lpstr>
      <vt:lpstr>ADMINISTRATIVE STEPS IN PROCESSING PENSION BENEFIT (2)</vt:lpstr>
      <vt:lpstr>ADMINISTRATIVE STEPS IN PROCESSING PENSION BENEFIT (3)</vt:lpstr>
      <vt:lpstr>ADMINISTRATIVE STEPS IN PROCESSING PENSION BENEFIT (3)</vt:lpstr>
      <vt:lpstr>ROLES AND RESPONSIBILITIES IN PROCESSING PENSION BENEFITS</vt:lpstr>
      <vt:lpstr>ROLES AND RESPONSIBILITIES IN PROCESSING PENSION BENEFITS (3)</vt:lpstr>
      <vt:lpstr>ROLES AND RESPONSIBILITIES IN PROCESSING PENSION BENEFITS (4)</vt:lpstr>
      <vt:lpstr>ROLES AND RESPONSIBILITIES IN PROCESSING PENSION BENEFITS (5)</vt:lpstr>
      <vt:lpstr>ROLES AND RESPONSIBILITIES IN PROCESSING PENSION BENEFITS (6)</vt:lpstr>
      <vt:lpstr>ROLES AND RESPONSIBILITIES IN PROCESSING PENSION BENEFITS (7)</vt:lpstr>
      <vt:lpstr>ROLES AND RESPONSIBILITIES IN PROCESSING PENSION BENEFITS (8)</vt:lpstr>
      <vt:lpstr>ROLES AND RESPONSIBILITIES IN PROCESSING PENSION BENEFITS (9)</vt:lpstr>
      <vt:lpstr>ROLES AND RESPONSIBILITIES IN PROCESSING PENSION BENEFITS (10)</vt:lpstr>
      <vt:lpstr>ROLES AND RESPONSIBILITIES IN PROCESSING PENSION BENEFITS (11)</vt:lpstr>
      <vt:lpstr>OTHER MATTERS OF CONCERN TO  THE CMD</vt:lpstr>
      <vt:lpstr>OTHER MATTERS OF CONCERN TO  THE CMD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VIRTUAL PROMOTION INTERVIEWS</dc:title>
  <dc:creator>23324</dc:creator>
  <cp:lastModifiedBy>Davies Hodges</cp:lastModifiedBy>
  <cp:revision>130</cp:revision>
  <dcterms:created xsi:type="dcterms:W3CDTF">2020-05-20T05:21:04Z</dcterms:created>
  <dcterms:modified xsi:type="dcterms:W3CDTF">2021-04-22T09:35:45Z</dcterms:modified>
</cp:coreProperties>
</file>