
<file path=[Content_Types].xml><?xml version="1.0" encoding="utf-8"?>
<Types xmlns="http://schemas.openxmlformats.org/package/2006/content-types">
  <Default Extension="tmp" ContentType="image/png"/>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notesMasterIdLst>
    <p:notesMasterId r:id="rId41"/>
  </p:notesMasterIdLst>
  <p:sldIdLst>
    <p:sldId id="358" r:id="rId2"/>
    <p:sldId id="344" r:id="rId3"/>
    <p:sldId id="397" r:id="rId4"/>
    <p:sldId id="387" r:id="rId5"/>
    <p:sldId id="386" r:id="rId6"/>
    <p:sldId id="385" r:id="rId7"/>
    <p:sldId id="388" r:id="rId8"/>
    <p:sldId id="343" r:id="rId9"/>
    <p:sldId id="389" r:id="rId10"/>
    <p:sldId id="403" r:id="rId11"/>
    <p:sldId id="405" r:id="rId12"/>
    <p:sldId id="368" r:id="rId13"/>
    <p:sldId id="377" r:id="rId14"/>
    <p:sldId id="369" r:id="rId15"/>
    <p:sldId id="390" r:id="rId16"/>
    <p:sldId id="362" r:id="rId17"/>
    <p:sldId id="352" r:id="rId18"/>
    <p:sldId id="398" r:id="rId19"/>
    <p:sldId id="263" r:id="rId20"/>
    <p:sldId id="309" r:id="rId21"/>
    <p:sldId id="365" r:id="rId22"/>
    <p:sldId id="366" r:id="rId23"/>
    <p:sldId id="348" r:id="rId24"/>
    <p:sldId id="350" r:id="rId25"/>
    <p:sldId id="400" r:id="rId26"/>
    <p:sldId id="323" r:id="rId27"/>
    <p:sldId id="349" r:id="rId28"/>
    <p:sldId id="378" r:id="rId29"/>
    <p:sldId id="321" r:id="rId30"/>
    <p:sldId id="322" r:id="rId31"/>
    <p:sldId id="328" r:id="rId32"/>
    <p:sldId id="329" r:id="rId33"/>
    <p:sldId id="330" r:id="rId34"/>
    <p:sldId id="331" r:id="rId35"/>
    <p:sldId id="392" r:id="rId36"/>
    <p:sldId id="394" r:id="rId37"/>
    <p:sldId id="396" r:id="rId38"/>
    <p:sldId id="399" r:id="rId39"/>
    <p:sldId id="353" r:id="rId40"/>
  </p:sldIdLst>
  <p:sldSz cx="12192000" cy="6858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5" clrIdx="0">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CD9"/>
    <a:srgbClr val="8779EB"/>
    <a:srgbClr val="5F4DE5"/>
    <a:srgbClr val="5D4BE5"/>
    <a:srgbClr val="63B4CD"/>
    <a:srgbClr val="000000"/>
    <a:srgbClr val="28582A"/>
    <a:srgbClr val="800000"/>
    <a:srgbClr val="080C08"/>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09" autoAdjust="0"/>
    <p:restoredTop sz="95226" autoAdjust="0"/>
  </p:normalViewPr>
  <p:slideViewPr>
    <p:cSldViewPr snapToGrid="0">
      <p:cViewPr varScale="1">
        <p:scale>
          <a:sx n="69" d="100"/>
          <a:sy n="69"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UR%20PROJECT\Desktop\School%20doc\Quantitative%20response_5_04_1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UR%20PROJECT\Desktop\School%20doc\Quantitative%20response_5_04_1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DUR%20PROJECT\Desktop\School%20doc\Quantitative%20response_5_04_19.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oleObject" Target="file:///C:\Users\DUR%20PROJECT\Desktop\School%20doc\Quantitative%20response_5_04_19.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2000" b="1" i="0" u="none" strike="noStrike" kern="1200" spc="0" normalizeH="0" baseline="0" dirty="0">
                <a:solidFill>
                  <a:prstClr val="black">
                    <a:lumMod val="75000"/>
                    <a:lumOff val="25000"/>
                  </a:prstClr>
                </a:solidFill>
                <a:latin typeface="Times New Roman" panose="02020603050405020304" pitchFamily="18" charset="0"/>
                <a:ea typeface="+mn-ea"/>
                <a:cs typeface="Times New Roman" panose="02020603050405020304" pitchFamily="18" charset="0"/>
              </a:defRPr>
            </a:pPr>
            <a:r>
              <a:rPr lang="en-US" sz="2000" b="1" i="0" u="none" strike="noStrike" kern="1200" baseline="0" dirty="0">
                <a:solidFill>
                  <a:prstClr val="black">
                    <a:lumMod val="75000"/>
                    <a:lumOff val="25000"/>
                  </a:prstClr>
                </a:solidFill>
                <a:latin typeface="Times New Roman" panose="02020603050405020304" pitchFamily="18" charset="0"/>
                <a:ea typeface="+mn-ea"/>
                <a:cs typeface="Times New Roman" panose="02020603050405020304" pitchFamily="18" charset="0"/>
              </a:rPr>
              <a:t>Respondents organisation</a:t>
            </a:r>
          </a:p>
        </c:rich>
      </c:tx>
      <c:layout>
        <c:manualLayout>
          <c:xMode val="edge"/>
          <c:yMode val="edge"/>
          <c:x val="0.22503058632395218"/>
          <c:y val="0"/>
        </c:manualLayout>
      </c:layout>
      <c:overlay val="0"/>
      <c:spPr>
        <a:noFill/>
        <a:ln>
          <a:noFill/>
        </a:ln>
        <a:effectLst/>
      </c:spPr>
      <c:txPr>
        <a:bodyPr rot="0" spcFirstLastPara="1" vertOverflow="ellipsis" vert="horz" wrap="square" anchor="ctr" anchorCtr="1"/>
        <a:lstStyle/>
        <a:p>
          <a:pPr algn="ctr" rtl="0">
            <a:defRPr lang="en-US" sz="2000" b="1" i="0" u="none" strike="noStrike" kern="1200" spc="0" normalizeH="0" baseline="0" dirty="0">
              <a:solidFill>
                <a:prstClr val="black">
                  <a:lumMod val="75000"/>
                  <a:lumOff val="25000"/>
                </a:prst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9.9690735140855302E-2"/>
          <c:y val="0.10460666375036452"/>
          <c:w val="0.47478993021142252"/>
          <c:h val="0.76576370662000581"/>
        </c:manualLayout>
      </c:layout>
      <c:pieChart>
        <c:varyColors val="1"/>
        <c:ser>
          <c:idx val="0"/>
          <c:order val="0"/>
          <c:explosion val="22"/>
          <c:dPt>
            <c:idx val="0"/>
            <c:bubble3D val="0"/>
            <c:explosion val="37"/>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FA63-4E97-A635-A5E2B0C4A5AC}"/>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FA63-4E97-A635-A5E2B0C4A5AC}"/>
              </c:ext>
            </c:extLst>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extLst>
              <c:ext xmlns:c16="http://schemas.microsoft.com/office/drawing/2014/chart" uri="{C3380CC4-5D6E-409C-BE32-E72D297353CC}">
                <c16:uniqueId val="{00000005-FA63-4E97-A635-A5E2B0C4A5AC}"/>
              </c:ext>
            </c:extLst>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7-FA63-4E97-A635-A5E2B0C4A5AC}"/>
              </c:ext>
            </c:extLst>
          </c:dPt>
          <c:dPt>
            <c:idx val="4"/>
            <c:bubble3D val="0"/>
            <c:explosion val="19"/>
            <c:spPr>
              <a:gradFill>
                <a:gsLst>
                  <a:gs pos="100000">
                    <a:schemeClr val="accent5">
                      <a:lumMod val="60000"/>
                      <a:lumOff val="40000"/>
                    </a:schemeClr>
                  </a:gs>
                  <a:gs pos="0">
                    <a:schemeClr val="accent5"/>
                  </a:gs>
                </a:gsLst>
                <a:lin ang="5400000" scaled="0"/>
              </a:gradFill>
              <a:ln w="19050">
                <a:solidFill>
                  <a:schemeClr val="lt1"/>
                </a:solidFill>
              </a:ln>
              <a:effectLst/>
            </c:spPr>
            <c:extLst>
              <c:ext xmlns:c16="http://schemas.microsoft.com/office/drawing/2014/chart" uri="{C3380CC4-5D6E-409C-BE32-E72D297353CC}">
                <c16:uniqueId val="{00000009-FA63-4E97-A635-A5E2B0C4A5AC}"/>
              </c:ext>
            </c:extLst>
          </c:dPt>
          <c:dLbls>
            <c:dLbl>
              <c:idx val="0"/>
              <c:tx>
                <c:rich>
                  <a:bodyPr/>
                  <a:lstStyle/>
                  <a:p>
                    <a:fld id="{9303D8E5-E666-4B9A-9007-C3F2C032AF09}" type="PERCENTAGE">
                      <a:rPr lang="en-US" b="1"/>
                      <a:pPr/>
                      <a:t>[PERCENTAGE]</a:t>
                    </a:fld>
                    <a:endParaRPr lang="en-US"/>
                  </a:p>
                </c:rich>
              </c:tx>
              <c:dLblPos val="ctr"/>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A63-4E97-A635-A5E2B0C4A5AC}"/>
                </c:ext>
              </c:extLst>
            </c:dLbl>
            <c:dLbl>
              <c:idx val="2"/>
              <c:tx>
                <c:rich>
                  <a:bodyPr/>
                  <a:lstStyle/>
                  <a:p>
                    <a:fld id="{3E23DAB1-0EE7-428F-B395-DBAE6CEEF995}" type="PERCENTAGE">
                      <a:rPr lang="en-US" b="1"/>
                      <a:pPr/>
                      <a:t>[PERCENTAGE]</a:t>
                    </a:fld>
                    <a:endParaRPr lang="en-US"/>
                  </a:p>
                </c:rich>
              </c:tx>
              <c:dLblPos val="ctr"/>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A63-4E97-A635-A5E2B0C4A5A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FF0000"/>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'Questions received '!$B$30:$B$34</c:f>
              <c:strCache>
                <c:ptCount val="5"/>
                <c:pt idx="0">
                  <c:v>Consultant</c:v>
                </c:pt>
                <c:pt idx="1">
                  <c:v>Contractor </c:v>
                </c:pt>
                <c:pt idx="2">
                  <c:v>Client/Employer </c:v>
                </c:pt>
                <c:pt idx="3">
                  <c:v>Financial and Banking </c:v>
                </c:pt>
                <c:pt idx="4">
                  <c:v>Univeristy /Academia</c:v>
                </c:pt>
              </c:strCache>
            </c:strRef>
          </c:cat>
          <c:val>
            <c:numRef>
              <c:f>'Questions received '!$C$30:$C$34</c:f>
              <c:numCache>
                <c:formatCode>General</c:formatCode>
                <c:ptCount val="5"/>
                <c:pt idx="0">
                  <c:v>91</c:v>
                </c:pt>
                <c:pt idx="1">
                  <c:v>16</c:v>
                </c:pt>
                <c:pt idx="2">
                  <c:v>44</c:v>
                </c:pt>
                <c:pt idx="3">
                  <c:v>12</c:v>
                </c:pt>
                <c:pt idx="4">
                  <c:v>5</c:v>
                </c:pt>
              </c:numCache>
            </c:numRef>
          </c:val>
          <c:extLst>
            <c:ext xmlns:c16="http://schemas.microsoft.com/office/drawing/2014/chart" uri="{C3380CC4-5D6E-409C-BE32-E72D297353CC}">
              <c16:uniqueId val="{0000000A-FA63-4E97-A635-A5E2B0C4A5AC}"/>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254722194491994"/>
          <c:y val="0.14323718231384511"/>
          <c:w val="0.35809806899142055"/>
          <c:h val="0.82412380555231957"/>
        </c:manualLayout>
      </c:layout>
      <c:overlay val="0"/>
      <c:spPr>
        <a:solidFill>
          <a:schemeClr val="lt1">
            <a:alpha val="50000"/>
          </a:schemeClr>
        </a:solidFill>
        <a:ln>
          <a:noFill/>
        </a:ln>
        <a:effectLst/>
      </c:spPr>
      <c:txPr>
        <a:bodyPr rot="0" spcFirstLastPara="1" vertOverflow="ellipsis" vert="horz" wrap="square" anchor="ctr" anchorCtr="1"/>
        <a:lstStyle/>
        <a:p>
          <a:pPr>
            <a:defRPr sz="14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2000" b="1" i="0" u="none" strike="noStrike" kern="1200" spc="0" normalizeH="0" baseline="0" dirty="0">
                <a:solidFill>
                  <a:prstClr val="black">
                    <a:lumMod val="75000"/>
                    <a:lumOff val="25000"/>
                  </a:prstClr>
                </a:solidFill>
                <a:latin typeface="Times New Roman" panose="02020603050405020304" pitchFamily="18" charset="0"/>
                <a:ea typeface="+mn-ea"/>
                <a:cs typeface="Times New Roman" panose="02020603050405020304" pitchFamily="18" charset="0"/>
              </a:defRPr>
            </a:pPr>
            <a:r>
              <a:rPr lang="en-US" sz="2000" b="1" i="0" u="none" strike="noStrike" kern="1200" baseline="0" dirty="0">
                <a:solidFill>
                  <a:prstClr val="black">
                    <a:lumMod val="75000"/>
                    <a:lumOff val="25000"/>
                  </a:prstClr>
                </a:solidFill>
                <a:latin typeface="Times New Roman" panose="02020603050405020304" pitchFamily="18" charset="0"/>
                <a:ea typeface="+mn-ea"/>
                <a:cs typeface="Times New Roman" panose="02020603050405020304" pitchFamily="18" charset="0"/>
              </a:rPr>
              <a:t>Respondents Sector </a:t>
            </a:r>
          </a:p>
        </c:rich>
      </c:tx>
      <c:layout>
        <c:manualLayout>
          <c:xMode val="edge"/>
          <c:yMode val="edge"/>
          <c:x val="0.25960205017891091"/>
          <c:y val="1.3348265456501894E-3"/>
        </c:manualLayout>
      </c:layout>
      <c:overlay val="0"/>
      <c:spPr>
        <a:noFill/>
        <a:ln>
          <a:noFill/>
        </a:ln>
        <a:effectLst/>
      </c:spPr>
      <c:txPr>
        <a:bodyPr rot="0" spcFirstLastPara="1" vertOverflow="ellipsis" vert="horz" wrap="square" anchor="ctr" anchorCtr="1"/>
        <a:lstStyle/>
        <a:p>
          <a:pPr algn="ctr" rtl="0">
            <a:defRPr lang="en-US" sz="2000" b="1" i="0" u="none" strike="noStrike" kern="1200" spc="0" normalizeH="0" baseline="0" dirty="0">
              <a:solidFill>
                <a:prstClr val="black">
                  <a:lumMod val="75000"/>
                  <a:lumOff val="25000"/>
                </a:prst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0993482064741908"/>
          <c:y val="0.19432888597258677"/>
          <c:w val="0.51951377952755906"/>
          <c:h val="0.8056711140274132"/>
        </c:manualLayout>
      </c:layout>
      <c:pieChart>
        <c:varyColors val="1"/>
        <c:ser>
          <c:idx val="0"/>
          <c:order val="0"/>
          <c:dPt>
            <c:idx val="0"/>
            <c:bubble3D val="0"/>
            <c:explosion val="19"/>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C015-48D6-9475-1BD2FE57AEA9}"/>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C015-48D6-9475-1BD2FE57AEA9}"/>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'Questions received '!$B$98:$B$99</c:f>
              <c:strCache>
                <c:ptCount val="2"/>
                <c:pt idx="0">
                  <c:v>Public sector participants</c:v>
                </c:pt>
                <c:pt idx="1">
                  <c:v>Private sector participants</c:v>
                </c:pt>
              </c:strCache>
            </c:strRef>
          </c:cat>
          <c:val>
            <c:numRef>
              <c:f>'Questions received '!$C$98:$C$99</c:f>
              <c:numCache>
                <c:formatCode>General</c:formatCode>
                <c:ptCount val="2"/>
                <c:pt idx="0">
                  <c:v>72</c:v>
                </c:pt>
                <c:pt idx="1">
                  <c:v>96</c:v>
                </c:pt>
              </c:numCache>
            </c:numRef>
          </c:val>
          <c:extLst>
            <c:ext xmlns:c16="http://schemas.microsoft.com/office/drawing/2014/chart" uri="{C3380CC4-5D6E-409C-BE32-E72D297353CC}">
              <c16:uniqueId val="{00000004-C015-48D6-9475-1BD2FE57AEA9}"/>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72639720034995625"/>
          <c:y val="0.24329430206229088"/>
          <c:w val="0.25693613298337709"/>
          <c:h val="0.58663965641006921"/>
        </c:manualLayout>
      </c:layout>
      <c:overlay val="0"/>
      <c:spPr>
        <a:solidFill>
          <a:schemeClr val="lt1">
            <a:alpha val="50000"/>
          </a:schemeClr>
        </a:solidFill>
        <a:ln>
          <a:noFill/>
        </a:ln>
        <a:effectLst/>
      </c:spPr>
      <c:txPr>
        <a:bodyPr rot="0" spcFirstLastPara="1" vertOverflow="ellipsis" vert="horz" wrap="square" anchor="ctr" anchorCtr="1"/>
        <a:lstStyle/>
        <a:p>
          <a:pPr>
            <a:defRPr sz="14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092351345640515E-2"/>
          <c:y val="9.5790694931664269E-2"/>
          <c:w val="0.56865246208445996"/>
          <c:h val="0.90420930506833574"/>
        </c:manualLayout>
      </c:layout>
      <c:pieChart>
        <c:varyColors val="1"/>
        <c:ser>
          <c:idx val="0"/>
          <c:order val="0"/>
          <c:explosion val="20"/>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8EB0-46B9-8C3E-8725329C1A67}"/>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8EB0-46B9-8C3E-8725329C1A67}"/>
              </c:ext>
            </c:extLst>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extLst>
              <c:ext xmlns:c16="http://schemas.microsoft.com/office/drawing/2014/chart" uri="{C3380CC4-5D6E-409C-BE32-E72D297353CC}">
                <c16:uniqueId val="{00000005-8EB0-46B9-8C3E-8725329C1A67}"/>
              </c:ext>
            </c:extLst>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7-8EB0-46B9-8C3E-8725329C1A6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'Questions received '!$B$69:$B$72</c:f>
              <c:strCache>
                <c:ptCount val="4"/>
                <c:pt idx="0">
                  <c:v>0-5 years </c:v>
                </c:pt>
                <c:pt idx="1">
                  <c:v>6-10 years </c:v>
                </c:pt>
                <c:pt idx="2">
                  <c:v>11-15 years </c:v>
                </c:pt>
                <c:pt idx="3">
                  <c:v>over 20 years </c:v>
                </c:pt>
              </c:strCache>
            </c:strRef>
          </c:cat>
          <c:val>
            <c:numRef>
              <c:f>'Questions received '!$C$69:$C$72</c:f>
              <c:numCache>
                <c:formatCode>General</c:formatCode>
                <c:ptCount val="4"/>
                <c:pt idx="0">
                  <c:v>50</c:v>
                </c:pt>
                <c:pt idx="1">
                  <c:v>85</c:v>
                </c:pt>
                <c:pt idx="2">
                  <c:v>25</c:v>
                </c:pt>
                <c:pt idx="3">
                  <c:v>8</c:v>
                </c:pt>
              </c:numCache>
            </c:numRef>
          </c:val>
          <c:extLst>
            <c:ext xmlns:c16="http://schemas.microsoft.com/office/drawing/2014/chart" uri="{C3380CC4-5D6E-409C-BE32-E72D297353CC}">
              <c16:uniqueId val="{00000008-8EB0-46B9-8C3E-8725329C1A67}"/>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786174465387651"/>
          <c:y val="0.16901031565997893"/>
          <c:w val="0.30415982095499294"/>
          <c:h val="0.68002068036763885"/>
        </c:manualLayout>
      </c:layout>
      <c:overlay val="0"/>
      <c:spPr>
        <a:solidFill>
          <a:schemeClr val="lt1">
            <a:alpha val="50000"/>
          </a:schemeClr>
        </a:solidFill>
        <a:ln>
          <a:noFill/>
        </a:ln>
        <a:effectLst/>
      </c:spPr>
      <c:txPr>
        <a:bodyPr rot="0" spcFirstLastPara="1" vertOverflow="ellipsis" vert="horz" wrap="square" anchor="ctr" anchorCtr="1"/>
        <a:lstStyle/>
        <a:p>
          <a:pPr>
            <a:defRPr sz="14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r>
              <a:rPr lang="en-US" sz="2000" dirty="0">
                <a:latin typeface="Times New Roman" panose="02020603050405020304" pitchFamily="18" charset="0"/>
                <a:cs typeface="Times New Roman" panose="02020603050405020304" pitchFamily="18" charset="0"/>
              </a:rPr>
              <a:t>Respondent</a:t>
            </a:r>
            <a:r>
              <a:rPr lang="en-US" sz="2000" baseline="0" dirty="0">
                <a:latin typeface="Times New Roman" panose="02020603050405020304" pitchFamily="18" charset="0"/>
                <a:cs typeface="Times New Roman" panose="02020603050405020304" pitchFamily="18" charset="0"/>
              </a:rPr>
              <a:t> Profession</a:t>
            </a:r>
            <a:endParaRPr lang="en-US" sz="2000" dirty="0">
              <a:latin typeface="Times New Roman" panose="02020603050405020304" pitchFamily="18" charset="0"/>
              <a:cs typeface="Times New Roman" panose="02020603050405020304" pitchFamily="18" charset="0"/>
            </a:endParaRPr>
          </a:p>
        </c:rich>
      </c:tx>
      <c:layout>
        <c:manualLayout>
          <c:xMode val="edge"/>
          <c:yMode val="edge"/>
          <c:x val="7.3622772885521201E-2"/>
          <c:y val="2.6124734981362984E-2"/>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pieChart>
        <c:varyColors val="1"/>
        <c:ser>
          <c:idx val="0"/>
          <c:order val="0"/>
          <c:explosion val="35"/>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D32F-45ED-8684-903A3BF2907D}"/>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D32F-45ED-8684-903A3BF2907D}"/>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D32F-45ED-8684-903A3BF2907D}"/>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D32F-45ED-8684-903A3BF2907D}"/>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D32F-45ED-8684-903A3BF2907D}"/>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D32F-45ED-8684-903A3BF2907D}"/>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'Questions received '!$B$50:$B$54</c:f>
              <c:strCache>
                <c:ptCount val="5"/>
                <c:pt idx="0">
                  <c:v>Construction Manager</c:v>
                </c:pt>
                <c:pt idx="1">
                  <c:v>Construction Project Manager </c:v>
                </c:pt>
                <c:pt idx="2">
                  <c:v>Quantity Surveyor  </c:v>
                </c:pt>
                <c:pt idx="3">
                  <c:v>Civil Engineer</c:v>
                </c:pt>
                <c:pt idx="4">
                  <c:v>Architect, Electrical Enginners, Structural Enginners  and Planners</c:v>
                </c:pt>
              </c:strCache>
            </c:strRef>
          </c:cat>
          <c:val>
            <c:numRef>
              <c:f>'Questions received '!$C$50:$C$54</c:f>
              <c:numCache>
                <c:formatCode>General</c:formatCode>
                <c:ptCount val="5"/>
                <c:pt idx="0">
                  <c:v>15</c:v>
                </c:pt>
                <c:pt idx="1">
                  <c:v>7</c:v>
                </c:pt>
                <c:pt idx="2">
                  <c:v>50</c:v>
                </c:pt>
                <c:pt idx="3">
                  <c:v>84</c:v>
                </c:pt>
                <c:pt idx="4">
                  <c:v>12</c:v>
                </c:pt>
              </c:numCache>
            </c:numRef>
          </c:val>
          <c:extLst>
            <c:ext xmlns:c16="http://schemas.microsoft.com/office/drawing/2014/chart" uri="{C3380CC4-5D6E-409C-BE32-E72D297353CC}">
              <c16:uniqueId val="{0000000C-D32F-45ED-8684-903A3BF2907D}"/>
            </c:ext>
          </c:extLst>
        </c:ser>
        <c:ser>
          <c:idx val="1"/>
          <c:order val="1"/>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E-D32F-45ED-8684-903A3BF2907D}"/>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0-D32F-45ED-8684-903A3BF2907D}"/>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2-D32F-45ED-8684-903A3BF2907D}"/>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4-D32F-45ED-8684-903A3BF2907D}"/>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6-D32F-45ED-8684-903A3BF2907D}"/>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8-D32F-45ED-8684-903A3BF2907D}"/>
              </c:ext>
            </c:extLst>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'Questions received '!$B$50:$B$54</c:f>
              <c:strCache>
                <c:ptCount val="5"/>
                <c:pt idx="0">
                  <c:v>Construction Manager</c:v>
                </c:pt>
                <c:pt idx="1">
                  <c:v>Construction Project Manager </c:v>
                </c:pt>
                <c:pt idx="2">
                  <c:v>Quantity Surveyor  </c:v>
                </c:pt>
                <c:pt idx="3">
                  <c:v>Civil Engineer</c:v>
                </c:pt>
                <c:pt idx="4">
                  <c:v>Architect, Electrical Enginners, Structural Enginners  and Planners</c:v>
                </c:pt>
              </c:strCache>
            </c:strRef>
          </c:cat>
          <c:val>
            <c:numRef>
              <c:f>'Questions received '!$D$50:$D$54</c:f>
              <c:numCache>
                <c:formatCode>General</c:formatCode>
                <c:ptCount val="5"/>
              </c:numCache>
            </c:numRef>
          </c:val>
          <c:extLst>
            <c:ext xmlns:c16="http://schemas.microsoft.com/office/drawing/2014/chart" uri="{C3380CC4-5D6E-409C-BE32-E72D297353CC}">
              <c16:uniqueId val="{00000019-D32F-45ED-8684-903A3BF2907D}"/>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1400" b="0"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en-US"/>
          </a:p>
        </c:txPr>
      </c:legendEntry>
      <c:legendEntry>
        <c:idx val="1"/>
        <c:txPr>
          <a:bodyPr rot="0" spcFirstLastPara="1" vertOverflow="ellipsis" vert="horz" wrap="square" anchor="ctr" anchorCtr="1"/>
          <a:lstStyle/>
          <a:p>
            <a:pPr>
              <a:defRPr sz="1400" b="0"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en-US"/>
          </a:p>
        </c:txPr>
      </c:legendEntry>
      <c:legendEntry>
        <c:idx val="2"/>
        <c:txPr>
          <a:bodyPr rot="0" spcFirstLastPara="1" vertOverflow="ellipsis" vert="horz" wrap="square" anchor="ctr" anchorCtr="1"/>
          <a:lstStyle/>
          <a:p>
            <a:pPr>
              <a:defRPr sz="1400" b="0"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en-US"/>
          </a:p>
        </c:txPr>
      </c:legendEntry>
      <c:legendEntry>
        <c:idx val="3"/>
        <c:txPr>
          <a:bodyPr rot="0" spcFirstLastPara="1" vertOverflow="ellipsis" vert="horz" wrap="square" anchor="ctr" anchorCtr="1"/>
          <a:lstStyle/>
          <a:p>
            <a:pPr>
              <a:defRPr sz="1400" b="0"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en-US"/>
          </a:p>
        </c:txPr>
      </c:legendEntry>
      <c:legendEntry>
        <c:idx val="4"/>
        <c:txPr>
          <a:bodyPr rot="0" spcFirstLastPara="1" vertOverflow="ellipsis" vert="horz" wrap="square" anchor="ctr" anchorCtr="1"/>
          <a:lstStyle/>
          <a:p>
            <a:pPr>
              <a:defRPr sz="1400" b="0"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en-US"/>
          </a:p>
        </c:txPr>
      </c:legendEntry>
      <c:layout>
        <c:manualLayout>
          <c:xMode val="edge"/>
          <c:yMode val="edge"/>
          <c:x val="0.59608943772464651"/>
          <c:y val="5.7216940896386959E-2"/>
          <c:w val="0.38909578628086189"/>
          <c:h val="0.90363469803646213"/>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200" b="0"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B40738-DF88-4D80-B67B-4E61362FA605}" type="doc">
      <dgm:prSet loTypeId="urn:microsoft.com/office/officeart/2005/8/layout/process5" loCatId="process" qsTypeId="urn:microsoft.com/office/officeart/2005/8/quickstyle/simple1" qsCatId="simple" csTypeId="urn:microsoft.com/office/officeart/2005/8/colors/colorful1" csCatId="colorful" phldr="1"/>
      <dgm:spPr/>
      <dgm:t>
        <a:bodyPr/>
        <a:lstStyle/>
        <a:p>
          <a:endParaRPr lang="en-US"/>
        </a:p>
      </dgm:t>
    </dgm:pt>
    <dgm:pt modelId="{6AA1FA66-053E-41A7-84B7-A69A84B9A1CC}">
      <dgm:prSet phldrT="[Text]" custT="1"/>
      <dgm:spPr/>
      <dgm:t>
        <a:bodyPr/>
        <a:lstStyle/>
        <a:p>
          <a:r>
            <a:rPr lang="en-US" sz="1400" b="1" dirty="0">
              <a:latin typeface="Times New Roman" panose="02020603050405020304" pitchFamily="18" charset="0"/>
              <a:cs typeface="Times New Roman" panose="02020603050405020304" pitchFamily="18" charset="0"/>
            </a:rPr>
            <a:t>1. INTRODUCTION</a:t>
          </a:r>
        </a:p>
      </dgm:t>
    </dgm:pt>
    <dgm:pt modelId="{32536742-9AE4-4949-80A1-7AF6CDEDB2A8}" type="parTrans" cxnId="{9026FB18-C0D0-4AF2-9AA8-AF895B33CF17}">
      <dgm:prSet/>
      <dgm:spPr/>
      <dgm:t>
        <a:bodyPr/>
        <a:lstStyle/>
        <a:p>
          <a:endParaRPr lang="en-US"/>
        </a:p>
      </dgm:t>
    </dgm:pt>
    <dgm:pt modelId="{90E93937-6539-4577-9B20-11C7E8084529}" type="sibTrans" cxnId="{9026FB18-C0D0-4AF2-9AA8-AF895B33CF17}">
      <dgm:prSet/>
      <dgm:spPr/>
      <dgm:t>
        <a:bodyPr/>
        <a:lstStyle/>
        <a:p>
          <a:endParaRPr lang="en-US"/>
        </a:p>
      </dgm:t>
    </dgm:pt>
    <dgm:pt modelId="{F0B9A7C7-770F-4415-B810-EEED1947002E}">
      <dgm:prSet phldrT="[Text]" custT="1"/>
      <dgm:spPr/>
      <dgm:t>
        <a:bodyPr/>
        <a:lstStyle/>
        <a:p>
          <a:r>
            <a:rPr lang="en-US" sz="1400" b="1" dirty="0">
              <a:latin typeface="Times New Roman" panose="02020603050405020304" pitchFamily="18" charset="0"/>
              <a:cs typeface="Times New Roman" panose="02020603050405020304" pitchFamily="18" charset="0"/>
            </a:rPr>
            <a:t>5. RESEARCH AIM AND OBJECTIVES</a:t>
          </a:r>
        </a:p>
      </dgm:t>
    </dgm:pt>
    <dgm:pt modelId="{3DBA7812-E855-4C29-864D-D17C305978F7}" type="sibTrans" cxnId="{5EE160CC-D972-420D-9E4B-5CD24DFBB65E}">
      <dgm:prSet/>
      <dgm:spPr/>
      <dgm:t>
        <a:bodyPr/>
        <a:lstStyle/>
        <a:p>
          <a:endParaRPr lang="en-US"/>
        </a:p>
      </dgm:t>
    </dgm:pt>
    <dgm:pt modelId="{3F865A55-DA33-46D7-9BF9-F13946F0F18A}" type="parTrans" cxnId="{5EE160CC-D972-420D-9E4B-5CD24DFBB65E}">
      <dgm:prSet/>
      <dgm:spPr/>
      <dgm:t>
        <a:bodyPr/>
        <a:lstStyle/>
        <a:p>
          <a:endParaRPr lang="en-US"/>
        </a:p>
      </dgm:t>
    </dgm:pt>
    <dgm:pt modelId="{D8C36B55-C094-48F3-BDC9-E1E8965AD9A1}">
      <dgm:prSet custT="1"/>
      <dgm:spPr/>
      <dgm:t>
        <a:bodyPr/>
        <a:lstStyle/>
        <a:p>
          <a:r>
            <a:rPr lang="en-US" sz="1400" b="1" dirty="0">
              <a:latin typeface="Times New Roman" panose="02020603050405020304" pitchFamily="18" charset="0"/>
              <a:cs typeface="Times New Roman" panose="02020603050405020304" pitchFamily="18" charset="0"/>
            </a:rPr>
            <a:t>6. METHODOLOGY</a:t>
          </a:r>
        </a:p>
      </dgm:t>
    </dgm:pt>
    <dgm:pt modelId="{E2E95E4C-C933-4473-9FC9-D7A491D64C23}" type="parTrans" cxnId="{684F147A-9F0E-45E2-9B03-71E11554226B}">
      <dgm:prSet/>
      <dgm:spPr/>
      <dgm:t>
        <a:bodyPr/>
        <a:lstStyle/>
        <a:p>
          <a:endParaRPr lang="en-US"/>
        </a:p>
      </dgm:t>
    </dgm:pt>
    <dgm:pt modelId="{9BB95423-3734-48C5-A2BA-93D0C08ECEC0}" type="sibTrans" cxnId="{684F147A-9F0E-45E2-9B03-71E11554226B}">
      <dgm:prSet/>
      <dgm:spPr/>
      <dgm:t>
        <a:bodyPr/>
        <a:lstStyle/>
        <a:p>
          <a:endParaRPr lang="en-US"/>
        </a:p>
      </dgm:t>
    </dgm:pt>
    <dgm:pt modelId="{05E493B2-2CEC-47D2-89A8-F686EED80B29}">
      <dgm:prSet custT="1"/>
      <dgm:spPr/>
      <dgm:t>
        <a:bodyPr/>
        <a:lstStyle/>
        <a:p>
          <a:r>
            <a:rPr lang="en-US" sz="1400" b="1" dirty="0">
              <a:latin typeface="Times New Roman" panose="02020603050405020304" pitchFamily="18" charset="0"/>
              <a:cs typeface="Times New Roman" panose="02020603050405020304" pitchFamily="18" charset="0"/>
            </a:rPr>
            <a:t>8. DEVELOPMENT OF BEST PRACTICE </a:t>
          </a:r>
        </a:p>
      </dgm:t>
    </dgm:pt>
    <dgm:pt modelId="{6CD8F470-90B6-478C-BDA5-DA5624D754AD}" type="parTrans" cxnId="{FCF3B1BF-3ABA-4706-908D-858D09601032}">
      <dgm:prSet/>
      <dgm:spPr/>
      <dgm:t>
        <a:bodyPr/>
        <a:lstStyle/>
        <a:p>
          <a:endParaRPr lang="en-US"/>
        </a:p>
      </dgm:t>
    </dgm:pt>
    <dgm:pt modelId="{BE43D00D-5DB9-4753-BB73-9DBB616F504F}" type="sibTrans" cxnId="{FCF3B1BF-3ABA-4706-908D-858D09601032}">
      <dgm:prSet/>
      <dgm:spPr/>
      <dgm:t>
        <a:bodyPr/>
        <a:lstStyle/>
        <a:p>
          <a:endParaRPr lang="en-US"/>
        </a:p>
      </dgm:t>
    </dgm:pt>
    <dgm:pt modelId="{7984C4C7-C730-4E46-B772-B377C698DF98}">
      <dgm:prSet custT="1"/>
      <dgm:spPr/>
      <dgm:t>
        <a:bodyPr/>
        <a:lstStyle/>
        <a:p>
          <a:r>
            <a:rPr lang="en-US" sz="1400" b="1" kern="1200" dirty="0">
              <a:latin typeface="Times New Roman" panose="02020603050405020304" pitchFamily="18" charset="0"/>
              <a:cs typeface="Times New Roman" panose="02020603050405020304" pitchFamily="18" charset="0"/>
            </a:rPr>
            <a:t>12. FUTURE </a:t>
          </a:r>
          <a:r>
            <a:rPr lang="en-US" sz="1400" b="1" kern="1200" dirty="0">
              <a:latin typeface="Times New Roman" panose="02020603050405020304" pitchFamily="18" charset="0"/>
              <a:ea typeface="+mn-ea"/>
              <a:cs typeface="Times New Roman" panose="02020603050405020304" pitchFamily="18" charset="0"/>
            </a:rPr>
            <a:t>RESEARCH</a:t>
          </a:r>
        </a:p>
      </dgm:t>
    </dgm:pt>
    <dgm:pt modelId="{26333B8E-BA9F-48E8-ADE6-3C94498D6E63}" type="parTrans" cxnId="{E7907A40-08C9-40C7-99F8-ADC77443F26F}">
      <dgm:prSet/>
      <dgm:spPr/>
      <dgm:t>
        <a:bodyPr/>
        <a:lstStyle/>
        <a:p>
          <a:endParaRPr lang="en-US"/>
        </a:p>
      </dgm:t>
    </dgm:pt>
    <dgm:pt modelId="{DBA4B87C-AA70-474A-9898-1C15D949EEDB}" type="sibTrans" cxnId="{E7907A40-08C9-40C7-99F8-ADC77443F26F}">
      <dgm:prSet/>
      <dgm:spPr/>
      <dgm:t>
        <a:bodyPr/>
        <a:lstStyle/>
        <a:p>
          <a:endParaRPr lang="en-US"/>
        </a:p>
      </dgm:t>
    </dgm:pt>
    <dgm:pt modelId="{BB480E6D-9288-48DF-B2F5-99C0546E3A06}">
      <dgm:prSet phldrT="[Text]" custT="1"/>
      <dgm:spPr/>
      <dgm:t>
        <a:bodyPr/>
        <a:lstStyle/>
        <a:p>
          <a:r>
            <a:rPr lang="en-US" sz="1400" b="1" dirty="0">
              <a:latin typeface="Times New Roman" panose="02020603050405020304" pitchFamily="18" charset="0"/>
              <a:cs typeface="Times New Roman" panose="02020603050405020304" pitchFamily="18" charset="0"/>
            </a:rPr>
            <a:t>2. RATIONALE FOR RESEARCH</a:t>
          </a:r>
        </a:p>
      </dgm:t>
    </dgm:pt>
    <dgm:pt modelId="{C46ACE71-60B0-4C70-8428-437E53876D70}" type="parTrans" cxnId="{8F664384-5991-4802-829A-E07FA7E4B34E}">
      <dgm:prSet/>
      <dgm:spPr/>
      <dgm:t>
        <a:bodyPr/>
        <a:lstStyle/>
        <a:p>
          <a:endParaRPr lang="en-US"/>
        </a:p>
      </dgm:t>
    </dgm:pt>
    <dgm:pt modelId="{8E23100A-A120-4F28-AF99-E2064E508FA9}" type="sibTrans" cxnId="{8F664384-5991-4802-829A-E07FA7E4B34E}">
      <dgm:prSet/>
      <dgm:spPr/>
      <dgm:t>
        <a:bodyPr/>
        <a:lstStyle/>
        <a:p>
          <a:endParaRPr lang="en-US"/>
        </a:p>
      </dgm:t>
    </dgm:pt>
    <dgm:pt modelId="{90F72FCB-485B-4241-9BC6-54DB1D8000B2}">
      <dgm:prSet phldrT="[Text]" custT="1"/>
      <dgm:spPr/>
      <dgm:t>
        <a:bodyPr/>
        <a:lstStyle/>
        <a:p>
          <a:r>
            <a:rPr lang="en-US" sz="1400" b="1" dirty="0">
              <a:latin typeface="Times New Roman" panose="02020603050405020304" pitchFamily="18" charset="0"/>
              <a:cs typeface="Times New Roman" panose="02020603050405020304" pitchFamily="18" charset="0"/>
            </a:rPr>
            <a:t>3. LITERATURE REVIEWED</a:t>
          </a:r>
        </a:p>
      </dgm:t>
    </dgm:pt>
    <dgm:pt modelId="{A201F1A8-C9BA-43EC-8168-581365F74B74}" type="parTrans" cxnId="{FE580C2A-42E9-4A9F-9472-7BC48D3C0712}">
      <dgm:prSet/>
      <dgm:spPr/>
      <dgm:t>
        <a:bodyPr/>
        <a:lstStyle/>
        <a:p>
          <a:endParaRPr lang="en-US"/>
        </a:p>
      </dgm:t>
    </dgm:pt>
    <dgm:pt modelId="{E7CA7823-0C41-4F86-BD28-EAF8957A12F0}" type="sibTrans" cxnId="{FE580C2A-42E9-4A9F-9472-7BC48D3C0712}">
      <dgm:prSet/>
      <dgm:spPr/>
      <dgm:t>
        <a:bodyPr/>
        <a:lstStyle/>
        <a:p>
          <a:endParaRPr lang="en-US"/>
        </a:p>
      </dgm:t>
    </dgm:pt>
    <dgm:pt modelId="{D88D7ED2-C80D-4DB6-9EFC-9DF28254D318}">
      <dgm:prSet phldrT="[Text]" custT="1"/>
      <dgm:spPr/>
      <dgm:t>
        <a:bodyPr/>
        <a:lstStyle/>
        <a:p>
          <a:r>
            <a:rPr lang="en-US" sz="1400" b="1" dirty="0">
              <a:latin typeface="Times New Roman" panose="02020603050405020304" pitchFamily="18" charset="0"/>
              <a:cs typeface="Times New Roman" panose="02020603050405020304" pitchFamily="18" charset="0"/>
            </a:rPr>
            <a:t>4. RESEARCH QUESTIONS</a:t>
          </a:r>
        </a:p>
      </dgm:t>
    </dgm:pt>
    <dgm:pt modelId="{75FC5A05-85D2-4382-B637-007D5E2CE288}" type="parTrans" cxnId="{4BDD02B9-63A2-4C15-9EB2-F3495C4F8C70}">
      <dgm:prSet/>
      <dgm:spPr/>
      <dgm:t>
        <a:bodyPr/>
        <a:lstStyle/>
        <a:p>
          <a:endParaRPr lang="en-US"/>
        </a:p>
      </dgm:t>
    </dgm:pt>
    <dgm:pt modelId="{47E21283-75A1-4734-9ECD-1BC34F29E21C}" type="sibTrans" cxnId="{4BDD02B9-63A2-4C15-9EB2-F3495C4F8C70}">
      <dgm:prSet/>
      <dgm:spPr/>
      <dgm:t>
        <a:bodyPr/>
        <a:lstStyle/>
        <a:p>
          <a:endParaRPr lang="en-US"/>
        </a:p>
      </dgm:t>
    </dgm:pt>
    <dgm:pt modelId="{045BECF1-A602-4ACC-8742-424F6B44A334}">
      <dgm:prSet custT="1"/>
      <dgm:spPr/>
      <dgm:t>
        <a:bodyPr/>
        <a:lstStyle/>
        <a:p>
          <a:r>
            <a:rPr lang="en-US" sz="1400" b="1" dirty="0">
              <a:latin typeface="Times New Roman" panose="02020603050405020304" pitchFamily="18" charset="0"/>
              <a:cs typeface="Times New Roman" panose="02020603050405020304" pitchFamily="18" charset="0"/>
            </a:rPr>
            <a:t>7. RESEARCH FINDINGS</a:t>
          </a:r>
        </a:p>
      </dgm:t>
    </dgm:pt>
    <dgm:pt modelId="{8341597C-E07E-4E91-BAFB-780311B447A4}" type="parTrans" cxnId="{E5BE3012-DA87-4694-BB64-25F3DC356A66}">
      <dgm:prSet/>
      <dgm:spPr/>
      <dgm:t>
        <a:bodyPr/>
        <a:lstStyle/>
        <a:p>
          <a:endParaRPr lang="en-US"/>
        </a:p>
      </dgm:t>
    </dgm:pt>
    <dgm:pt modelId="{949E1873-C488-4AF6-A0AC-8EBB7F8CA2CF}" type="sibTrans" cxnId="{E5BE3012-DA87-4694-BB64-25F3DC356A66}">
      <dgm:prSet/>
      <dgm:spPr/>
      <dgm:t>
        <a:bodyPr/>
        <a:lstStyle/>
        <a:p>
          <a:endParaRPr lang="en-US"/>
        </a:p>
      </dgm:t>
    </dgm:pt>
    <dgm:pt modelId="{190610DA-9C98-402A-825E-21A1E9118B18}">
      <dgm:prSet custT="1"/>
      <dgm:spPr/>
      <dgm:t>
        <a:bodyPr/>
        <a:lstStyle/>
        <a:p>
          <a:r>
            <a:rPr lang="en-US" sz="1400" b="1" dirty="0">
              <a:latin typeface="Times New Roman" panose="02020603050405020304" pitchFamily="18" charset="0"/>
              <a:cs typeface="Times New Roman" panose="02020603050405020304" pitchFamily="18" charset="0"/>
            </a:rPr>
            <a:t>9. STUDY IMPLICATIONS </a:t>
          </a:r>
        </a:p>
      </dgm:t>
    </dgm:pt>
    <dgm:pt modelId="{77D81CAE-2BF6-4546-989D-3E8A9D3F31B8}" type="parTrans" cxnId="{6FD94018-3E41-40C9-9921-D191835B3B8B}">
      <dgm:prSet/>
      <dgm:spPr/>
      <dgm:t>
        <a:bodyPr/>
        <a:lstStyle/>
        <a:p>
          <a:endParaRPr lang="en-US"/>
        </a:p>
      </dgm:t>
    </dgm:pt>
    <dgm:pt modelId="{38EF2197-B372-425A-8FF9-E19CCF18C1F8}" type="sibTrans" cxnId="{6FD94018-3E41-40C9-9921-D191835B3B8B}">
      <dgm:prSet/>
      <dgm:spPr/>
      <dgm:t>
        <a:bodyPr/>
        <a:lstStyle/>
        <a:p>
          <a:endParaRPr lang="en-US"/>
        </a:p>
      </dgm:t>
    </dgm:pt>
    <dgm:pt modelId="{D7734F2F-6E33-471D-A357-13E231EBCD57}">
      <dgm:prSet custT="1"/>
      <dgm:spPr/>
      <dgm:t>
        <a:bodyPr/>
        <a:lstStyle/>
        <a:p>
          <a:r>
            <a:rPr lang="en-US" sz="1400" b="1" dirty="0">
              <a:latin typeface="Times New Roman" panose="02020603050405020304" pitchFamily="18" charset="0"/>
              <a:cs typeface="Times New Roman" panose="02020603050405020304" pitchFamily="18" charset="0"/>
            </a:rPr>
            <a:t>0</a:t>
          </a:r>
          <a:r>
            <a:rPr lang="en-US" sz="1200" b="1" dirty="0">
              <a:latin typeface="Times New Roman" panose="02020603050405020304" pitchFamily="18" charset="0"/>
              <a:cs typeface="Times New Roman" panose="02020603050405020304" pitchFamily="18" charset="0"/>
            </a:rPr>
            <a:t>. RECOMMENDATIONS</a:t>
          </a:r>
        </a:p>
      </dgm:t>
    </dgm:pt>
    <dgm:pt modelId="{556200F9-B600-448C-A08F-3E241D036026}" type="sibTrans" cxnId="{33130646-C4C4-4C26-A605-09A38FFB5E8E}">
      <dgm:prSet/>
      <dgm:spPr/>
      <dgm:t>
        <a:bodyPr/>
        <a:lstStyle/>
        <a:p>
          <a:endParaRPr lang="en-US"/>
        </a:p>
      </dgm:t>
    </dgm:pt>
    <dgm:pt modelId="{C6B9A66A-C0C3-457D-B1DE-A9B4815202CE}" type="parTrans" cxnId="{33130646-C4C4-4C26-A605-09A38FFB5E8E}">
      <dgm:prSet/>
      <dgm:spPr/>
      <dgm:t>
        <a:bodyPr/>
        <a:lstStyle/>
        <a:p>
          <a:endParaRPr lang="en-US"/>
        </a:p>
      </dgm:t>
    </dgm:pt>
    <dgm:pt modelId="{D9EC7870-A73A-4454-BD77-8C58BFED5F95}">
      <dgm:prSet custT="1"/>
      <dgm:spPr/>
      <dgm:t>
        <a:bodyPr/>
        <a:lstStyle/>
        <a:p>
          <a:r>
            <a:rPr lang="en-US" sz="1400" b="1" dirty="0">
              <a:latin typeface="Times New Roman" panose="02020603050405020304" pitchFamily="18" charset="0"/>
              <a:cs typeface="Times New Roman" panose="02020603050405020304" pitchFamily="18" charset="0"/>
            </a:rPr>
            <a:t>11. RESEARCH LIMITATIONS </a:t>
          </a:r>
        </a:p>
      </dgm:t>
    </dgm:pt>
    <dgm:pt modelId="{BB7E8787-3F4B-40D6-997C-0D1EBA0DA197}" type="sibTrans" cxnId="{A174DD93-3387-4811-972E-8E46933FC06B}">
      <dgm:prSet/>
      <dgm:spPr/>
      <dgm:t>
        <a:bodyPr/>
        <a:lstStyle/>
        <a:p>
          <a:endParaRPr lang="en-US"/>
        </a:p>
      </dgm:t>
    </dgm:pt>
    <dgm:pt modelId="{934AC2AD-E983-45A7-9A8D-BEACBBF665CC}" type="parTrans" cxnId="{A174DD93-3387-4811-972E-8E46933FC06B}">
      <dgm:prSet/>
      <dgm:spPr/>
      <dgm:t>
        <a:bodyPr/>
        <a:lstStyle/>
        <a:p>
          <a:endParaRPr lang="en-US"/>
        </a:p>
      </dgm:t>
    </dgm:pt>
    <dgm:pt modelId="{204E483B-251F-4259-88C2-FA08FA986225}" type="pres">
      <dgm:prSet presAssocID="{90B40738-DF88-4D80-B67B-4E61362FA605}" presName="diagram" presStyleCnt="0">
        <dgm:presLayoutVars>
          <dgm:dir/>
          <dgm:resizeHandles val="exact"/>
        </dgm:presLayoutVars>
      </dgm:prSet>
      <dgm:spPr/>
      <dgm:t>
        <a:bodyPr/>
        <a:lstStyle/>
        <a:p>
          <a:endParaRPr lang="en-US"/>
        </a:p>
      </dgm:t>
    </dgm:pt>
    <dgm:pt modelId="{32F07537-ACD0-49CF-9933-B8F84881EABA}" type="pres">
      <dgm:prSet presAssocID="{6AA1FA66-053E-41A7-84B7-A69A84B9A1CC}" presName="node" presStyleLbl="node1" presStyleIdx="0" presStyleCnt="12">
        <dgm:presLayoutVars>
          <dgm:bulletEnabled val="1"/>
        </dgm:presLayoutVars>
      </dgm:prSet>
      <dgm:spPr/>
      <dgm:t>
        <a:bodyPr/>
        <a:lstStyle/>
        <a:p>
          <a:endParaRPr lang="en-US"/>
        </a:p>
      </dgm:t>
    </dgm:pt>
    <dgm:pt modelId="{C92AFD0E-7B8B-4450-B928-AB80CDA1EC5A}" type="pres">
      <dgm:prSet presAssocID="{90E93937-6539-4577-9B20-11C7E8084529}" presName="sibTrans" presStyleLbl="sibTrans2D1" presStyleIdx="0" presStyleCnt="11"/>
      <dgm:spPr/>
      <dgm:t>
        <a:bodyPr/>
        <a:lstStyle/>
        <a:p>
          <a:endParaRPr lang="en-US"/>
        </a:p>
      </dgm:t>
    </dgm:pt>
    <dgm:pt modelId="{B6513B01-8C3B-4FC4-B5B2-CE3C14B3C5F0}" type="pres">
      <dgm:prSet presAssocID="{90E93937-6539-4577-9B20-11C7E8084529}" presName="connectorText" presStyleLbl="sibTrans2D1" presStyleIdx="0" presStyleCnt="11"/>
      <dgm:spPr/>
      <dgm:t>
        <a:bodyPr/>
        <a:lstStyle/>
        <a:p>
          <a:endParaRPr lang="en-US"/>
        </a:p>
      </dgm:t>
    </dgm:pt>
    <dgm:pt modelId="{950C0701-51F2-4AFB-BFE1-228CEE60CF01}" type="pres">
      <dgm:prSet presAssocID="{BB480E6D-9288-48DF-B2F5-99C0546E3A06}" presName="node" presStyleLbl="node1" presStyleIdx="1" presStyleCnt="12">
        <dgm:presLayoutVars>
          <dgm:bulletEnabled val="1"/>
        </dgm:presLayoutVars>
      </dgm:prSet>
      <dgm:spPr/>
      <dgm:t>
        <a:bodyPr/>
        <a:lstStyle/>
        <a:p>
          <a:endParaRPr lang="en-US"/>
        </a:p>
      </dgm:t>
    </dgm:pt>
    <dgm:pt modelId="{0E70E777-95C3-4A95-A9EA-599EC76343FA}" type="pres">
      <dgm:prSet presAssocID="{8E23100A-A120-4F28-AF99-E2064E508FA9}" presName="sibTrans" presStyleLbl="sibTrans2D1" presStyleIdx="1" presStyleCnt="11"/>
      <dgm:spPr/>
      <dgm:t>
        <a:bodyPr/>
        <a:lstStyle/>
        <a:p>
          <a:endParaRPr lang="en-US"/>
        </a:p>
      </dgm:t>
    </dgm:pt>
    <dgm:pt modelId="{73E1680B-235B-4943-937F-10150B17E1C5}" type="pres">
      <dgm:prSet presAssocID="{8E23100A-A120-4F28-AF99-E2064E508FA9}" presName="connectorText" presStyleLbl="sibTrans2D1" presStyleIdx="1" presStyleCnt="11"/>
      <dgm:spPr/>
      <dgm:t>
        <a:bodyPr/>
        <a:lstStyle/>
        <a:p>
          <a:endParaRPr lang="en-US"/>
        </a:p>
      </dgm:t>
    </dgm:pt>
    <dgm:pt modelId="{F4991674-7D67-4F69-979F-845EE0571B48}" type="pres">
      <dgm:prSet presAssocID="{90F72FCB-485B-4241-9BC6-54DB1D8000B2}" presName="node" presStyleLbl="node1" presStyleIdx="2" presStyleCnt="12">
        <dgm:presLayoutVars>
          <dgm:bulletEnabled val="1"/>
        </dgm:presLayoutVars>
      </dgm:prSet>
      <dgm:spPr/>
      <dgm:t>
        <a:bodyPr/>
        <a:lstStyle/>
        <a:p>
          <a:endParaRPr lang="en-US"/>
        </a:p>
      </dgm:t>
    </dgm:pt>
    <dgm:pt modelId="{6833F481-437E-4352-ACEE-3406F15CBB2E}" type="pres">
      <dgm:prSet presAssocID="{E7CA7823-0C41-4F86-BD28-EAF8957A12F0}" presName="sibTrans" presStyleLbl="sibTrans2D1" presStyleIdx="2" presStyleCnt="11"/>
      <dgm:spPr/>
      <dgm:t>
        <a:bodyPr/>
        <a:lstStyle/>
        <a:p>
          <a:endParaRPr lang="en-US"/>
        </a:p>
      </dgm:t>
    </dgm:pt>
    <dgm:pt modelId="{00DA31CB-B192-4B0B-90FC-EB1878B47C2C}" type="pres">
      <dgm:prSet presAssocID="{E7CA7823-0C41-4F86-BD28-EAF8957A12F0}" presName="connectorText" presStyleLbl="sibTrans2D1" presStyleIdx="2" presStyleCnt="11"/>
      <dgm:spPr/>
      <dgm:t>
        <a:bodyPr/>
        <a:lstStyle/>
        <a:p>
          <a:endParaRPr lang="en-US"/>
        </a:p>
      </dgm:t>
    </dgm:pt>
    <dgm:pt modelId="{068D883C-1D91-4F3F-B29C-6C9CB0AC82E7}" type="pres">
      <dgm:prSet presAssocID="{D88D7ED2-C80D-4DB6-9EFC-9DF28254D318}" presName="node" presStyleLbl="node1" presStyleIdx="3" presStyleCnt="12">
        <dgm:presLayoutVars>
          <dgm:bulletEnabled val="1"/>
        </dgm:presLayoutVars>
      </dgm:prSet>
      <dgm:spPr/>
      <dgm:t>
        <a:bodyPr/>
        <a:lstStyle/>
        <a:p>
          <a:endParaRPr lang="en-US"/>
        </a:p>
      </dgm:t>
    </dgm:pt>
    <dgm:pt modelId="{0E31EFA2-05F6-4430-8BDC-B53A5E0FBFA4}" type="pres">
      <dgm:prSet presAssocID="{47E21283-75A1-4734-9ECD-1BC34F29E21C}" presName="sibTrans" presStyleLbl="sibTrans2D1" presStyleIdx="3" presStyleCnt="11"/>
      <dgm:spPr/>
      <dgm:t>
        <a:bodyPr/>
        <a:lstStyle/>
        <a:p>
          <a:endParaRPr lang="en-US"/>
        </a:p>
      </dgm:t>
    </dgm:pt>
    <dgm:pt modelId="{B06DC930-E00E-48E9-892D-7B9CA42C64A2}" type="pres">
      <dgm:prSet presAssocID="{47E21283-75A1-4734-9ECD-1BC34F29E21C}" presName="connectorText" presStyleLbl="sibTrans2D1" presStyleIdx="3" presStyleCnt="11"/>
      <dgm:spPr/>
      <dgm:t>
        <a:bodyPr/>
        <a:lstStyle/>
        <a:p>
          <a:endParaRPr lang="en-US"/>
        </a:p>
      </dgm:t>
    </dgm:pt>
    <dgm:pt modelId="{61676EE5-8EA2-4DB0-A85F-8B3E2D5F26B1}" type="pres">
      <dgm:prSet presAssocID="{F0B9A7C7-770F-4415-B810-EEED1947002E}" presName="node" presStyleLbl="node1" presStyleIdx="4" presStyleCnt="12">
        <dgm:presLayoutVars>
          <dgm:bulletEnabled val="1"/>
        </dgm:presLayoutVars>
      </dgm:prSet>
      <dgm:spPr/>
      <dgm:t>
        <a:bodyPr/>
        <a:lstStyle/>
        <a:p>
          <a:endParaRPr lang="en-US"/>
        </a:p>
      </dgm:t>
    </dgm:pt>
    <dgm:pt modelId="{90B02C12-9858-4E2D-A4F0-AAAF024AA23B}" type="pres">
      <dgm:prSet presAssocID="{3DBA7812-E855-4C29-864D-D17C305978F7}" presName="sibTrans" presStyleLbl="sibTrans2D1" presStyleIdx="4" presStyleCnt="11"/>
      <dgm:spPr/>
      <dgm:t>
        <a:bodyPr/>
        <a:lstStyle/>
        <a:p>
          <a:endParaRPr lang="en-US"/>
        </a:p>
      </dgm:t>
    </dgm:pt>
    <dgm:pt modelId="{7538F2D3-FB9A-4851-94BC-2290C7007B02}" type="pres">
      <dgm:prSet presAssocID="{3DBA7812-E855-4C29-864D-D17C305978F7}" presName="connectorText" presStyleLbl="sibTrans2D1" presStyleIdx="4" presStyleCnt="11"/>
      <dgm:spPr/>
      <dgm:t>
        <a:bodyPr/>
        <a:lstStyle/>
        <a:p>
          <a:endParaRPr lang="en-US"/>
        </a:p>
      </dgm:t>
    </dgm:pt>
    <dgm:pt modelId="{26CEA856-CF2B-412B-84BF-0CC3552E3BEC}" type="pres">
      <dgm:prSet presAssocID="{D8C36B55-C094-48F3-BDC9-E1E8965AD9A1}" presName="node" presStyleLbl="node1" presStyleIdx="5" presStyleCnt="12">
        <dgm:presLayoutVars>
          <dgm:bulletEnabled val="1"/>
        </dgm:presLayoutVars>
      </dgm:prSet>
      <dgm:spPr/>
      <dgm:t>
        <a:bodyPr/>
        <a:lstStyle/>
        <a:p>
          <a:endParaRPr lang="en-US"/>
        </a:p>
      </dgm:t>
    </dgm:pt>
    <dgm:pt modelId="{30168A7F-32AE-4F16-A8BB-715B64DDABEE}" type="pres">
      <dgm:prSet presAssocID="{9BB95423-3734-48C5-A2BA-93D0C08ECEC0}" presName="sibTrans" presStyleLbl="sibTrans2D1" presStyleIdx="5" presStyleCnt="11"/>
      <dgm:spPr/>
      <dgm:t>
        <a:bodyPr/>
        <a:lstStyle/>
        <a:p>
          <a:endParaRPr lang="en-US"/>
        </a:p>
      </dgm:t>
    </dgm:pt>
    <dgm:pt modelId="{2EA2095E-DF40-4230-8410-0E80F58952C3}" type="pres">
      <dgm:prSet presAssocID="{9BB95423-3734-48C5-A2BA-93D0C08ECEC0}" presName="connectorText" presStyleLbl="sibTrans2D1" presStyleIdx="5" presStyleCnt="11"/>
      <dgm:spPr/>
      <dgm:t>
        <a:bodyPr/>
        <a:lstStyle/>
        <a:p>
          <a:endParaRPr lang="en-US"/>
        </a:p>
      </dgm:t>
    </dgm:pt>
    <dgm:pt modelId="{3010C0AC-699D-4BF4-8790-BAABDA20DA0D}" type="pres">
      <dgm:prSet presAssocID="{045BECF1-A602-4ACC-8742-424F6B44A334}" presName="node" presStyleLbl="node1" presStyleIdx="6" presStyleCnt="12">
        <dgm:presLayoutVars>
          <dgm:bulletEnabled val="1"/>
        </dgm:presLayoutVars>
      </dgm:prSet>
      <dgm:spPr/>
      <dgm:t>
        <a:bodyPr/>
        <a:lstStyle/>
        <a:p>
          <a:endParaRPr lang="en-US"/>
        </a:p>
      </dgm:t>
    </dgm:pt>
    <dgm:pt modelId="{7FE47332-3B7C-4DA6-8398-3E621228B945}" type="pres">
      <dgm:prSet presAssocID="{949E1873-C488-4AF6-A0AC-8EBB7F8CA2CF}" presName="sibTrans" presStyleLbl="sibTrans2D1" presStyleIdx="6" presStyleCnt="11"/>
      <dgm:spPr/>
      <dgm:t>
        <a:bodyPr/>
        <a:lstStyle/>
        <a:p>
          <a:endParaRPr lang="en-US"/>
        </a:p>
      </dgm:t>
    </dgm:pt>
    <dgm:pt modelId="{E2BE4E2A-AB0D-401D-BE54-31B24ED0D0A3}" type="pres">
      <dgm:prSet presAssocID="{949E1873-C488-4AF6-A0AC-8EBB7F8CA2CF}" presName="connectorText" presStyleLbl="sibTrans2D1" presStyleIdx="6" presStyleCnt="11"/>
      <dgm:spPr/>
      <dgm:t>
        <a:bodyPr/>
        <a:lstStyle/>
        <a:p>
          <a:endParaRPr lang="en-US"/>
        </a:p>
      </dgm:t>
    </dgm:pt>
    <dgm:pt modelId="{D38BF35E-56A0-4B6B-86A8-710F5FE3FF57}" type="pres">
      <dgm:prSet presAssocID="{05E493B2-2CEC-47D2-89A8-F686EED80B29}" presName="node" presStyleLbl="node1" presStyleIdx="7" presStyleCnt="12">
        <dgm:presLayoutVars>
          <dgm:bulletEnabled val="1"/>
        </dgm:presLayoutVars>
      </dgm:prSet>
      <dgm:spPr/>
      <dgm:t>
        <a:bodyPr/>
        <a:lstStyle/>
        <a:p>
          <a:endParaRPr lang="en-US"/>
        </a:p>
      </dgm:t>
    </dgm:pt>
    <dgm:pt modelId="{779EF75E-E18B-4836-9758-A187D19F608A}" type="pres">
      <dgm:prSet presAssocID="{BE43D00D-5DB9-4753-BB73-9DBB616F504F}" presName="sibTrans" presStyleLbl="sibTrans2D1" presStyleIdx="7" presStyleCnt="11"/>
      <dgm:spPr/>
      <dgm:t>
        <a:bodyPr/>
        <a:lstStyle/>
        <a:p>
          <a:endParaRPr lang="en-US"/>
        </a:p>
      </dgm:t>
    </dgm:pt>
    <dgm:pt modelId="{369168AB-3FAE-4583-9FCF-E15F45457236}" type="pres">
      <dgm:prSet presAssocID="{BE43D00D-5DB9-4753-BB73-9DBB616F504F}" presName="connectorText" presStyleLbl="sibTrans2D1" presStyleIdx="7" presStyleCnt="11"/>
      <dgm:spPr/>
      <dgm:t>
        <a:bodyPr/>
        <a:lstStyle/>
        <a:p>
          <a:endParaRPr lang="en-US"/>
        </a:p>
      </dgm:t>
    </dgm:pt>
    <dgm:pt modelId="{978C08A6-F33C-4BAF-A5EB-929013415075}" type="pres">
      <dgm:prSet presAssocID="{190610DA-9C98-402A-825E-21A1E9118B18}" presName="node" presStyleLbl="node1" presStyleIdx="8" presStyleCnt="12">
        <dgm:presLayoutVars>
          <dgm:bulletEnabled val="1"/>
        </dgm:presLayoutVars>
      </dgm:prSet>
      <dgm:spPr/>
      <dgm:t>
        <a:bodyPr/>
        <a:lstStyle/>
        <a:p>
          <a:endParaRPr lang="en-US"/>
        </a:p>
      </dgm:t>
    </dgm:pt>
    <dgm:pt modelId="{100FC83F-B89C-4043-8C5E-183436A8A1BC}" type="pres">
      <dgm:prSet presAssocID="{38EF2197-B372-425A-8FF9-E19CCF18C1F8}" presName="sibTrans" presStyleLbl="sibTrans2D1" presStyleIdx="8" presStyleCnt="11"/>
      <dgm:spPr/>
      <dgm:t>
        <a:bodyPr/>
        <a:lstStyle/>
        <a:p>
          <a:endParaRPr lang="en-US"/>
        </a:p>
      </dgm:t>
    </dgm:pt>
    <dgm:pt modelId="{99E7D0EB-2249-43A7-B18B-AA661852641C}" type="pres">
      <dgm:prSet presAssocID="{38EF2197-B372-425A-8FF9-E19CCF18C1F8}" presName="connectorText" presStyleLbl="sibTrans2D1" presStyleIdx="8" presStyleCnt="11"/>
      <dgm:spPr/>
      <dgm:t>
        <a:bodyPr/>
        <a:lstStyle/>
        <a:p>
          <a:endParaRPr lang="en-US"/>
        </a:p>
      </dgm:t>
    </dgm:pt>
    <dgm:pt modelId="{3816D4D4-27D4-4F37-980A-F78CFB2C2BBC}" type="pres">
      <dgm:prSet presAssocID="{D7734F2F-6E33-471D-A357-13E231EBCD57}" presName="node" presStyleLbl="node1" presStyleIdx="9" presStyleCnt="12">
        <dgm:presLayoutVars>
          <dgm:bulletEnabled val="1"/>
        </dgm:presLayoutVars>
      </dgm:prSet>
      <dgm:spPr/>
      <dgm:t>
        <a:bodyPr/>
        <a:lstStyle/>
        <a:p>
          <a:endParaRPr lang="en-US"/>
        </a:p>
      </dgm:t>
    </dgm:pt>
    <dgm:pt modelId="{ACBD84F8-B64E-4C0A-861E-0FE4591E6CF2}" type="pres">
      <dgm:prSet presAssocID="{556200F9-B600-448C-A08F-3E241D036026}" presName="sibTrans" presStyleLbl="sibTrans2D1" presStyleIdx="9" presStyleCnt="11"/>
      <dgm:spPr/>
      <dgm:t>
        <a:bodyPr/>
        <a:lstStyle/>
        <a:p>
          <a:endParaRPr lang="en-US"/>
        </a:p>
      </dgm:t>
    </dgm:pt>
    <dgm:pt modelId="{46B8A768-F824-48F9-904C-23206F8A4335}" type="pres">
      <dgm:prSet presAssocID="{556200F9-B600-448C-A08F-3E241D036026}" presName="connectorText" presStyleLbl="sibTrans2D1" presStyleIdx="9" presStyleCnt="11"/>
      <dgm:spPr/>
      <dgm:t>
        <a:bodyPr/>
        <a:lstStyle/>
        <a:p>
          <a:endParaRPr lang="en-US"/>
        </a:p>
      </dgm:t>
    </dgm:pt>
    <dgm:pt modelId="{88495636-B596-498A-9E74-E7D6FD6E431D}" type="pres">
      <dgm:prSet presAssocID="{D9EC7870-A73A-4454-BD77-8C58BFED5F95}" presName="node" presStyleLbl="node1" presStyleIdx="10" presStyleCnt="12">
        <dgm:presLayoutVars>
          <dgm:bulletEnabled val="1"/>
        </dgm:presLayoutVars>
      </dgm:prSet>
      <dgm:spPr/>
      <dgm:t>
        <a:bodyPr/>
        <a:lstStyle/>
        <a:p>
          <a:endParaRPr lang="en-US"/>
        </a:p>
      </dgm:t>
    </dgm:pt>
    <dgm:pt modelId="{57C11786-BA72-4C6C-B384-BCC7A7F050B3}" type="pres">
      <dgm:prSet presAssocID="{BB7E8787-3F4B-40D6-997C-0D1EBA0DA197}" presName="sibTrans" presStyleLbl="sibTrans2D1" presStyleIdx="10" presStyleCnt="11"/>
      <dgm:spPr/>
      <dgm:t>
        <a:bodyPr/>
        <a:lstStyle/>
        <a:p>
          <a:endParaRPr lang="en-US"/>
        </a:p>
      </dgm:t>
    </dgm:pt>
    <dgm:pt modelId="{D96EC95F-74EF-415B-8E79-E688AF8BE9DD}" type="pres">
      <dgm:prSet presAssocID="{BB7E8787-3F4B-40D6-997C-0D1EBA0DA197}" presName="connectorText" presStyleLbl="sibTrans2D1" presStyleIdx="10" presStyleCnt="11"/>
      <dgm:spPr/>
      <dgm:t>
        <a:bodyPr/>
        <a:lstStyle/>
        <a:p>
          <a:endParaRPr lang="en-US"/>
        </a:p>
      </dgm:t>
    </dgm:pt>
    <dgm:pt modelId="{576DAF09-68E5-4C06-BE6E-DA0F9951208C}" type="pres">
      <dgm:prSet presAssocID="{7984C4C7-C730-4E46-B772-B377C698DF98}" presName="node" presStyleLbl="node1" presStyleIdx="11" presStyleCnt="12">
        <dgm:presLayoutVars>
          <dgm:bulletEnabled val="1"/>
        </dgm:presLayoutVars>
      </dgm:prSet>
      <dgm:spPr/>
      <dgm:t>
        <a:bodyPr/>
        <a:lstStyle/>
        <a:p>
          <a:endParaRPr lang="en-US"/>
        </a:p>
      </dgm:t>
    </dgm:pt>
  </dgm:ptLst>
  <dgm:cxnLst>
    <dgm:cxn modelId="{0EC3C868-D812-4C2D-BB92-2F9DB9B00514}" type="presOf" srcId="{8E23100A-A120-4F28-AF99-E2064E508FA9}" destId="{0E70E777-95C3-4A95-A9EA-599EC76343FA}" srcOrd="0" destOrd="0" presId="urn:microsoft.com/office/officeart/2005/8/layout/process5"/>
    <dgm:cxn modelId="{76D8F3E5-1700-404F-A69B-AA6E7897B4AF}" type="presOf" srcId="{47E21283-75A1-4734-9ECD-1BC34F29E21C}" destId="{B06DC930-E00E-48E9-892D-7B9CA42C64A2}" srcOrd="1" destOrd="0" presId="urn:microsoft.com/office/officeart/2005/8/layout/process5"/>
    <dgm:cxn modelId="{68C23F1B-14B1-4EC3-AD66-2B30246D303B}" type="presOf" srcId="{8E23100A-A120-4F28-AF99-E2064E508FA9}" destId="{73E1680B-235B-4943-937F-10150B17E1C5}" srcOrd="1" destOrd="0" presId="urn:microsoft.com/office/officeart/2005/8/layout/process5"/>
    <dgm:cxn modelId="{14439E8F-B9B1-4AAA-AE1E-5EF3A758C9C9}" type="presOf" srcId="{90E93937-6539-4577-9B20-11C7E8084529}" destId="{C92AFD0E-7B8B-4450-B928-AB80CDA1EC5A}" srcOrd="0" destOrd="0" presId="urn:microsoft.com/office/officeart/2005/8/layout/process5"/>
    <dgm:cxn modelId="{684F147A-9F0E-45E2-9B03-71E11554226B}" srcId="{90B40738-DF88-4D80-B67B-4E61362FA605}" destId="{D8C36B55-C094-48F3-BDC9-E1E8965AD9A1}" srcOrd="5" destOrd="0" parTransId="{E2E95E4C-C933-4473-9FC9-D7A491D64C23}" sibTransId="{9BB95423-3734-48C5-A2BA-93D0C08ECEC0}"/>
    <dgm:cxn modelId="{60CB27B8-8846-42D9-AB2A-942AF930E483}" type="presOf" srcId="{556200F9-B600-448C-A08F-3E241D036026}" destId="{ACBD84F8-B64E-4C0A-861E-0FE4591E6CF2}" srcOrd="0" destOrd="0" presId="urn:microsoft.com/office/officeart/2005/8/layout/process5"/>
    <dgm:cxn modelId="{40C70227-DEC9-41BE-B86F-05FD88C72A59}" type="presOf" srcId="{3DBA7812-E855-4C29-864D-D17C305978F7}" destId="{90B02C12-9858-4E2D-A4F0-AAAF024AA23B}" srcOrd="0" destOrd="0" presId="urn:microsoft.com/office/officeart/2005/8/layout/process5"/>
    <dgm:cxn modelId="{89CDD541-0E80-4609-826D-4B04C04FD457}" type="presOf" srcId="{90F72FCB-485B-4241-9BC6-54DB1D8000B2}" destId="{F4991674-7D67-4F69-979F-845EE0571B48}" srcOrd="0" destOrd="0" presId="urn:microsoft.com/office/officeart/2005/8/layout/process5"/>
    <dgm:cxn modelId="{33130646-C4C4-4C26-A605-09A38FFB5E8E}" srcId="{90B40738-DF88-4D80-B67B-4E61362FA605}" destId="{D7734F2F-6E33-471D-A357-13E231EBCD57}" srcOrd="9" destOrd="0" parTransId="{C6B9A66A-C0C3-457D-B1DE-A9B4815202CE}" sibTransId="{556200F9-B600-448C-A08F-3E241D036026}"/>
    <dgm:cxn modelId="{0D1CAFAD-9FEF-4094-9C28-9E21A2140FC9}" type="presOf" srcId="{E7CA7823-0C41-4F86-BD28-EAF8957A12F0}" destId="{00DA31CB-B192-4B0B-90FC-EB1878B47C2C}" srcOrd="1" destOrd="0" presId="urn:microsoft.com/office/officeart/2005/8/layout/process5"/>
    <dgm:cxn modelId="{13B439AD-D38B-47E0-B2A6-999515A85373}" type="presOf" srcId="{BE43D00D-5DB9-4753-BB73-9DBB616F504F}" destId="{369168AB-3FAE-4583-9FCF-E15F45457236}" srcOrd="1" destOrd="0" presId="urn:microsoft.com/office/officeart/2005/8/layout/process5"/>
    <dgm:cxn modelId="{A599E152-9EC8-4B14-98BF-E9DB92DEAA49}" type="presOf" srcId="{190610DA-9C98-402A-825E-21A1E9118B18}" destId="{978C08A6-F33C-4BAF-A5EB-929013415075}" srcOrd="0" destOrd="0" presId="urn:microsoft.com/office/officeart/2005/8/layout/process5"/>
    <dgm:cxn modelId="{FE580C2A-42E9-4A9F-9472-7BC48D3C0712}" srcId="{90B40738-DF88-4D80-B67B-4E61362FA605}" destId="{90F72FCB-485B-4241-9BC6-54DB1D8000B2}" srcOrd="2" destOrd="0" parTransId="{A201F1A8-C9BA-43EC-8168-581365F74B74}" sibTransId="{E7CA7823-0C41-4F86-BD28-EAF8957A12F0}"/>
    <dgm:cxn modelId="{A3F6DF83-AE32-4486-8699-2F00A47CF960}" type="presOf" srcId="{BB7E8787-3F4B-40D6-997C-0D1EBA0DA197}" destId="{D96EC95F-74EF-415B-8E79-E688AF8BE9DD}" srcOrd="1" destOrd="0" presId="urn:microsoft.com/office/officeart/2005/8/layout/process5"/>
    <dgm:cxn modelId="{BFA10834-C14A-484D-9D7F-B75CDCA4138D}" type="presOf" srcId="{D8C36B55-C094-48F3-BDC9-E1E8965AD9A1}" destId="{26CEA856-CF2B-412B-84BF-0CC3552E3BEC}" srcOrd="0" destOrd="0" presId="urn:microsoft.com/office/officeart/2005/8/layout/process5"/>
    <dgm:cxn modelId="{242CAAA1-E4D3-4323-9FEA-785B9CC813AD}" type="presOf" srcId="{E7CA7823-0C41-4F86-BD28-EAF8957A12F0}" destId="{6833F481-437E-4352-ACEE-3406F15CBB2E}" srcOrd="0" destOrd="0" presId="urn:microsoft.com/office/officeart/2005/8/layout/process5"/>
    <dgm:cxn modelId="{9026FB18-C0D0-4AF2-9AA8-AF895B33CF17}" srcId="{90B40738-DF88-4D80-B67B-4E61362FA605}" destId="{6AA1FA66-053E-41A7-84B7-A69A84B9A1CC}" srcOrd="0" destOrd="0" parTransId="{32536742-9AE4-4949-80A1-7AF6CDEDB2A8}" sibTransId="{90E93937-6539-4577-9B20-11C7E8084529}"/>
    <dgm:cxn modelId="{720AD1B2-D4C0-4F1A-9DA9-B02D968651AB}" type="presOf" srcId="{38EF2197-B372-425A-8FF9-E19CCF18C1F8}" destId="{99E7D0EB-2249-43A7-B18B-AA661852641C}" srcOrd="1" destOrd="0" presId="urn:microsoft.com/office/officeart/2005/8/layout/process5"/>
    <dgm:cxn modelId="{6FD94018-3E41-40C9-9921-D191835B3B8B}" srcId="{90B40738-DF88-4D80-B67B-4E61362FA605}" destId="{190610DA-9C98-402A-825E-21A1E9118B18}" srcOrd="8" destOrd="0" parTransId="{77D81CAE-2BF6-4546-989D-3E8A9D3F31B8}" sibTransId="{38EF2197-B372-425A-8FF9-E19CCF18C1F8}"/>
    <dgm:cxn modelId="{E7907A40-08C9-40C7-99F8-ADC77443F26F}" srcId="{90B40738-DF88-4D80-B67B-4E61362FA605}" destId="{7984C4C7-C730-4E46-B772-B377C698DF98}" srcOrd="11" destOrd="0" parTransId="{26333B8E-BA9F-48E8-ADE6-3C94498D6E63}" sibTransId="{DBA4B87C-AA70-474A-9898-1C15D949EEDB}"/>
    <dgm:cxn modelId="{DE6B5C09-F13C-4BEC-B386-54FC9CDC1B2B}" type="presOf" srcId="{05E493B2-2CEC-47D2-89A8-F686EED80B29}" destId="{D38BF35E-56A0-4B6B-86A8-710F5FE3FF57}" srcOrd="0" destOrd="0" presId="urn:microsoft.com/office/officeart/2005/8/layout/process5"/>
    <dgm:cxn modelId="{F6AAB185-AD4B-4280-AE1B-99B40C2D0844}" type="presOf" srcId="{47E21283-75A1-4734-9ECD-1BC34F29E21C}" destId="{0E31EFA2-05F6-4430-8BDC-B53A5E0FBFA4}" srcOrd="0" destOrd="0" presId="urn:microsoft.com/office/officeart/2005/8/layout/process5"/>
    <dgm:cxn modelId="{E5BE3012-DA87-4694-BB64-25F3DC356A66}" srcId="{90B40738-DF88-4D80-B67B-4E61362FA605}" destId="{045BECF1-A602-4ACC-8742-424F6B44A334}" srcOrd="6" destOrd="0" parTransId="{8341597C-E07E-4E91-BAFB-780311B447A4}" sibTransId="{949E1873-C488-4AF6-A0AC-8EBB7F8CA2CF}"/>
    <dgm:cxn modelId="{F40676D5-4D22-4F3F-9762-35B53475232F}" type="presOf" srcId="{BE43D00D-5DB9-4753-BB73-9DBB616F504F}" destId="{779EF75E-E18B-4836-9758-A187D19F608A}" srcOrd="0" destOrd="0" presId="urn:microsoft.com/office/officeart/2005/8/layout/process5"/>
    <dgm:cxn modelId="{5EE160CC-D972-420D-9E4B-5CD24DFBB65E}" srcId="{90B40738-DF88-4D80-B67B-4E61362FA605}" destId="{F0B9A7C7-770F-4415-B810-EEED1947002E}" srcOrd="4" destOrd="0" parTransId="{3F865A55-DA33-46D7-9BF9-F13946F0F18A}" sibTransId="{3DBA7812-E855-4C29-864D-D17C305978F7}"/>
    <dgm:cxn modelId="{5CED7187-F3BA-4C8D-83C5-1D8C5F1D1292}" type="presOf" srcId="{045BECF1-A602-4ACC-8742-424F6B44A334}" destId="{3010C0AC-699D-4BF4-8790-BAABDA20DA0D}" srcOrd="0" destOrd="0" presId="urn:microsoft.com/office/officeart/2005/8/layout/process5"/>
    <dgm:cxn modelId="{68BCA04C-687D-4808-8AD4-D7019D4A8957}" type="presOf" srcId="{90E93937-6539-4577-9B20-11C7E8084529}" destId="{B6513B01-8C3B-4FC4-B5B2-CE3C14B3C5F0}" srcOrd="1" destOrd="0" presId="urn:microsoft.com/office/officeart/2005/8/layout/process5"/>
    <dgm:cxn modelId="{F962AC79-EF2B-44CB-92DD-745F23E2F166}" type="presOf" srcId="{D7734F2F-6E33-471D-A357-13E231EBCD57}" destId="{3816D4D4-27D4-4F37-980A-F78CFB2C2BBC}" srcOrd="0" destOrd="0" presId="urn:microsoft.com/office/officeart/2005/8/layout/process5"/>
    <dgm:cxn modelId="{EC59B376-E206-48E9-AFF4-BA3C00F2ED70}" type="presOf" srcId="{556200F9-B600-448C-A08F-3E241D036026}" destId="{46B8A768-F824-48F9-904C-23206F8A4335}" srcOrd="1" destOrd="0" presId="urn:microsoft.com/office/officeart/2005/8/layout/process5"/>
    <dgm:cxn modelId="{84AD8B50-C170-4A2F-A60F-D7558F84ECAF}" type="presOf" srcId="{949E1873-C488-4AF6-A0AC-8EBB7F8CA2CF}" destId="{7FE47332-3B7C-4DA6-8398-3E621228B945}" srcOrd="0" destOrd="0" presId="urn:microsoft.com/office/officeart/2005/8/layout/process5"/>
    <dgm:cxn modelId="{A174DD93-3387-4811-972E-8E46933FC06B}" srcId="{90B40738-DF88-4D80-B67B-4E61362FA605}" destId="{D9EC7870-A73A-4454-BD77-8C58BFED5F95}" srcOrd="10" destOrd="0" parTransId="{934AC2AD-E983-45A7-9A8D-BEACBBF665CC}" sibTransId="{BB7E8787-3F4B-40D6-997C-0D1EBA0DA197}"/>
    <dgm:cxn modelId="{4BDD02B9-63A2-4C15-9EB2-F3495C4F8C70}" srcId="{90B40738-DF88-4D80-B67B-4E61362FA605}" destId="{D88D7ED2-C80D-4DB6-9EFC-9DF28254D318}" srcOrd="3" destOrd="0" parTransId="{75FC5A05-85D2-4382-B637-007D5E2CE288}" sibTransId="{47E21283-75A1-4734-9ECD-1BC34F29E21C}"/>
    <dgm:cxn modelId="{4623AA85-952B-43A7-BB91-9EC1D82569F8}" type="presOf" srcId="{949E1873-C488-4AF6-A0AC-8EBB7F8CA2CF}" destId="{E2BE4E2A-AB0D-401D-BE54-31B24ED0D0A3}" srcOrd="1" destOrd="0" presId="urn:microsoft.com/office/officeart/2005/8/layout/process5"/>
    <dgm:cxn modelId="{36EB6049-78F8-468F-BBDB-F6F9AE07322D}" type="presOf" srcId="{38EF2197-B372-425A-8FF9-E19CCF18C1F8}" destId="{100FC83F-B89C-4043-8C5E-183436A8A1BC}" srcOrd="0" destOrd="0" presId="urn:microsoft.com/office/officeart/2005/8/layout/process5"/>
    <dgm:cxn modelId="{A892B979-0FC2-4948-A78B-A128E8401D2A}" type="presOf" srcId="{D88D7ED2-C80D-4DB6-9EFC-9DF28254D318}" destId="{068D883C-1D91-4F3F-B29C-6C9CB0AC82E7}" srcOrd="0" destOrd="0" presId="urn:microsoft.com/office/officeart/2005/8/layout/process5"/>
    <dgm:cxn modelId="{B78618D5-F958-4A4A-BB43-4344B0AB8D25}" type="presOf" srcId="{9BB95423-3734-48C5-A2BA-93D0C08ECEC0}" destId="{30168A7F-32AE-4F16-A8BB-715B64DDABEE}" srcOrd="0" destOrd="0" presId="urn:microsoft.com/office/officeart/2005/8/layout/process5"/>
    <dgm:cxn modelId="{CF61B461-91FF-4C66-AF3C-14277AF420D7}" type="presOf" srcId="{BB480E6D-9288-48DF-B2F5-99C0546E3A06}" destId="{950C0701-51F2-4AFB-BFE1-228CEE60CF01}" srcOrd="0" destOrd="0" presId="urn:microsoft.com/office/officeart/2005/8/layout/process5"/>
    <dgm:cxn modelId="{9F174C2F-2B1D-4951-BC6F-D403B75B8563}" type="presOf" srcId="{90B40738-DF88-4D80-B67B-4E61362FA605}" destId="{204E483B-251F-4259-88C2-FA08FA986225}" srcOrd="0" destOrd="0" presId="urn:microsoft.com/office/officeart/2005/8/layout/process5"/>
    <dgm:cxn modelId="{84C6DC68-C4CE-4683-BDCF-A54C476BD2D2}" type="presOf" srcId="{BB7E8787-3F4B-40D6-997C-0D1EBA0DA197}" destId="{57C11786-BA72-4C6C-B384-BCC7A7F050B3}" srcOrd="0" destOrd="0" presId="urn:microsoft.com/office/officeart/2005/8/layout/process5"/>
    <dgm:cxn modelId="{3E2BFC38-32EB-425F-92DA-292FF713490E}" type="presOf" srcId="{3DBA7812-E855-4C29-864D-D17C305978F7}" destId="{7538F2D3-FB9A-4851-94BC-2290C7007B02}" srcOrd="1" destOrd="0" presId="urn:microsoft.com/office/officeart/2005/8/layout/process5"/>
    <dgm:cxn modelId="{8F664384-5991-4802-829A-E07FA7E4B34E}" srcId="{90B40738-DF88-4D80-B67B-4E61362FA605}" destId="{BB480E6D-9288-48DF-B2F5-99C0546E3A06}" srcOrd="1" destOrd="0" parTransId="{C46ACE71-60B0-4C70-8428-437E53876D70}" sibTransId="{8E23100A-A120-4F28-AF99-E2064E508FA9}"/>
    <dgm:cxn modelId="{F097CD28-451D-4273-B304-080AF757EFA8}" type="presOf" srcId="{7984C4C7-C730-4E46-B772-B377C698DF98}" destId="{576DAF09-68E5-4C06-BE6E-DA0F9951208C}" srcOrd="0" destOrd="0" presId="urn:microsoft.com/office/officeart/2005/8/layout/process5"/>
    <dgm:cxn modelId="{496A0B07-AC5C-45B0-B47B-FA6DD623CFC7}" type="presOf" srcId="{9BB95423-3734-48C5-A2BA-93D0C08ECEC0}" destId="{2EA2095E-DF40-4230-8410-0E80F58952C3}" srcOrd="1" destOrd="0" presId="urn:microsoft.com/office/officeart/2005/8/layout/process5"/>
    <dgm:cxn modelId="{64665BA2-387B-4501-8329-A86FACC5207B}" type="presOf" srcId="{D9EC7870-A73A-4454-BD77-8C58BFED5F95}" destId="{88495636-B596-498A-9E74-E7D6FD6E431D}" srcOrd="0" destOrd="0" presId="urn:microsoft.com/office/officeart/2005/8/layout/process5"/>
    <dgm:cxn modelId="{8964FDB5-2321-4CEF-ACA6-C6CFC4BB7846}" type="presOf" srcId="{6AA1FA66-053E-41A7-84B7-A69A84B9A1CC}" destId="{32F07537-ACD0-49CF-9933-B8F84881EABA}" srcOrd="0" destOrd="0" presId="urn:microsoft.com/office/officeart/2005/8/layout/process5"/>
    <dgm:cxn modelId="{AF8A314B-7019-4EFE-B9F4-A8A874C62D97}" type="presOf" srcId="{F0B9A7C7-770F-4415-B810-EEED1947002E}" destId="{61676EE5-8EA2-4DB0-A85F-8B3E2D5F26B1}" srcOrd="0" destOrd="0" presId="urn:microsoft.com/office/officeart/2005/8/layout/process5"/>
    <dgm:cxn modelId="{FCF3B1BF-3ABA-4706-908D-858D09601032}" srcId="{90B40738-DF88-4D80-B67B-4E61362FA605}" destId="{05E493B2-2CEC-47D2-89A8-F686EED80B29}" srcOrd="7" destOrd="0" parTransId="{6CD8F470-90B6-478C-BDA5-DA5624D754AD}" sibTransId="{BE43D00D-5DB9-4753-BB73-9DBB616F504F}"/>
    <dgm:cxn modelId="{18F75CD6-0983-4829-9D0C-2C27A1794F60}" type="presParOf" srcId="{204E483B-251F-4259-88C2-FA08FA986225}" destId="{32F07537-ACD0-49CF-9933-B8F84881EABA}" srcOrd="0" destOrd="0" presId="urn:microsoft.com/office/officeart/2005/8/layout/process5"/>
    <dgm:cxn modelId="{7103ED3A-A97A-46D2-BC42-4CFA1243F940}" type="presParOf" srcId="{204E483B-251F-4259-88C2-FA08FA986225}" destId="{C92AFD0E-7B8B-4450-B928-AB80CDA1EC5A}" srcOrd="1" destOrd="0" presId="urn:microsoft.com/office/officeart/2005/8/layout/process5"/>
    <dgm:cxn modelId="{EE99755B-E555-43A2-8028-FC221679211E}" type="presParOf" srcId="{C92AFD0E-7B8B-4450-B928-AB80CDA1EC5A}" destId="{B6513B01-8C3B-4FC4-B5B2-CE3C14B3C5F0}" srcOrd="0" destOrd="0" presId="urn:microsoft.com/office/officeart/2005/8/layout/process5"/>
    <dgm:cxn modelId="{2B20913F-92D5-43D8-8719-CDAFA47C1FF5}" type="presParOf" srcId="{204E483B-251F-4259-88C2-FA08FA986225}" destId="{950C0701-51F2-4AFB-BFE1-228CEE60CF01}" srcOrd="2" destOrd="0" presId="urn:microsoft.com/office/officeart/2005/8/layout/process5"/>
    <dgm:cxn modelId="{2D68276B-A8D8-4B11-B443-766106F3B237}" type="presParOf" srcId="{204E483B-251F-4259-88C2-FA08FA986225}" destId="{0E70E777-95C3-4A95-A9EA-599EC76343FA}" srcOrd="3" destOrd="0" presId="urn:microsoft.com/office/officeart/2005/8/layout/process5"/>
    <dgm:cxn modelId="{3F5573F0-EE8C-4C8D-90D1-0FA2F24089B7}" type="presParOf" srcId="{0E70E777-95C3-4A95-A9EA-599EC76343FA}" destId="{73E1680B-235B-4943-937F-10150B17E1C5}" srcOrd="0" destOrd="0" presId="urn:microsoft.com/office/officeart/2005/8/layout/process5"/>
    <dgm:cxn modelId="{F22E9EA1-C7FA-45DE-AFD5-B8E2F96D607F}" type="presParOf" srcId="{204E483B-251F-4259-88C2-FA08FA986225}" destId="{F4991674-7D67-4F69-979F-845EE0571B48}" srcOrd="4" destOrd="0" presId="urn:microsoft.com/office/officeart/2005/8/layout/process5"/>
    <dgm:cxn modelId="{B1F0FC25-88BF-47AC-A980-B062766CEA4D}" type="presParOf" srcId="{204E483B-251F-4259-88C2-FA08FA986225}" destId="{6833F481-437E-4352-ACEE-3406F15CBB2E}" srcOrd="5" destOrd="0" presId="urn:microsoft.com/office/officeart/2005/8/layout/process5"/>
    <dgm:cxn modelId="{726D0D65-34F1-4130-B063-25A9FE0F8764}" type="presParOf" srcId="{6833F481-437E-4352-ACEE-3406F15CBB2E}" destId="{00DA31CB-B192-4B0B-90FC-EB1878B47C2C}" srcOrd="0" destOrd="0" presId="urn:microsoft.com/office/officeart/2005/8/layout/process5"/>
    <dgm:cxn modelId="{0EDB8FC5-C648-4EF5-8474-F5F4B5A92F00}" type="presParOf" srcId="{204E483B-251F-4259-88C2-FA08FA986225}" destId="{068D883C-1D91-4F3F-B29C-6C9CB0AC82E7}" srcOrd="6" destOrd="0" presId="urn:microsoft.com/office/officeart/2005/8/layout/process5"/>
    <dgm:cxn modelId="{D3D1E85C-E72D-4E50-9D42-583FC83EB5F6}" type="presParOf" srcId="{204E483B-251F-4259-88C2-FA08FA986225}" destId="{0E31EFA2-05F6-4430-8BDC-B53A5E0FBFA4}" srcOrd="7" destOrd="0" presId="urn:microsoft.com/office/officeart/2005/8/layout/process5"/>
    <dgm:cxn modelId="{FC1ECE45-E2AD-4744-A4F8-5DE2C4E5943D}" type="presParOf" srcId="{0E31EFA2-05F6-4430-8BDC-B53A5E0FBFA4}" destId="{B06DC930-E00E-48E9-892D-7B9CA42C64A2}" srcOrd="0" destOrd="0" presId="urn:microsoft.com/office/officeart/2005/8/layout/process5"/>
    <dgm:cxn modelId="{09D713AC-4425-4F76-8631-4A6CECBF1212}" type="presParOf" srcId="{204E483B-251F-4259-88C2-FA08FA986225}" destId="{61676EE5-8EA2-4DB0-A85F-8B3E2D5F26B1}" srcOrd="8" destOrd="0" presId="urn:microsoft.com/office/officeart/2005/8/layout/process5"/>
    <dgm:cxn modelId="{ABA3CE27-31E3-420F-BB4A-A91B29FBC7B8}" type="presParOf" srcId="{204E483B-251F-4259-88C2-FA08FA986225}" destId="{90B02C12-9858-4E2D-A4F0-AAAF024AA23B}" srcOrd="9" destOrd="0" presId="urn:microsoft.com/office/officeart/2005/8/layout/process5"/>
    <dgm:cxn modelId="{E08B839B-16CD-4BC1-9C8D-D1D125C5719F}" type="presParOf" srcId="{90B02C12-9858-4E2D-A4F0-AAAF024AA23B}" destId="{7538F2D3-FB9A-4851-94BC-2290C7007B02}" srcOrd="0" destOrd="0" presId="urn:microsoft.com/office/officeart/2005/8/layout/process5"/>
    <dgm:cxn modelId="{BD7234C7-1978-4106-940E-1ED35220F1EF}" type="presParOf" srcId="{204E483B-251F-4259-88C2-FA08FA986225}" destId="{26CEA856-CF2B-412B-84BF-0CC3552E3BEC}" srcOrd="10" destOrd="0" presId="urn:microsoft.com/office/officeart/2005/8/layout/process5"/>
    <dgm:cxn modelId="{E4450E22-D1BE-4C18-836D-331D7C548500}" type="presParOf" srcId="{204E483B-251F-4259-88C2-FA08FA986225}" destId="{30168A7F-32AE-4F16-A8BB-715B64DDABEE}" srcOrd="11" destOrd="0" presId="urn:microsoft.com/office/officeart/2005/8/layout/process5"/>
    <dgm:cxn modelId="{4E366382-3F2D-490D-BE76-D05C47B2CD42}" type="presParOf" srcId="{30168A7F-32AE-4F16-A8BB-715B64DDABEE}" destId="{2EA2095E-DF40-4230-8410-0E80F58952C3}" srcOrd="0" destOrd="0" presId="urn:microsoft.com/office/officeart/2005/8/layout/process5"/>
    <dgm:cxn modelId="{15BB73EC-6BE1-4593-AB12-548EB491E016}" type="presParOf" srcId="{204E483B-251F-4259-88C2-FA08FA986225}" destId="{3010C0AC-699D-4BF4-8790-BAABDA20DA0D}" srcOrd="12" destOrd="0" presId="urn:microsoft.com/office/officeart/2005/8/layout/process5"/>
    <dgm:cxn modelId="{50FC55C4-3BBE-43C6-8840-022A56682A68}" type="presParOf" srcId="{204E483B-251F-4259-88C2-FA08FA986225}" destId="{7FE47332-3B7C-4DA6-8398-3E621228B945}" srcOrd="13" destOrd="0" presId="urn:microsoft.com/office/officeart/2005/8/layout/process5"/>
    <dgm:cxn modelId="{55960345-1FB3-4CE2-AC70-CC599120D66B}" type="presParOf" srcId="{7FE47332-3B7C-4DA6-8398-3E621228B945}" destId="{E2BE4E2A-AB0D-401D-BE54-31B24ED0D0A3}" srcOrd="0" destOrd="0" presId="urn:microsoft.com/office/officeart/2005/8/layout/process5"/>
    <dgm:cxn modelId="{D69D6D11-A0C7-476E-934D-ABADF3D614DD}" type="presParOf" srcId="{204E483B-251F-4259-88C2-FA08FA986225}" destId="{D38BF35E-56A0-4B6B-86A8-710F5FE3FF57}" srcOrd="14" destOrd="0" presId="urn:microsoft.com/office/officeart/2005/8/layout/process5"/>
    <dgm:cxn modelId="{A8931732-5072-4191-B082-A65EB4D21A53}" type="presParOf" srcId="{204E483B-251F-4259-88C2-FA08FA986225}" destId="{779EF75E-E18B-4836-9758-A187D19F608A}" srcOrd="15" destOrd="0" presId="urn:microsoft.com/office/officeart/2005/8/layout/process5"/>
    <dgm:cxn modelId="{996C5911-040C-4D0B-847F-A8C72317472C}" type="presParOf" srcId="{779EF75E-E18B-4836-9758-A187D19F608A}" destId="{369168AB-3FAE-4583-9FCF-E15F45457236}" srcOrd="0" destOrd="0" presId="urn:microsoft.com/office/officeart/2005/8/layout/process5"/>
    <dgm:cxn modelId="{E71812B8-CDCB-4977-801B-7CD0054C54C7}" type="presParOf" srcId="{204E483B-251F-4259-88C2-FA08FA986225}" destId="{978C08A6-F33C-4BAF-A5EB-929013415075}" srcOrd="16" destOrd="0" presId="urn:microsoft.com/office/officeart/2005/8/layout/process5"/>
    <dgm:cxn modelId="{0A79566C-FF38-4BB6-B2F9-FC034D7CCEF7}" type="presParOf" srcId="{204E483B-251F-4259-88C2-FA08FA986225}" destId="{100FC83F-B89C-4043-8C5E-183436A8A1BC}" srcOrd="17" destOrd="0" presId="urn:microsoft.com/office/officeart/2005/8/layout/process5"/>
    <dgm:cxn modelId="{8B92C993-9925-4559-81AC-B49C7780398C}" type="presParOf" srcId="{100FC83F-B89C-4043-8C5E-183436A8A1BC}" destId="{99E7D0EB-2249-43A7-B18B-AA661852641C}" srcOrd="0" destOrd="0" presId="urn:microsoft.com/office/officeart/2005/8/layout/process5"/>
    <dgm:cxn modelId="{2A22F68E-0B59-44CA-89ED-41358217DD38}" type="presParOf" srcId="{204E483B-251F-4259-88C2-FA08FA986225}" destId="{3816D4D4-27D4-4F37-980A-F78CFB2C2BBC}" srcOrd="18" destOrd="0" presId="urn:microsoft.com/office/officeart/2005/8/layout/process5"/>
    <dgm:cxn modelId="{8C8458B1-7C9E-41AE-8404-7B3DFFB00A55}" type="presParOf" srcId="{204E483B-251F-4259-88C2-FA08FA986225}" destId="{ACBD84F8-B64E-4C0A-861E-0FE4591E6CF2}" srcOrd="19" destOrd="0" presId="urn:microsoft.com/office/officeart/2005/8/layout/process5"/>
    <dgm:cxn modelId="{012760F8-D719-4324-96F3-AE8A2C956292}" type="presParOf" srcId="{ACBD84F8-B64E-4C0A-861E-0FE4591E6CF2}" destId="{46B8A768-F824-48F9-904C-23206F8A4335}" srcOrd="0" destOrd="0" presId="urn:microsoft.com/office/officeart/2005/8/layout/process5"/>
    <dgm:cxn modelId="{CE2DE4F2-C4F4-4007-AD21-03637E92A5BF}" type="presParOf" srcId="{204E483B-251F-4259-88C2-FA08FA986225}" destId="{88495636-B596-498A-9E74-E7D6FD6E431D}" srcOrd="20" destOrd="0" presId="urn:microsoft.com/office/officeart/2005/8/layout/process5"/>
    <dgm:cxn modelId="{E9E77738-F5FD-4F3B-AE59-976E0632C6DF}" type="presParOf" srcId="{204E483B-251F-4259-88C2-FA08FA986225}" destId="{57C11786-BA72-4C6C-B384-BCC7A7F050B3}" srcOrd="21" destOrd="0" presId="urn:microsoft.com/office/officeart/2005/8/layout/process5"/>
    <dgm:cxn modelId="{9611390B-DC71-44A6-BA5A-15BB71F0CE41}" type="presParOf" srcId="{57C11786-BA72-4C6C-B384-BCC7A7F050B3}" destId="{D96EC95F-74EF-415B-8E79-E688AF8BE9DD}" srcOrd="0" destOrd="0" presId="urn:microsoft.com/office/officeart/2005/8/layout/process5"/>
    <dgm:cxn modelId="{BA40E9C0-3B2C-4DFC-BF30-A6D00C01E4A7}" type="presParOf" srcId="{204E483B-251F-4259-88C2-FA08FA986225}" destId="{576DAF09-68E5-4C06-BE6E-DA0F9951208C}" srcOrd="22" destOrd="0" presId="urn:microsoft.com/office/officeart/2005/8/layout/process5"/>
  </dgm:cxnLst>
  <dgm:bg>
    <a:noFill/>
  </dgm:bg>
  <dgm:whole>
    <a:ln w="3175"/>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438B07-95ED-4D81-98DF-7C4E0226FFD1}"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B75D3558-6A87-4E07-B3FB-462B48C2125B}">
      <dgm:prSet phldrT="[Text]" custT="1"/>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GB" sz="2000" b="1" dirty="0">
              <a:latin typeface="Times New Roman" panose="02020603050405020304" pitchFamily="18" charset="0"/>
              <a:cs typeface="Times New Roman" panose="02020603050405020304" pitchFamily="18" charset="0"/>
            </a:rPr>
            <a:t>Description analysis.</a:t>
          </a:r>
        </a:p>
        <a:p>
          <a:pPr marL="0" lvl="0" defTabSz="2889250">
            <a:spcBef>
              <a:spcPct val="0"/>
            </a:spcBef>
            <a:spcAft>
              <a:spcPct val="35000"/>
            </a:spcAft>
          </a:pPr>
          <a:endParaRPr lang="en-US" sz="2000" b="1" dirty="0">
            <a:latin typeface="Times New Roman" panose="02020603050405020304" pitchFamily="18" charset="0"/>
            <a:cs typeface="Times New Roman" panose="02020603050405020304" pitchFamily="18" charset="0"/>
          </a:endParaRPr>
        </a:p>
      </dgm:t>
    </dgm:pt>
    <dgm:pt modelId="{31563A0B-F285-452D-AFC3-3237B06E739E}" type="parTrans" cxnId="{BE018462-F487-46C7-B21B-F3A0AE19CD18}">
      <dgm:prSet/>
      <dgm:spPr/>
      <dgm:t>
        <a:bodyPr/>
        <a:lstStyle/>
        <a:p>
          <a:endParaRPr lang="en-US" sz="2000" b="1">
            <a:latin typeface="Times New Roman" panose="02020603050405020304" pitchFamily="18" charset="0"/>
            <a:cs typeface="Times New Roman" panose="02020603050405020304" pitchFamily="18" charset="0"/>
          </a:endParaRPr>
        </a:p>
      </dgm:t>
    </dgm:pt>
    <dgm:pt modelId="{97AAE223-8C71-4B85-ACEA-BA9D733DE279}" type="sibTrans" cxnId="{BE018462-F487-46C7-B21B-F3A0AE19CD18}">
      <dgm:prSet custT="1"/>
      <dgm:spPr>
        <a:solidFill>
          <a:schemeClr val="accent1">
            <a:lumMod val="50000"/>
            <a:alpha val="90000"/>
          </a:schemeClr>
        </a:solidFill>
      </dgm:spPr>
      <dgm:t>
        <a:bodyPr/>
        <a:lstStyle/>
        <a:p>
          <a:endParaRPr lang="en-US" sz="2000" b="1">
            <a:latin typeface="Times New Roman" panose="02020603050405020304" pitchFamily="18" charset="0"/>
            <a:cs typeface="Times New Roman" panose="02020603050405020304" pitchFamily="18" charset="0"/>
          </a:endParaRPr>
        </a:p>
      </dgm:t>
    </dgm:pt>
    <dgm:pt modelId="{CEA3CA8D-4E51-4468-A928-EAD8B9855340}">
      <dgm:prSet phldrT="[Text]" custT="1"/>
      <dgm:spPr/>
      <dgm:t>
        <a:bodyPr/>
        <a:lstStyle/>
        <a:p>
          <a:pPr>
            <a:buFont typeface="Wingdings" panose="05000000000000000000" pitchFamily="2" charset="2"/>
            <a:buChar char="q"/>
          </a:pPr>
          <a:r>
            <a:rPr lang="en-GB" sz="2000" b="1" dirty="0">
              <a:latin typeface="Times New Roman" panose="02020603050405020304" pitchFamily="18" charset="0"/>
              <a:cs typeface="Times New Roman" panose="02020603050405020304" pitchFamily="18" charset="0"/>
            </a:rPr>
            <a:t>The mean score  and ranking of the factors was performed.</a:t>
          </a:r>
          <a:endParaRPr lang="en-US" sz="2000" b="1" dirty="0">
            <a:latin typeface="Times New Roman" panose="02020603050405020304" pitchFamily="18" charset="0"/>
            <a:cs typeface="Times New Roman" panose="02020603050405020304" pitchFamily="18" charset="0"/>
          </a:endParaRPr>
        </a:p>
      </dgm:t>
    </dgm:pt>
    <dgm:pt modelId="{0AA40194-1B13-4EB6-BB81-2364E7FA766F}" type="parTrans" cxnId="{65D05184-1287-487E-97A1-D7D8827D185F}">
      <dgm:prSet/>
      <dgm:spPr/>
      <dgm:t>
        <a:bodyPr/>
        <a:lstStyle/>
        <a:p>
          <a:endParaRPr lang="en-US" sz="2000" b="1">
            <a:latin typeface="Times New Roman" panose="02020603050405020304" pitchFamily="18" charset="0"/>
            <a:cs typeface="Times New Roman" panose="02020603050405020304" pitchFamily="18" charset="0"/>
          </a:endParaRPr>
        </a:p>
      </dgm:t>
    </dgm:pt>
    <dgm:pt modelId="{C794FDCB-1E12-4AA4-8129-CF01D805C2AA}" type="sibTrans" cxnId="{65D05184-1287-487E-97A1-D7D8827D185F}">
      <dgm:prSet custT="1"/>
      <dgm:spPr>
        <a:solidFill>
          <a:schemeClr val="accent1">
            <a:lumMod val="50000"/>
            <a:alpha val="90000"/>
          </a:schemeClr>
        </a:solidFill>
      </dgm:spPr>
      <dgm:t>
        <a:bodyPr/>
        <a:lstStyle/>
        <a:p>
          <a:endParaRPr lang="en-US" sz="2000" b="1">
            <a:latin typeface="Times New Roman" panose="02020603050405020304" pitchFamily="18" charset="0"/>
            <a:cs typeface="Times New Roman" panose="02020603050405020304" pitchFamily="18" charset="0"/>
          </a:endParaRPr>
        </a:p>
      </dgm:t>
    </dgm:pt>
    <dgm:pt modelId="{13E60DF7-49AC-4CC9-B161-451E69CC53A5}">
      <dgm:prSet phldrT="[Text]" custT="1"/>
      <dgm:spPr/>
      <dgm:t>
        <a:bodyPr/>
        <a:lstStyle/>
        <a:p>
          <a:pPr>
            <a:buFont typeface="Wingdings" panose="05000000000000000000" pitchFamily="2" charset="2"/>
            <a:buChar char="q"/>
          </a:pPr>
          <a:r>
            <a:rPr lang="en-GB" sz="2000" b="1" dirty="0">
              <a:latin typeface="Times New Roman" panose="02020603050405020304" pitchFamily="18" charset="0"/>
              <a:cs typeface="Times New Roman" panose="02020603050405020304" pitchFamily="18" charset="0"/>
            </a:rPr>
            <a:t>A Statistical Package for Social Science (SPSS) Computer Programme Version 22.0</a:t>
          </a:r>
          <a:endParaRPr lang="en-US" sz="2000" b="1" dirty="0">
            <a:latin typeface="Times New Roman" panose="02020603050405020304" pitchFamily="18" charset="0"/>
            <a:cs typeface="Times New Roman" panose="02020603050405020304" pitchFamily="18" charset="0"/>
          </a:endParaRPr>
        </a:p>
      </dgm:t>
    </dgm:pt>
    <dgm:pt modelId="{D5A267AF-5CB7-4A12-ACAE-269973825056}" type="parTrans" cxnId="{FFE9DA11-CB13-4E11-96F6-522AEA2545B8}">
      <dgm:prSet/>
      <dgm:spPr/>
      <dgm:t>
        <a:bodyPr/>
        <a:lstStyle/>
        <a:p>
          <a:endParaRPr lang="en-US" sz="2000" b="1">
            <a:latin typeface="Times New Roman" panose="02020603050405020304" pitchFamily="18" charset="0"/>
            <a:cs typeface="Times New Roman" panose="02020603050405020304" pitchFamily="18" charset="0"/>
          </a:endParaRPr>
        </a:p>
      </dgm:t>
    </dgm:pt>
    <dgm:pt modelId="{192ED17F-7570-4792-AD0E-C032A699E966}" type="sibTrans" cxnId="{FFE9DA11-CB13-4E11-96F6-522AEA2545B8}">
      <dgm:prSet custT="1"/>
      <dgm:spPr>
        <a:solidFill>
          <a:schemeClr val="accent1">
            <a:lumMod val="50000"/>
            <a:alpha val="90000"/>
          </a:schemeClr>
        </a:solidFill>
      </dgm:spPr>
      <dgm:t>
        <a:bodyPr/>
        <a:lstStyle/>
        <a:p>
          <a:endParaRPr lang="en-US" sz="2000" b="1">
            <a:latin typeface="Times New Roman" panose="02020603050405020304" pitchFamily="18" charset="0"/>
            <a:cs typeface="Times New Roman" panose="02020603050405020304" pitchFamily="18" charset="0"/>
          </a:endParaRPr>
        </a:p>
      </dgm:t>
    </dgm:pt>
    <dgm:pt modelId="{0DCA4C3B-9650-4FFF-A0CE-27FB62392567}">
      <dgm:prSet phldrT="[Text]" custT="1"/>
      <dgm:spPr/>
      <dgm:t>
        <a:bodyPr/>
        <a:lstStyle/>
        <a:p>
          <a:pPr>
            <a:buFont typeface="Wingdings" panose="05000000000000000000" pitchFamily="2" charset="2"/>
            <a:buChar char="Ø"/>
          </a:pPr>
          <a:r>
            <a:rPr lang="en-GB" sz="2000" b="1" dirty="0">
              <a:latin typeface="Times New Roman" panose="02020603050405020304" pitchFamily="18" charset="0"/>
              <a:cs typeface="Times New Roman" panose="02020603050405020304" pitchFamily="18" charset="0"/>
            </a:rPr>
            <a:t>Kendall's Concordance </a:t>
          </a:r>
          <a:endParaRPr lang="en-US" sz="2000" b="1" dirty="0">
            <a:latin typeface="Times New Roman" panose="02020603050405020304" pitchFamily="18" charset="0"/>
            <a:cs typeface="Times New Roman" panose="02020603050405020304" pitchFamily="18" charset="0"/>
          </a:endParaRPr>
        </a:p>
      </dgm:t>
    </dgm:pt>
    <dgm:pt modelId="{96E6DA81-8E78-4D20-B14B-4DAFBD1702D2}" type="parTrans" cxnId="{BA2B7A84-8DB0-436B-9903-6EBAD8A5AF4D}">
      <dgm:prSet/>
      <dgm:spPr/>
      <dgm:t>
        <a:bodyPr/>
        <a:lstStyle/>
        <a:p>
          <a:endParaRPr lang="en-US" sz="2000" b="1">
            <a:latin typeface="Times New Roman" panose="02020603050405020304" pitchFamily="18" charset="0"/>
            <a:cs typeface="Times New Roman" panose="02020603050405020304" pitchFamily="18" charset="0"/>
          </a:endParaRPr>
        </a:p>
      </dgm:t>
    </dgm:pt>
    <dgm:pt modelId="{D1F84930-B3A0-4CA7-8B76-6E453C0A0DCB}" type="sibTrans" cxnId="{BA2B7A84-8DB0-436B-9903-6EBAD8A5AF4D}">
      <dgm:prSet custT="1"/>
      <dgm:spPr>
        <a:solidFill>
          <a:schemeClr val="accent1">
            <a:lumMod val="50000"/>
            <a:alpha val="90000"/>
          </a:schemeClr>
        </a:solidFill>
      </dgm:spPr>
      <dgm:t>
        <a:bodyPr/>
        <a:lstStyle/>
        <a:p>
          <a:endParaRPr lang="en-US" sz="2000" b="1">
            <a:latin typeface="Times New Roman" panose="02020603050405020304" pitchFamily="18" charset="0"/>
            <a:cs typeface="Times New Roman" panose="02020603050405020304" pitchFamily="18" charset="0"/>
          </a:endParaRPr>
        </a:p>
      </dgm:t>
    </dgm:pt>
    <dgm:pt modelId="{7E50DE18-C17B-4A5D-9377-76FA444CEB1A}">
      <dgm:prSet custT="1"/>
      <dgm:spPr/>
      <dgm:t>
        <a:bodyPr/>
        <a:lstStyle/>
        <a:p>
          <a:pPr>
            <a:buFont typeface="Wingdings" panose="05000000000000000000" pitchFamily="2" charset="2"/>
            <a:buChar char="q"/>
          </a:pPr>
          <a:r>
            <a:rPr lang="en-GB" sz="2000" b="1">
              <a:latin typeface="Times New Roman" panose="02020603050405020304" pitchFamily="18" charset="0"/>
              <a:cs typeface="Times New Roman" panose="02020603050405020304" pitchFamily="18" charset="0"/>
            </a:rPr>
            <a:t>Mann-Whitney U Test</a:t>
          </a:r>
          <a:r>
            <a:rPr lang="en-GB" sz="2000" b="1" i="1">
              <a:latin typeface="Times New Roman" panose="02020603050405020304" pitchFamily="18" charset="0"/>
              <a:cs typeface="Times New Roman" panose="02020603050405020304" pitchFamily="18" charset="0"/>
            </a:rPr>
            <a:t>.</a:t>
          </a:r>
          <a:endParaRPr lang="en-GB" sz="2000" b="1" dirty="0">
            <a:latin typeface="Times New Roman" panose="02020603050405020304" pitchFamily="18" charset="0"/>
            <a:cs typeface="Times New Roman" panose="02020603050405020304" pitchFamily="18" charset="0"/>
          </a:endParaRPr>
        </a:p>
      </dgm:t>
    </dgm:pt>
    <dgm:pt modelId="{161890E3-902F-4680-A2D8-C4FE3FB0D6BE}" type="parTrans" cxnId="{6F4334FB-D571-4B6F-A4D6-B44759131A92}">
      <dgm:prSet/>
      <dgm:spPr/>
      <dgm:t>
        <a:bodyPr/>
        <a:lstStyle/>
        <a:p>
          <a:endParaRPr lang="en-US" sz="2000" b="1">
            <a:latin typeface="Times New Roman" panose="02020603050405020304" pitchFamily="18" charset="0"/>
            <a:cs typeface="Times New Roman" panose="02020603050405020304" pitchFamily="18" charset="0"/>
          </a:endParaRPr>
        </a:p>
      </dgm:t>
    </dgm:pt>
    <dgm:pt modelId="{13C3BDDE-0D5C-4FEF-A801-838797E4F677}" type="sibTrans" cxnId="{6F4334FB-D571-4B6F-A4D6-B44759131A92}">
      <dgm:prSet/>
      <dgm:spPr/>
      <dgm:t>
        <a:bodyPr/>
        <a:lstStyle/>
        <a:p>
          <a:endParaRPr lang="en-US" sz="2000" b="1">
            <a:latin typeface="Times New Roman" panose="02020603050405020304" pitchFamily="18" charset="0"/>
            <a:cs typeface="Times New Roman" panose="02020603050405020304" pitchFamily="18" charset="0"/>
          </a:endParaRPr>
        </a:p>
      </dgm:t>
    </dgm:pt>
    <dgm:pt modelId="{C9FCD35B-7C1B-447B-A6EB-64ABEEFEE232}" type="pres">
      <dgm:prSet presAssocID="{36438B07-95ED-4D81-98DF-7C4E0226FFD1}" presName="outerComposite" presStyleCnt="0">
        <dgm:presLayoutVars>
          <dgm:chMax val="5"/>
          <dgm:dir/>
          <dgm:resizeHandles val="exact"/>
        </dgm:presLayoutVars>
      </dgm:prSet>
      <dgm:spPr/>
      <dgm:t>
        <a:bodyPr/>
        <a:lstStyle/>
        <a:p>
          <a:endParaRPr lang="en-US"/>
        </a:p>
      </dgm:t>
    </dgm:pt>
    <dgm:pt modelId="{C5F0637C-C395-46CE-AA0D-07C7ECB02926}" type="pres">
      <dgm:prSet presAssocID="{36438B07-95ED-4D81-98DF-7C4E0226FFD1}" presName="dummyMaxCanvas" presStyleCnt="0">
        <dgm:presLayoutVars/>
      </dgm:prSet>
      <dgm:spPr/>
    </dgm:pt>
    <dgm:pt modelId="{2545EC51-C326-4005-9308-E7F5EB1AFCC8}" type="pres">
      <dgm:prSet presAssocID="{36438B07-95ED-4D81-98DF-7C4E0226FFD1}" presName="FiveNodes_1" presStyleLbl="node1" presStyleIdx="0" presStyleCnt="5">
        <dgm:presLayoutVars>
          <dgm:bulletEnabled val="1"/>
        </dgm:presLayoutVars>
      </dgm:prSet>
      <dgm:spPr/>
      <dgm:t>
        <a:bodyPr/>
        <a:lstStyle/>
        <a:p>
          <a:endParaRPr lang="en-US"/>
        </a:p>
      </dgm:t>
    </dgm:pt>
    <dgm:pt modelId="{B11DA508-AE02-4CD2-979A-985F47366BDE}" type="pres">
      <dgm:prSet presAssocID="{36438B07-95ED-4D81-98DF-7C4E0226FFD1}" presName="FiveNodes_2" presStyleLbl="node1" presStyleIdx="1" presStyleCnt="5">
        <dgm:presLayoutVars>
          <dgm:bulletEnabled val="1"/>
        </dgm:presLayoutVars>
      </dgm:prSet>
      <dgm:spPr/>
      <dgm:t>
        <a:bodyPr/>
        <a:lstStyle/>
        <a:p>
          <a:endParaRPr lang="en-US"/>
        </a:p>
      </dgm:t>
    </dgm:pt>
    <dgm:pt modelId="{28129951-47C3-4B46-9505-283F13ECE6F0}" type="pres">
      <dgm:prSet presAssocID="{36438B07-95ED-4D81-98DF-7C4E0226FFD1}" presName="FiveNodes_3" presStyleLbl="node1" presStyleIdx="2" presStyleCnt="5" custScaleX="100301">
        <dgm:presLayoutVars>
          <dgm:bulletEnabled val="1"/>
        </dgm:presLayoutVars>
      </dgm:prSet>
      <dgm:spPr/>
      <dgm:t>
        <a:bodyPr/>
        <a:lstStyle/>
        <a:p>
          <a:endParaRPr lang="en-US"/>
        </a:p>
      </dgm:t>
    </dgm:pt>
    <dgm:pt modelId="{FB8C4B91-7314-450A-A05A-A270B7C6EF04}" type="pres">
      <dgm:prSet presAssocID="{36438B07-95ED-4D81-98DF-7C4E0226FFD1}" presName="FiveNodes_4" presStyleLbl="node1" presStyleIdx="3" presStyleCnt="5">
        <dgm:presLayoutVars>
          <dgm:bulletEnabled val="1"/>
        </dgm:presLayoutVars>
      </dgm:prSet>
      <dgm:spPr/>
      <dgm:t>
        <a:bodyPr/>
        <a:lstStyle/>
        <a:p>
          <a:endParaRPr lang="en-US"/>
        </a:p>
      </dgm:t>
    </dgm:pt>
    <dgm:pt modelId="{05846BC3-FBFC-4161-9893-08A9C9C61797}" type="pres">
      <dgm:prSet presAssocID="{36438B07-95ED-4D81-98DF-7C4E0226FFD1}" presName="FiveNodes_5" presStyleLbl="node1" presStyleIdx="4" presStyleCnt="5">
        <dgm:presLayoutVars>
          <dgm:bulletEnabled val="1"/>
        </dgm:presLayoutVars>
      </dgm:prSet>
      <dgm:spPr/>
      <dgm:t>
        <a:bodyPr/>
        <a:lstStyle/>
        <a:p>
          <a:endParaRPr lang="en-US"/>
        </a:p>
      </dgm:t>
    </dgm:pt>
    <dgm:pt modelId="{173A9F8C-2E34-4174-8680-9D44C431563B}" type="pres">
      <dgm:prSet presAssocID="{36438B07-95ED-4D81-98DF-7C4E0226FFD1}" presName="FiveConn_1-2" presStyleLbl="fgAccFollowNode1" presStyleIdx="0" presStyleCnt="4">
        <dgm:presLayoutVars>
          <dgm:bulletEnabled val="1"/>
        </dgm:presLayoutVars>
      </dgm:prSet>
      <dgm:spPr/>
      <dgm:t>
        <a:bodyPr/>
        <a:lstStyle/>
        <a:p>
          <a:endParaRPr lang="en-US"/>
        </a:p>
      </dgm:t>
    </dgm:pt>
    <dgm:pt modelId="{DF613B4D-C0AC-4C45-A5A9-A0B371958190}" type="pres">
      <dgm:prSet presAssocID="{36438B07-95ED-4D81-98DF-7C4E0226FFD1}" presName="FiveConn_2-3" presStyleLbl="fgAccFollowNode1" presStyleIdx="1" presStyleCnt="4" custLinFactNeighborX="-5772" custLinFactNeighborY="989">
        <dgm:presLayoutVars>
          <dgm:bulletEnabled val="1"/>
        </dgm:presLayoutVars>
      </dgm:prSet>
      <dgm:spPr/>
      <dgm:t>
        <a:bodyPr/>
        <a:lstStyle/>
        <a:p>
          <a:endParaRPr lang="en-US"/>
        </a:p>
      </dgm:t>
    </dgm:pt>
    <dgm:pt modelId="{4DF9D218-39E3-4B8F-AD1B-B1B2DAC5704E}" type="pres">
      <dgm:prSet presAssocID="{36438B07-95ED-4D81-98DF-7C4E0226FFD1}" presName="FiveConn_3-4" presStyleLbl="fgAccFollowNode1" presStyleIdx="2" presStyleCnt="4">
        <dgm:presLayoutVars>
          <dgm:bulletEnabled val="1"/>
        </dgm:presLayoutVars>
      </dgm:prSet>
      <dgm:spPr/>
      <dgm:t>
        <a:bodyPr/>
        <a:lstStyle/>
        <a:p>
          <a:endParaRPr lang="en-US"/>
        </a:p>
      </dgm:t>
    </dgm:pt>
    <dgm:pt modelId="{D74587CC-FA4D-4EA6-B338-EB2C0C2F80B7}" type="pres">
      <dgm:prSet presAssocID="{36438B07-95ED-4D81-98DF-7C4E0226FFD1}" presName="FiveConn_4-5" presStyleLbl="fgAccFollowNode1" presStyleIdx="3" presStyleCnt="4" custLinFactNeighborY="-6513">
        <dgm:presLayoutVars>
          <dgm:bulletEnabled val="1"/>
        </dgm:presLayoutVars>
      </dgm:prSet>
      <dgm:spPr/>
      <dgm:t>
        <a:bodyPr/>
        <a:lstStyle/>
        <a:p>
          <a:endParaRPr lang="en-US"/>
        </a:p>
      </dgm:t>
    </dgm:pt>
    <dgm:pt modelId="{C2F92218-727D-43E6-8769-F542765642AC}" type="pres">
      <dgm:prSet presAssocID="{36438B07-95ED-4D81-98DF-7C4E0226FFD1}" presName="FiveNodes_1_text" presStyleLbl="node1" presStyleIdx="4" presStyleCnt="5">
        <dgm:presLayoutVars>
          <dgm:bulletEnabled val="1"/>
        </dgm:presLayoutVars>
      </dgm:prSet>
      <dgm:spPr/>
      <dgm:t>
        <a:bodyPr/>
        <a:lstStyle/>
        <a:p>
          <a:endParaRPr lang="en-US"/>
        </a:p>
      </dgm:t>
    </dgm:pt>
    <dgm:pt modelId="{4019E9C7-F374-4988-AEB4-C514B53C2556}" type="pres">
      <dgm:prSet presAssocID="{36438B07-95ED-4D81-98DF-7C4E0226FFD1}" presName="FiveNodes_2_text" presStyleLbl="node1" presStyleIdx="4" presStyleCnt="5">
        <dgm:presLayoutVars>
          <dgm:bulletEnabled val="1"/>
        </dgm:presLayoutVars>
      </dgm:prSet>
      <dgm:spPr/>
      <dgm:t>
        <a:bodyPr/>
        <a:lstStyle/>
        <a:p>
          <a:endParaRPr lang="en-US"/>
        </a:p>
      </dgm:t>
    </dgm:pt>
    <dgm:pt modelId="{44E2EBB9-C292-42E2-A7E8-81D3D70CD692}" type="pres">
      <dgm:prSet presAssocID="{36438B07-95ED-4D81-98DF-7C4E0226FFD1}" presName="FiveNodes_3_text" presStyleLbl="node1" presStyleIdx="4" presStyleCnt="5">
        <dgm:presLayoutVars>
          <dgm:bulletEnabled val="1"/>
        </dgm:presLayoutVars>
      </dgm:prSet>
      <dgm:spPr/>
      <dgm:t>
        <a:bodyPr/>
        <a:lstStyle/>
        <a:p>
          <a:endParaRPr lang="en-US"/>
        </a:p>
      </dgm:t>
    </dgm:pt>
    <dgm:pt modelId="{AC8EF095-64CC-4F75-980A-4B7F80847274}" type="pres">
      <dgm:prSet presAssocID="{36438B07-95ED-4D81-98DF-7C4E0226FFD1}" presName="FiveNodes_4_text" presStyleLbl="node1" presStyleIdx="4" presStyleCnt="5">
        <dgm:presLayoutVars>
          <dgm:bulletEnabled val="1"/>
        </dgm:presLayoutVars>
      </dgm:prSet>
      <dgm:spPr/>
      <dgm:t>
        <a:bodyPr/>
        <a:lstStyle/>
        <a:p>
          <a:endParaRPr lang="en-US"/>
        </a:p>
      </dgm:t>
    </dgm:pt>
    <dgm:pt modelId="{9BA638CE-D368-4A72-A4E8-6622FE5B541F}" type="pres">
      <dgm:prSet presAssocID="{36438B07-95ED-4D81-98DF-7C4E0226FFD1}" presName="FiveNodes_5_text" presStyleLbl="node1" presStyleIdx="4" presStyleCnt="5">
        <dgm:presLayoutVars>
          <dgm:bulletEnabled val="1"/>
        </dgm:presLayoutVars>
      </dgm:prSet>
      <dgm:spPr/>
      <dgm:t>
        <a:bodyPr/>
        <a:lstStyle/>
        <a:p>
          <a:endParaRPr lang="en-US"/>
        </a:p>
      </dgm:t>
    </dgm:pt>
  </dgm:ptLst>
  <dgm:cxnLst>
    <dgm:cxn modelId="{6F4334FB-D571-4B6F-A4D6-B44759131A92}" srcId="{36438B07-95ED-4D81-98DF-7C4E0226FFD1}" destId="{7E50DE18-C17B-4A5D-9377-76FA444CEB1A}" srcOrd="4" destOrd="0" parTransId="{161890E3-902F-4680-A2D8-C4FE3FB0D6BE}" sibTransId="{13C3BDDE-0D5C-4FEF-A801-838797E4F677}"/>
    <dgm:cxn modelId="{F9F48FE4-4AE3-4344-9B46-E380BC858ED0}" type="presOf" srcId="{97AAE223-8C71-4B85-ACEA-BA9D733DE279}" destId="{173A9F8C-2E34-4174-8680-9D44C431563B}" srcOrd="0" destOrd="0" presId="urn:microsoft.com/office/officeart/2005/8/layout/vProcess5"/>
    <dgm:cxn modelId="{FC5C1A73-497D-4347-8E42-543FD100B0E2}" type="presOf" srcId="{192ED17F-7570-4792-AD0E-C032A699E966}" destId="{4DF9D218-39E3-4B8F-AD1B-B1B2DAC5704E}" srcOrd="0" destOrd="0" presId="urn:microsoft.com/office/officeart/2005/8/layout/vProcess5"/>
    <dgm:cxn modelId="{13A866F9-0193-4D96-852C-DEC0A86485AD}" type="presOf" srcId="{13E60DF7-49AC-4CC9-B161-451E69CC53A5}" destId="{28129951-47C3-4B46-9505-283F13ECE6F0}" srcOrd="0" destOrd="0" presId="urn:microsoft.com/office/officeart/2005/8/layout/vProcess5"/>
    <dgm:cxn modelId="{B519C41F-8868-4C7E-95EC-BE8319BEF975}" type="presOf" srcId="{B75D3558-6A87-4E07-B3FB-462B48C2125B}" destId="{C2F92218-727D-43E6-8769-F542765642AC}" srcOrd="1" destOrd="0" presId="urn:microsoft.com/office/officeart/2005/8/layout/vProcess5"/>
    <dgm:cxn modelId="{7EE47077-67C9-4236-84C2-4365063F57E6}" type="presOf" srcId="{CEA3CA8D-4E51-4468-A928-EAD8B9855340}" destId="{4019E9C7-F374-4988-AEB4-C514B53C2556}" srcOrd="1" destOrd="0" presId="urn:microsoft.com/office/officeart/2005/8/layout/vProcess5"/>
    <dgm:cxn modelId="{BFF1CA4F-B3F3-4B63-B004-0C1061191253}" type="presOf" srcId="{7E50DE18-C17B-4A5D-9377-76FA444CEB1A}" destId="{9BA638CE-D368-4A72-A4E8-6622FE5B541F}" srcOrd="1" destOrd="0" presId="urn:microsoft.com/office/officeart/2005/8/layout/vProcess5"/>
    <dgm:cxn modelId="{D67F948A-5921-4BF4-84BA-844648F6813D}" type="presOf" srcId="{13E60DF7-49AC-4CC9-B161-451E69CC53A5}" destId="{44E2EBB9-C292-42E2-A7E8-81D3D70CD692}" srcOrd="1" destOrd="0" presId="urn:microsoft.com/office/officeart/2005/8/layout/vProcess5"/>
    <dgm:cxn modelId="{5CBE22EA-DE90-4E30-A560-AAEE38FAB78D}" type="presOf" srcId="{D1F84930-B3A0-4CA7-8B76-6E453C0A0DCB}" destId="{D74587CC-FA4D-4EA6-B338-EB2C0C2F80B7}" srcOrd="0" destOrd="0" presId="urn:microsoft.com/office/officeart/2005/8/layout/vProcess5"/>
    <dgm:cxn modelId="{EB3C8854-F22D-403E-BAD3-6A81F49D2EAF}" type="presOf" srcId="{B75D3558-6A87-4E07-B3FB-462B48C2125B}" destId="{2545EC51-C326-4005-9308-E7F5EB1AFCC8}" srcOrd="0" destOrd="0" presId="urn:microsoft.com/office/officeart/2005/8/layout/vProcess5"/>
    <dgm:cxn modelId="{FFE9DA11-CB13-4E11-96F6-522AEA2545B8}" srcId="{36438B07-95ED-4D81-98DF-7C4E0226FFD1}" destId="{13E60DF7-49AC-4CC9-B161-451E69CC53A5}" srcOrd="2" destOrd="0" parTransId="{D5A267AF-5CB7-4A12-ACAE-269973825056}" sibTransId="{192ED17F-7570-4792-AD0E-C032A699E966}"/>
    <dgm:cxn modelId="{DA9588C4-3157-4674-9908-755C0152ABBA}" type="presOf" srcId="{7E50DE18-C17B-4A5D-9377-76FA444CEB1A}" destId="{05846BC3-FBFC-4161-9893-08A9C9C61797}" srcOrd="0" destOrd="0" presId="urn:microsoft.com/office/officeart/2005/8/layout/vProcess5"/>
    <dgm:cxn modelId="{939856A3-3FF4-4B60-8662-F91CF7B9C9F4}" type="presOf" srcId="{0DCA4C3B-9650-4FFF-A0CE-27FB62392567}" destId="{AC8EF095-64CC-4F75-980A-4B7F80847274}" srcOrd="1" destOrd="0" presId="urn:microsoft.com/office/officeart/2005/8/layout/vProcess5"/>
    <dgm:cxn modelId="{95E3672C-121C-4B4F-A466-23054AE8F830}" type="presOf" srcId="{36438B07-95ED-4D81-98DF-7C4E0226FFD1}" destId="{C9FCD35B-7C1B-447B-A6EB-64ABEEFEE232}" srcOrd="0" destOrd="0" presId="urn:microsoft.com/office/officeart/2005/8/layout/vProcess5"/>
    <dgm:cxn modelId="{9B842455-9C98-44F3-BACE-ED6642711F95}" type="presOf" srcId="{C794FDCB-1E12-4AA4-8129-CF01D805C2AA}" destId="{DF613B4D-C0AC-4C45-A5A9-A0B371958190}" srcOrd="0" destOrd="0" presId="urn:microsoft.com/office/officeart/2005/8/layout/vProcess5"/>
    <dgm:cxn modelId="{95C72926-C0E4-438F-82D8-488CD1DF5CB9}" type="presOf" srcId="{CEA3CA8D-4E51-4468-A928-EAD8B9855340}" destId="{B11DA508-AE02-4CD2-979A-985F47366BDE}" srcOrd="0" destOrd="0" presId="urn:microsoft.com/office/officeart/2005/8/layout/vProcess5"/>
    <dgm:cxn modelId="{BA2B7A84-8DB0-436B-9903-6EBAD8A5AF4D}" srcId="{36438B07-95ED-4D81-98DF-7C4E0226FFD1}" destId="{0DCA4C3B-9650-4FFF-A0CE-27FB62392567}" srcOrd="3" destOrd="0" parTransId="{96E6DA81-8E78-4D20-B14B-4DAFBD1702D2}" sibTransId="{D1F84930-B3A0-4CA7-8B76-6E453C0A0DCB}"/>
    <dgm:cxn modelId="{6D9EF727-4B74-4ECA-839B-6DE0F945D96F}" type="presOf" srcId="{0DCA4C3B-9650-4FFF-A0CE-27FB62392567}" destId="{FB8C4B91-7314-450A-A05A-A270B7C6EF04}" srcOrd="0" destOrd="0" presId="urn:microsoft.com/office/officeart/2005/8/layout/vProcess5"/>
    <dgm:cxn modelId="{65D05184-1287-487E-97A1-D7D8827D185F}" srcId="{36438B07-95ED-4D81-98DF-7C4E0226FFD1}" destId="{CEA3CA8D-4E51-4468-A928-EAD8B9855340}" srcOrd="1" destOrd="0" parTransId="{0AA40194-1B13-4EB6-BB81-2364E7FA766F}" sibTransId="{C794FDCB-1E12-4AA4-8129-CF01D805C2AA}"/>
    <dgm:cxn modelId="{BE018462-F487-46C7-B21B-F3A0AE19CD18}" srcId="{36438B07-95ED-4D81-98DF-7C4E0226FFD1}" destId="{B75D3558-6A87-4E07-B3FB-462B48C2125B}" srcOrd="0" destOrd="0" parTransId="{31563A0B-F285-452D-AFC3-3237B06E739E}" sibTransId="{97AAE223-8C71-4B85-ACEA-BA9D733DE279}"/>
    <dgm:cxn modelId="{E8A5C6A8-CAAD-4B84-A642-506E8D44C2D8}" type="presParOf" srcId="{C9FCD35B-7C1B-447B-A6EB-64ABEEFEE232}" destId="{C5F0637C-C395-46CE-AA0D-07C7ECB02926}" srcOrd="0" destOrd="0" presId="urn:microsoft.com/office/officeart/2005/8/layout/vProcess5"/>
    <dgm:cxn modelId="{DC689A18-48CB-4605-B49C-6F79E5CE856E}" type="presParOf" srcId="{C9FCD35B-7C1B-447B-A6EB-64ABEEFEE232}" destId="{2545EC51-C326-4005-9308-E7F5EB1AFCC8}" srcOrd="1" destOrd="0" presId="urn:microsoft.com/office/officeart/2005/8/layout/vProcess5"/>
    <dgm:cxn modelId="{9CF4F61A-A606-4026-A853-F036866C7932}" type="presParOf" srcId="{C9FCD35B-7C1B-447B-A6EB-64ABEEFEE232}" destId="{B11DA508-AE02-4CD2-979A-985F47366BDE}" srcOrd="2" destOrd="0" presId="urn:microsoft.com/office/officeart/2005/8/layout/vProcess5"/>
    <dgm:cxn modelId="{753C8BEE-05FF-4961-86D0-5E5AFD394F70}" type="presParOf" srcId="{C9FCD35B-7C1B-447B-A6EB-64ABEEFEE232}" destId="{28129951-47C3-4B46-9505-283F13ECE6F0}" srcOrd="3" destOrd="0" presId="urn:microsoft.com/office/officeart/2005/8/layout/vProcess5"/>
    <dgm:cxn modelId="{37DBC4D1-F4D3-4044-9350-C75A939F12DC}" type="presParOf" srcId="{C9FCD35B-7C1B-447B-A6EB-64ABEEFEE232}" destId="{FB8C4B91-7314-450A-A05A-A270B7C6EF04}" srcOrd="4" destOrd="0" presId="urn:microsoft.com/office/officeart/2005/8/layout/vProcess5"/>
    <dgm:cxn modelId="{ACC289E7-DD06-4C07-83F9-83EA2A9394CF}" type="presParOf" srcId="{C9FCD35B-7C1B-447B-A6EB-64ABEEFEE232}" destId="{05846BC3-FBFC-4161-9893-08A9C9C61797}" srcOrd="5" destOrd="0" presId="urn:microsoft.com/office/officeart/2005/8/layout/vProcess5"/>
    <dgm:cxn modelId="{4ADDB294-42A4-4DCE-91F2-B2C7D40582E8}" type="presParOf" srcId="{C9FCD35B-7C1B-447B-A6EB-64ABEEFEE232}" destId="{173A9F8C-2E34-4174-8680-9D44C431563B}" srcOrd="6" destOrd="0" presId="urn:microsoft.com/office/officeart/2005/8/layout/vProcess5"/>
    <dgm:cxn modelId="{24C1D3A2-910F-4B1B-8635-AF83E07BBEC0}" type="presParOf" srcId="{C9FCD35B-7C1B-447B-A6EB-64ABEEFEE232}" destId="{DF613B4D-C0AC-4C45-A5A9-A0B371958190}" srcOrd="7" destOrd="0" presId="urn:microsoft.com/office/officeart/2005/8/layout/vProcess5"/>
    <dgm:cxn modelId="{6CAF80C1-EA07-41B5-9D63-1E4CDFB8FEE2}" type="presParOf" srcId="{C9FCD35B-7C1B-447B-A6EB-64ABEEFEE232}" destId="{4DF9D218-39E3-4B8F-AD1B-B1B2DAC5704E}" srcOrd="8" destOrd="0" presId="urn:microsoft.com/office/officeart/2005/8/layout/vProcess5"/>
    <dgm:cxn modelId="{110E38FF-987E-4BBC-A549-D28C6A38211E}" type="presParOf" srcId="{C9FCD35B-7C1B-447B-A6EB-64ABEEFEE232}" destId="{D74587CC-FA4D-4EA6-B338-EB2C0C2F80B7}" srcOrd="9" destOrd="0" presId="urn:microsoft.com/office/officeart/2005/8/layout/vProcess5"/>
    <dgm:cxn modelId="{AE726915-99E3-4F7E-BACE-C66B69DC534F}" type="presParOf" srcId="{C9FCD35B-7C1B-447B-A6EB-64ABEEFEE232}" destId="{C2F92218-727D-43E6-8769-F542765642AC}" srcOrd="10" destOrd="0" presId="urn:microsoft.com/office/officeart/2005/8/layout/vProcess5"/>
    <dgm:cxn modelId="{C1C54B2E-240D-43D7-A581-6A98183DF572}" type="presParOf" srcId="{C9FCD35B-7C1B-447B-A6EB-64ABEEFEE232}" destId="{4019E9C7-F374-4988-AEB4-C514B53C2556}" srcOrd="11" destOrd="0" presId="urn:microsoft.com/office/officeart/2005/8/layout/vProcess5"/>
    <dgm:cxn modelId="{5B6DD6EA-6020-42BE-945D-BBCF0225F0DC}" type="presParOf" srcId="{C9FCD35B-7C1B-447B-A6EB-64ABEEFEE232}" destId="{44E2EBB9-C292-42E2-A7E8-81D3D70CD692}" srcOrd="12" destOrd="0" presId="urn:microsoft.com/office/officeart/2005/8/layout/vProcess5"/>
    <dgm:cxn modelId="{CCABF1DE-90AF-4D62-815A-C3154A91A3A8}" type="presParOf" srcId="{C9FCD35B-7C1B-447B-A6EB-64ABEEFEE232}" destId="{AC8EF095-64CC-4F75-980A-4B7F80847274}" srcOrd="13" destOrd="0" presId="urn:microsoft.com/office/officeart/2005/8/layout/vProcess5"/>
    <dgm:cxn modelId="{AAEED0E3-9899-4D3A-9562-5BDD95586E1F}" type="presParOf" srcId="{C9FCD35B-7C1B-447B-A6EB-64ABEEFEE232}" destId="{9BA638CE-D368-4A72-A4E8-6622FE5B541F}"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4472CC-F72C-4E49-9844-D0C247C69C13}" type="doc">
      <dgm:prSet loTypeId="urn:microsoft.com/office/officeart/2009/3/layout/IncreasingArrowsProcess" loCatId="process" qsTypeId="urn:microsoft.com/office/officeart/2005/8/quickstyle/simple1" qsCatId="simple" csTypeId="urn:microsoft.com/office/officeart/2005/8/colors/accent3_2" csCatId="accent3" phldr="1"/>
      <dgm:spPr/>
      <dgm:t>
        <a:bodyPr/>
        <a:lstStyle/>
        <a:p>
          <a:endParaRPr lang="en-US"/>
        </a:p>
      </dgm:t>
    </dgm:pt>
    <dgm:pt modelId="{842D7B3D-83EC-4840-9E1A-8A3DA71C4436}">
      <dgm:prSet phldrT="[Text]" custT="1"/>
      <dgm:spPr/>
      <dgm:t>
        <a:bodyPr/>
        <a:lstStyle/>
        <a:p>
          <a:pPr marL="0" lvl="0" indent="0" algn="l" defTabSz="1333500">
            <a:lnSpc>
              <a:spcPct val="90000"/>
            </a:lnSpc>
            <a:spcBef>
              <a:spcPct val="0"/>
            </a:spcBef>
            <a:spcAft>
              <a:spcPct val="35000"/>
            </a:spcAft>
            <a:buNone/>
          </a:pPr>
          <a:r>
            <a:rPr lang="en-GB" sz="3200" kern="1200" dirty="0">
              <a:latin typeface="Times New Roman" panose="02020603050405020304" pitchFamily="18" charset="0"/>
              <a:ea typeface="+mn-ea"/>
              <a:cs typeface="Times New Roman" panose="02020603050405020304" pitchFamily="18" charset="0"/>
            </a:rPr>
            <a:t>Criteria </a:t>
          </a:r>
          <a:r>
            <a:rPr lang="en-US" sz="3200" kern="1200" dirty="0">
              <a:latin typeface="Times New Roman" panose="02020603050405020304" pitchFamily="18" charset="0"/>
              <a:ea typeface="+mn-ea"/>
              <a:cs typeface="Times New Roman" panose="02020603050405020304" pitchFamily="18" charset="0"/>
            </a:rPr>
            <a:t>Selection of Participants</a:t>
          </a:r>
        </a:p>
      </dgm:t>
    </dgm:pt>
    <dgm:pt modelId="{55865CE3-73DF-427C-BD08-A26D19F1DE23}" type="parTrans" cxnId="{8B5F14C9-6556-49BD-ADB0-E3DEA0147DF5}">
      <dgm:prSet/>
      <dgm:spPr/>
      <dgm:t>
        <a:bodyPr/>
        <a:lstStyle/>
        <a:p>
          <a:endParaRPr lang="en-US"/>
        </a:p>
      </dgm:t>
    </dgm:pt>
    <dgm:pt modelId="{199B4108-0FD8-4989-BE88-0278BB2D7F4C}" type="sibTrans" cxnId="{8B5F14C9-6556-49BD-ADB0-E3DEA0147DF5}">
      <dgm:prSet/>
      <dgm:spPr/>
      <dgm:t>
        <a:bodyPr/>
        <a:lstStyle/>
        <a:p>
          <a:endParaRPr lang="en-US"/>
        </a:p>
      </dgm:t>
    </dgm:pt>
    <dgm:pt modelId="{BBCB568D-E33F-460C-A6D1-2D5D109D6F17}">
      <dgm:prSet phldrT="[Text]" custT="1"/>
      <dgm:spPr/>
      <dgm:t>
        <a:bodyPr/>
        <a:lstStyle/>
        <a:p>
          <a:pPr algn="just">
            <a:buFont typeface="Wingdings" panose="05000000000000000000" pitchFamily="2" charset="2"/>
            <a:buChar char="q"/>
          </a:pPr>
          <a:endParaRPr lang="en-GB" sz="1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GB" sz="1600" dirty="0">
              <a:latin typeface="Times New Roman" panose="02020603050405020304" pitchFamily="18" charset="0"/>
              <a:cs typeface="Times New Roman" panose="02020603050405020304" pitchFamily="18" charset="0"/>
            </a:rPr>
            <a:t>First, the participants needed to have more than 5 years of experience/knowledge in PPP projects. </a:t>
          </a:r>
          <a:endParaRPr lang="en-US" sz="1600" dirty="0"/>
        </a:p>
      </dgm:t>
    </dgm:pt>
    <dgm:pt modelId="{1D229BD8-4BF4-4CAB-B207-5A81A5067516}" type="parTrans" cxnId="{25297D4C-D89C-4D7F-9173-BB022E1A21ED}">
      <dgm:prSet/>
      <dgm:spPr/>
      <dgm:t>
        <a:bodyPr/>
        <a:lstStyle/>
        <a:p>
          <a:endParaRPr lang="en-US"/>
        </a:p>
      </dgm:t>
    </dgm:pt>
    <dgm:pt modelId="{A384B077-5FD7-4FCA-A54F-4568DB83AFC6}" type="sibTrans" cxnId="{25297D4C-D89C-4D7F-9173-BB022E1A21ED}">
      <dgm:prSet/>
      <dgm:spPr/>
      <dgm:t>
        <a:bodyPr/>
        <a:lstStyle/>
        <a:p>
          <a:endParaRPr lang="en-US"/>
        </a:p>
      </dgm:t>
    </dgm:pt>
    <dgm:pt modelId="{ACA4E200-E262-4A1F-830F-94E822361A94}">
      <dgm:prSet phldrT="[Text]" custT="1"/>
      <dgm:spPr/>
      <dgm:t>
        <a:bodyPr/>
        <a:lstStyle/>
        <a:p>
          <a:r>
            <a:rPr lang="en-US" sz="3200" dirty="0">
              <a:latin typeface="Times New Roman" panose="02020603050405020304" pitchFamily="18" charset="0"/>
              <a:cs typeface="Times New Roman" panose="02020603050405020304" pitchFamily="18" charset="0"/>
            </a:rPr>
            <a:t>Participant's information</a:t>
          </a:r>
          <a:endParaRPr lang="en-US" sz="3200" dirty="0"/>
        </a:p>
      </dgm:t>
    </dgm:pt>
    <dgm:pt modelId="{1E716F32-3540-4086-80A3-559911D36462}" type="parTrans" cxnId="{6EC321E3-F042-440B-AD74-C450B2BE98BB}">
      <dgm:prSet/>
      <dgm:spPr/>
      <dgm:t>
        <a:bodyPr/>
        <a:lstStyle/>
        <a:p>
          <a:endParaRPr lang="en-US"/>
        </a:p>
      </dgm:t>
    </dgm:pt>
    <dgm:pt modelId="{16D0A590-E46B-4BC6-9BD6-6DE6F1A18002}" type="sibTrans" cxnId="{6EC321E3-F042-440B-AD74-C450B2BE98BB}">
      <dgm:prSet/>
      <dgm:spPr/>
      <dgm:t>
        <a:bodyPr/>
        <a:lstStyle/>
        <a:p>
          <a:endParaRPr lang="en-US"/>
        </a:p>
      </dgm:t>
    </dgm:pt>
    <dgm:pt modelId="{1CE0CCE8-E5BB-48B1-BCDC-FC204264394C}">
      <dgm:prSet phldrT="[Text]" custT="1"/>
      <dgm:spPr/>
      <dgm:t>
        <a:bodyPr/>
        <a:lstStyle/>
        <a:p>
          <a:r>
            <a:rPr lang="en-US" sz="3200" dirty="0">
              <a:latin typeface="Times New Roman" panose="02020603050405020304" pitchFamily="18" charset="0"/>
              <a:cs typeface="Times New Roman" panose="02020603050405020304" pitchFamily="18" charset="0"/>
            </a:rPr>
            <a:t>Validation Results </a:t>
          </a:r>
          <a:endParaRPr lang="en-US" sz="3200" dirty="0"/>
        </a:p>
      </dgm:t>
    </dgm:pt>
    <dgm:pt modelId="{DD2E5397-86EC-4705-92F8-661B14EAD0C3}" type="parTrans" cxnId="{84FB307D-7124-4DBF-8BC7-979D39275F74}">
      <dgm:prSet/>
      <dgm:spPr/>
      <dgm:t>
        <a:bodyPr/>
        <a:lstStyle/>
        <a:p>
          <a:endParaRPr lang="en-US"/>
        </a:p>
      </dgm:t>
    </dgm:pt>
    <dgm:pt modelId="{4322F2B4-B4FE-45D9-98CD-CEE9C7A006CC}" type="sibTrans" cxnId="{84FB307D-7124-4DBF-8BC7-979D39275F74}">
      <dgm:prSet/>
      <dgm:spPr/>
      <dgm:t>
        <a:bodyPr/>
        <a:lstStyle/>
        <a:p>
          <a:endParaRPr lang="en-US"/>
        </a:p>
      </dgm:t>
    </dgm:pt>
    <dgm:pt modelId="{93380DAD-ABCE-4972-836F-5200080C2F33}">
      <dgm:prSet phldrT="[Text]" phldr="1"/>
      <dgm:spPr/>
      <dgm:t>
        <a:bodyPr/>
        <a:lstStyle/>
        <a:p>
          <a:endParaRPr lang="en-US" dirty="0"/>
        </a:p>
      </dgm:t>
    </dgm:pt>
    <dgm:pt modelId="{EC9F1EAC-4C0D-4843-9AB3-B301D37F7885}" type="parTrans" cxnId="{B8B08613-F92C-4D7E-A2AC-DDD3061CEF9C}">
      <dgm:prSet/>
      <dgm:spPr/>
      <dgm:t>
        <a:bodyPr/>
        <a:lstStyle/>
        <a:p>
          <a:endParaRPr lang="en-US"/>
        </a:p>
      </dgm:t>
    </dgm:pt>
    <dgm:pt modelId="{69B5CB4C-E894-4C47-9CC4-C064B23EEA99}" type="sibTrans" cxnId="{B8B08613-F92C-4D7E-A2AC-DDD3061CEF9C}">
      <dgm:prSet/>
      <dgm:spPr/>
      <dgm:t>
        <a:bodyPr/>
        <a:lstStyle/>
        <a:p>
          <a:endParaRPr lang="en-US"/>
        </a:p>
      </dgm:t>
    </dgm:pt>
    <dgm:pt modelId="{75057C88-0A90-4109-8D98-48D4A08E9D27}">
      <dgm:prSet custT="1"/>
      <dgm:spPr/>
      <dgm:t>
        <a:bodyPr/>
        <a:lstStyle/>
        <a:p>
          <a:pPr algn="just"/>
          <a:endParaRPr lang="en-GB" sz="1600" dirty="0">
            <a:latin typeface="Times New Roman" panose="02020603050405020304" pitchFamily="18" charset="0"/>
            <a:cs typeface="Times New Roman" panose="02020603050405020304" pitchFamily="18" charset="0"/>
          </a:endParaRPr>
        </a:p>
      </dgm:t>
    </dgm:pt>
    <dgm:pt modelId="{09A6B8E9-5154-4B09-8E73-09151251FA82}" type="parTrans" cxnId="{C0D86E94-C881-4E2A-935E-53EC3F1405E6}">
      <dgm:prSet/>
      <dgm:spPr/>
      <dgm:t>
        <a:bodyPr/>
        <a:lstStyle/>
        <a:p>
          <a:endParaRPr lang="en-US"/>
        </a:p>
      </dgm:t>
    </dgm:pt>
    <dgm:pt modelId="{01715AE3-A168-4BE3-9B6E-8CB0896F5F51}" type="sibTrans" cxnId="{C0D86E94-C881-4E2A-935E-53EC3F1405E6}">
      <dgm:prSet/>
      <dgm:spPr/>
      <dgm:t>
        <a:bodyPr/>
        <a:lstStyle/>
        <a:p>
          <a:endParaRPr lang="en-US"/>
        </a:p>
      </dgm:t>
    </dgm:pt>
    <dgm:pt modelId="{B02BC838-54D5-4C31-BCBE-6EAAFFECA6B5}">
      <dgm:prSet custT="1"/>
      <dgm:spPr/>
      <dgm:t>
        <a:bodyPr/>
        <a:lstStyle/>
        <a:p>
          <a:pPr algn="just"/>
          <a:r>
            <a:rPr lang="en-GB" sz="1600" dirty="0">
              <a:latin typeface="Times New Roman" panose="02020603050405020304" pitchFamily="18" charset="0"/>
              <a:cs typeface="Times New Roman" panose="02020603050405020304" pitchFamily="18" charset="0"/>
            </a:rPr>
            <a:t>Finally, the participants needed to have sufficient knowledge about road projects in Ghana. </a:t>
          </a:r>
        </a:p>
      </dgm:t>
    </dgm:pt>
    <dgm:pt modelId="{AA08B563-145A-4B7D-B439-ACD30FC7CAD9}" type="parTrans" cxnId="{1DC571F9-FBAD-417D-9A55-6ADF1A384584}">
      <dgm:prSet/>
      <dgm:spPr/>
      <dgm:t>
        <a:bodyPr/>
        <a:lstStyle/>
        <a:p>
          <a:endParaRPr lang="en-US"/>
        </a:p>
      </dgm:t>
    </dgm:pt>
    <dgm:pt modelId="{3DBDF8B8-6766-446B-B356-1D5E650194E6}" type="sibTrans" cxnId="{1DC571F9-FBAD-417D-9A55-6ADF1A384584}">
      <dgm:prSet/>
      <dgm:spPr/>
      <dgm:t>
        <a:bodyPr/>
        <a:lstStyle/>
        <a:p>
          <a:endParaRPr lang="en-US"/>
        </a:p>
      </dgm:t>
    </dgm:pt>
    <dgm:pt modelId="{D3184CE7-F651-4915-A1C0-95A2328EFB7E}">
      <dgm:prSet/>
      <dgm:spPr/>
      <dgm:t>
        <a:bodyPr/>
        <a:lstStyle/>
        <a:p>
          <a:pPr algn="just"/>
          <a:endParaRPr lang="en-GB" sz="1400" dirty="0">
            <a:latin typeface="Times New Roman" panose="02020603050405020304" pitchFamily="18" charset="0"/>
            <a:cs typeface="Times New Roman" panose="02020603050405020304" pitchFamily="18" charset="0"/>
          </a:endParaRPr>
        </a:p>
      </dgm:t>
    </dgm:pt>
    <dgm:pt modelId="{50D3DA27-C5F6-448A-9E16-8F8F00DC9DEE}" type="parTrans" cxnId="{BD69809B-C250-456A-B75C-7715DF9E3EE7}">
      <dgm:prSet/>
      <dgm:spPr/>
      <dgm:t>
        <a:bodyPr/>
        <a:lstStyle/>
        <a:p>
          <a:endParaRPr lang="en-US"/>
        </a:p>
      </dgm:t>
    </dgm:pt>
    <dgm:pt modelId="{554D48E1-65BD-4AFE-8939-F1680129EB28}" type="sibTrans" cxnId="{BD69809B-C250-456A-B75C-7715DF9E3EE7}">
      <dgm:prSet/>
      <dgm:spPr/>
      <dgm:t>
        <a:bodyPr/>
        <a:lstStyle/>
        <a:p>
          <a:endParaRPr lang="en-US"/>
        </a:p>
      </dgm:t>
    </dgm:pt>
    <dgm:pt modelId="{B7C1D8D6-29C6-43E1-AA1B-346E77459611}">
      <dgm:prSet/>
      <dgm:spPr/>
      <dgm:t>
        <a:bodyPr/>
        <a:lstStyle/>
        <a:p>
          <a:pPr algn="just"/>
          <a:r>
            <a:rPr lang="en-GB" sz="1400"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dgm:t>
    </dgm:pt>
    <dgm:pt modelId="{2B697C00-CF4F-474D-B358-931367DAB3F2}" type="parTrans" cxnId="{7A2C139B-02CB-4A8D-A328-CA2CDA5E57F7}">
      <dgm:prSet/>
      <dgm:spPr/>
      <dgm:t>
        <a:bodyPr/>
        <a:lstStyle/>
        <a:p>
          <a:endParaRPr lang="en-US"/>
        </a:p>
      </dgm:t>
    </dgm:pt>
    <dgm:pt modelId="{F80F2E08-4784-4332-BB2F-A5D0E6ABE1C4}" type="sibTrans" cxnId="{7A2C139B-02CB-4A8D-A328-CA2CDA5E57F7}">
      <dgm:prSet/>
      <dgm:spPr/>
      <dgm:t>
        <a:bodyPr/>
        <a:lstStyle/>
        <a:p>
          <a:endParaRPr lang="en-US"/>
        </a:p>
      </dgm:t>
    </dgm:pt>
    <dgm:pt modelId="{BD4059CB-A2E3-4914-A5B9-AAEF44C28D44}" type="pres">
      <dgm:prSet presAssocID="{8C4472CC-F72C-4E49-9844-D0C247C69C13}" presName="Name0" presStyleCnt="0">
        <dgm:presLayoutVars>
          <dgm:chMax val="5"/>
          <dgm:chPref val="5"/>
          <dgm:dir/>
          <dgm:animLvl val="lvl"/>
        </dgm:presLayoutVars>
      </dgm:prSet>
      <dgm:spPr/>
      <dgm:t>
        <a:bodyPr/>
        <a:lstStyle/>
        <a:p>
          <a:endParaRPr lang="en-US"/>
        </a:p>
      </dgm:t>
    </dgm:pt>
    <dgm:pt modelId="{2389213D-BB59-4F26-B31D-0C12349EE538}" type="pres">
      <dgm:prSet presAssocID="{842D7B3D-83EC-4840-9E1A-8A3DA71C4436}" presName="parentText1" presStyleLbl="node1" presStyleIdx="0" presStyleCnt="3" custScaleX="96634" custScaleY="113599" custLinFactNeighborX="-1524" custLinFactNeighborY="-4495">
        <dgm:presLayoutVars>
          <dgm:chMax/>
          <dgm:chPref val="3"/>
          <dgm:bulletEnabled val="1"/>
        </dgm:presLayoutVars>
      </dgm:prSet>
      <dgm:spPr/>
      <dgm:t>
        <a:bodyPr/>
        <a:lstStyle/>
        <a:p>
          <a:endParaRPr lang="en-US"/>
        </a:p>
      </dgm:t>
    </dgm:pt>
    <dgm:pt modelId="{D05B6A08-E92F-423C-8F77-70907987D106}" type="pres">
      <dgm:prSet presAssocID="{842D7B3D-83EC-4840-9E1A-8A3DA71C4436}" presName="childText1" presStyleLbl="solidAlignAcc1" presStyleIdx="0" presStyleCnt="2" custScaleX="86554" custScaleY="82643" custLinFactNeighborX="-6207" custLinFactNeighborY="-1046">
        <dgm:presLayoutVars>
          <dgm:chMax val="0"/>
          <dgm:chPref val="0"/>
          <dgm:bulletEnabled val="1"/>
        </dgm:presLayoutVars>
      </dgm:prSet>
      <dgm:spPr/>
      <dgm:t>
        <a:bodyPr/>
        <a:lstStyle/>
        <a:p>
          <a:endParaRPr lang="en-US"/>
        </a:p>
      </dgm:t>
    </dgm:pt>
    <dgm:pt modelId="{7AE9B138-FA44-4EDD-938A-A2B5B8A8E8EA}" type="pres">
      <dgm:prSet presAssocID="{ACA4E200-E262-4A1F-830F-94E822361A94}" presName="parentText2" presStyleLbl="node1" presStyleIdx="1" presStyleCnt="3" custLinFactNeighborX="-2812" custLinFactNeighborY="410">
        <dgm:presLayoutVars>
          <dgm:chMax/>
          <dgm:chPref val="3"/>
          <dgm:bulletEnabled val="1"/>
        </dgm:presLayoutVars>
      </dgm:prSet>
      <dgm:spPr/>
      <dgm:t>
        <a:bodyPr/>
        <a:lstStyle/>
        <a:p>
          <a:endParaRPr lang="en-US"/>
        </a:p>
      </dgm:t>
    </dgm:pt>
    <dgm:pt modelId="{4CC392F4-8C8D-4FBB-BE4C-325B3A7B5675}" type="pres">
      <dgm:prSet presAssocID="{1CE0CCE8-E5BB-48B1-BCDC-FC204264394C}" presName="parentText3" presStyleLbl="node1" presStyleIdx="2" presStyleCnt="3" custLinFactNeighborX="-4022" custLinFactNeighborY="4392">
        <dgm:presLayoutVars>
          <dgm:chMax/>
          <dgm:chPref val="3"/>
          <dgm:bulletEnabled val="1"/>
        </dgm:presLayoutVars>
      </dgm:prSet>
      <dgm:spPr/>
      <dgm:t>
        <a:bodyPr/>
        <a:lstStyle/>
        <a:p>
          <a:endParaRPr lang="en-US"/>
        </a:p>
      </dgm:t>
    </dgm:pt>
    <dgm:pt modelId="{65A725EC-6A32-45FC-BD0B-9CA13AD5A569}" type="pres">
      <dgm:prSet presAssocID="{1CE0CCE8-E5BB-48B1-BCDC-FC204264394C}" presName="childText3" presStyleLbl="solidAlignAcc1" presStyleIdx="1" presStyleCnt="2" custScaleY="88110" custLinFactNeighborX="2742" custLinFactNeighborY="4137">
        <dgm:presLayoutVars>
          <dgm:chMax val="0"/>
          <dgm:chPref val="0"/>
          <dgm:bulletEnabled val="1"/>
        </dgm:presLayoutVars>
      </dgm:prSet>
      <dgm:spPr/>
      <dgm:t>
        <a:bodyPr/>
        <a:lstStyle/>
        <a:p>
          <a:endParaRPr lang="en-US"/>
        </a:p>
      </dgm:t>
    </dgm:pt>
  </dgm:ptLst>
  <dgm:cxnLst>
    <dgm:cxn modelId="{7A2C139B-02CB-4A8D-A328-CA2CDA5E57F7}" srcId="{842D7B3D-83EC-4840-9E1A-8A3DA71C4436}" destId="{B7C1D8D6-29C6-43E1-AA1B-346E77459611}" srcOrd="4" destOrd="0" parTransId="{2B697C00-CF4F-474D-B358-931367DAB3F2}" sibTransId="{F80F2E08-4784-4332-BB2F-A5D0E6ABE1C4}"/>
    <dgm:cxn modelId="{BD69809B-C250-456A-B75C-7715DF9E3EE7}" srcId="{842D7B3D-83EC-4840-9E1A-8A3DA71C4436}" destId="{D3184CE7-F651-4915-A1C0-95A2328EFB7E}" srcOrd="3" destOrd="0" parTransId="{50D3DA27-C5F6-448A-9E16-8F8F00DC9DEE}" sibTransId="{554D48E1-65BD-4AFE-8939-F1680129EB28}"/>
    <dgm:cxn modelId="{B8B08613-F92C-4D7E-A2AC-DDD3061CEF9C}" srcId="{1CE0CCE8-E5BB-48B1-BCDC-FC204264394C}" destId="{93380DAD-ABCE-4972-836F-5200080C2F33}" srcOrd="0" destOrd="0" parTransId="{EC9F1EAC-4C0D-4843-9AB3-B301D37F7885}" sibTransId="{69B5CB4C-E894-4C47-9CC4-C064B23EEA99}"/>
    <dgm:cxn modelId="{F76F048A-64C7-470D-AFF0-157674E849C3}" type="presOf" srcId="{842D7B3D-83EC-4840-9E1A-8A3DA71C4436}" destId="{2389213D-BB59-4F26-B31D-0C12349EE538}" srcOrd="0" destOrd="0" presId="urn:microsoft.com/office/officeart/2009/3/layout/IncreasingArrowsProcess"/>
    <dgm:cxn modelId="{9D68ABFD-4F38-4646-B653-93C3D5DF49A5}" type="presOf" srcId="{75057C88-0A90-4109-8D98-48D4A08E9D27}" destId="{D05B6A08-E92F-423C-8F77-70907987D106}" srcOrd="0" destOrd="1" presId="urn:microsoft.com/office/officeart/2009/3/layout/IncreasingArrowsProcess"/>
    <dgm:cxn modelId="{6EC321E3-F042-440B-AD74-C450B2BE98BB}" srcId="{8C4472CC-F72C-4E49-9844-D0C247C69C13}" destId="{ACA4E200-E262-4A1F-830F-94E822361A94}" srcOrd="1" destOrd="0" parTransId="{1E716F32-3540-4086-80A3-559911D36462}" sibTransId="{16D0A590-E46B-4BC6-9BD6-6DE6F1A18002}"/>
    <dgm:cxn modelId="{84FB307D-7124-4DBF-8BC7-979D39275F74}" srcId="{8C4472CC-F72C-4E49-9844-D0C247C69C13}" destId="{1CE0CCE8-E5BB-48B1-BCDC-FC204264394C}" srcOrd="2" destOrd="0" parTransId="{DD2E5397-86EC-4705-92F8-661B14EAD0C3}" sibTransId="{4322F2B4-B4FE-45D9-98CD-CEE9C7A006CC}"/>
    <dgm:cxn modelId="{1DC571F9-FBAD-417D-9A55-6ADF1A384584}" srcId="{842D7B3D-83EC-4840-9E1A-8A3DA71C4436}" destId="{B02BC838-54D5-4C31-BCBE-6EAAFFECA6B5}" srcOrd="2" destOrd="0" parTransId="{AA08B563-145A-4B7D-B439-ACD30FC7CAD9}" sibTransId="{3DBDF8B8-6766-446B-B356-1D5E650194E6}"/>
    <dgm:cxn modelId="{FEBF6FDD-6AC7-4A51-BA32-BC438966BC5E}" type="presOf" srcId="{B02BC838-54D5-4C31-BCBE-6EAAFFECA6B5}" destId="{D05B6A08-E92F-423C-8F77-70907987D106}" srcOrd="0" destOrd="2" presId="urn:microsoft.com/office/officeart/2009/3/layout/IncreasingArrowsProcess"/>
    <dgm:cxn modelId="{6ECFE50F-7589-455C-9020-86CD783E7A67}" type="presOf" srcId="{1CE0CCE8-E5BB-48B1-BCDC-FC204264394C}" destId="{4CC392F4-8C8D-4FBB-BE4C-325B3A7B5675}" srcOrd="0" destOrd="0" presId="urn:microsoft.com/office/officeart/2009/3/layout/IncreasingArrowsProcess"/>
    <dgm:cxn modelId="{B4766A80-014C-4185-B4DD-E49990189963}" type="presOf" srcId="{BBCB568D-E33F-460C-A6D1-2D5D109D6F17}" destId="{D05B6A08-E92F-423C-8F77-70907987D106}" srcOrd="0" destOrd="0" presId="urn:microsoft.com/office/officeart/2009/3/layout/IncreasingArrowsProcess"/>
    <dgm:cxn modelId="{02530543-4172-4287-8B1A-221A01BE64B7}" type="presOf" srcId="{D3184CE7-F651-4915-A1C0-95A2328EFB7E}" destId="{D05B6A08-E92F-423C-8F77-70907987D106}" srcOrd="0" destOrd="3" presId="urn:microsoft.com/office/officeart/2009/3/layout/IncreasingArrowsProcess"/>
    <dgm:cxn modelId="{C0D86E94-C881-4E2A-935E-53EC3F1405E6}" srcId="{842D7B3D-83EC-4840-9E1A-8A3DA71C4436}" destId="{75057C88-0A90-4109-8D98-48D4A08E9D27}" srcOrd="1" destOrd="0" parTransId="{09A6B8E9-5154-4B09-8E73-09151251FA82}" sibTransId="{01715AE3-A168-4BE3-9B6E-8CB0896F5F51}"/>
    <dgm:cxn modelId="{8B5F14C9-6556-49BD-ADB0-E3DEA0147DF5}" srcId="{8C4472CC-F72C-4E49-9844-D0C247C69C13}" destId="{842D7B3D-83EC-4840-9E1A-8A3DA71C4436}" srcOrd="0" destOrd="0" parTransId="{55865CE3-73DF-427C-BD08-A26D19F1DE23}" sibTransId="{199B4108-0FD8-4989-BE88-0278BB2D7F4C}"/>
    <dgm:cxn modelId="{0731BDB7-2A3C-4FE4-BE89-DB5F6C804655}" type="presOf" srcId="{8C4472CC-F72C-4E49-9844-D0C247C69C13}" destId="{BD4059CB-A2E3-4914-A5B9-AAEF44C28D44}" srcOrd="0" destOrd="0" presId="urn:microsoft.com/office/officeart/2009/3/layout/IncreasingArrowsProcess"/>
    <dgm:cxn modelId="{4BA7EF39-84DA-4122-9610-9FF05F0995FF}" type="presOf" srcId="{B7C1D8D6-29C6-43E1-AA1B-346E77459611}" destId="{D05B6A08-E92F-423C-8F77-70907987D106}" srcOrd="0" destOrd="4" presId="urn:microsoft.com/office/officeart/2009/3/layout/IncreasingArrowsProcess"/>
    <dgm:cxn modelId="{EFFEB025-AFDA-4F77-A1C8-F6F060FCD124}" type="presOf" srcId="{ACA4E200-E262-4A1F-830F-94E822361A94}" destId="{7AE9B138-FA44-4EDD-938A-A2B5B8A8E8EA}" srcOrd="0" destOrd="0" presId="urn:microsoft.com/office/officeart/2009/3/layout/IncreasingArrowsProcess"/>
    <dgm:cxn modelId="{25297D4C-D89C-4D7F-9173-BB022E1A21ED}" srcId="{842D7B3D-83EC-4840-9E1A-8A3DA71C4436}" destId="{BBCB568D-E33F-460C-A6D1-2D5D109D6F17}" srcOrd="0" destOrd="0" parTransId="{1D229BD8-4BF4-4CAB-B207-5A81A5067516}" sibTransId="{A384B077-5FD7-4FCA-A54F-4568DB83AFC6}"/>
    <dgm:cxn modelId="{6395E0FF-CA74-4150-A465-D92FC72C289C}" type="presOf" srcId="{93380DAD-ABCE-4972-836F-5200080C2F33}" destId="{65A725EC-6A32-45FC-BD0B-9CA13AD5A569}" srcOrd="0" destOrd="0" presId="urn:microsoft.com/office/officeart/2009/3/layout/IncreasingArrowsProcess"/>
    <dgm:cxn modelId="{B8EAEF5C-AD33-4CFB-8FB5-ABB222452597}" type="presParOf" srcId="{BD4059CB-A2E3-4914-A5B9-AAEF44C28D44}" destId="{2389213D-BB59-4F26-B31D-0C12349EE538}" srcOrd="0" destOrd="0" presId="urn:microsoft.com/office/officeart/2009/3/layout/IncreasingArrowsProcess"/>
    <dgm:cxn modelId="{0480A91C-0FDE-415C-9A5E-3B7C89B040BC}" type="presParOf" srcId="{BD4059CB-A2E3-4914-A5B9-AAEF44C28D44}" destId="{D05B6A08-E92F-423C-8F77-70907987D106}" srcOrd="1" destOrd="0" presId="urn:microsoft.com/office/officeart/2009/3/layout/IncreasingArrowsProcess"/>
    <dgm:cxn modelId="{0E7B62A5-2D9E-49FA-BE88-D156F02529D3}" type="presParOf" srcId="{BD4059CB-A2E3-4914-A5B9-AAEF44C28D44}" destId="{7AE9B138-FA44-4EDD-938A-A2B5B8A8E8EA}" srcOrd="2" destOrd="0" presId="urn:microsoft.com/office/officeart/2009/3/layout/IncreasingArrowsProcess"/>
    <dgm:cxn modelId="{106FB128-7A12-479D-9066-8BDE224FC464}" type="presParOf" srcId="{BD4059CB-A2E3-4914-A5B9-AAEF44C28D44}" destId="{4CC392F4-8C8D-4FBB-BE4C-325B3A7B5675}" srcOrd="3" destOrd="0" presId="urn:microsoft.com/office/officeart/2009/3/layout/IncreasingArrowsProcess"/>
    <dgm:cxn modelId="{F7D8304C-B03A-48FD-B81B-0884C6E70EE7}" type="presParOf" srcId="{BD4059CB-A2E3-4914-A5B9-AAEF44C28D44}" destId="{65A725EC-6A32-45FC-BD0B-9CA13AD5A569}" srcOrd="4"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F07537-ACD0-49CF-9933-B8F84881EABA}">
      <dsp:nvSpPr>
        <dsp:cNvPr id="0" name=""/>
        <dsp:cNvSpPr/>
      </dsp:nvSpPr>
      <dsp:spPr>
        <a:xfrm>
          <a:off x="4381" y="197791"/>
          <a:ext cx="1915490" cy="1149294"/>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a:latin typeface="Times New Roman" panose="02020603050405020304" pitchFamily="18" charset="0"/>
              <a:cs typeface="Times New Roman" panose="02020603050405020304" pitchFamily="18" charset="0"/>
            </a:rPr>
            <a:t>1. INTRODUCTION</a:t>
          </a:r>
        </a:p>
      </dsp:txBody>
      <dsp:txXfrm>
        <a:off x="38043" y="231453"/>
        <a:ext cx="1848166" cy="1081970"/>
      </dsp:txXfrm>
    </dsp:sp>
    <dsp:sp modelId="{C92AFD0E-7B8B-4450-B928-AB80CDA1EC5A}">
      <dsp:nvSpPr>
        <dsp:cNvPr id="0" name=""/>
        <dsp:cNvSpPr/>
      </dsp:nvSpPr>
      <dsp:spPr>
        <a:xfrm>
          <a:off x="2088434" y="534917"/>
          <a:ext cx="406083" cy="47504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a:off x="2088434" y="629925"/>
        <a:ext cx="284258" cy="285025"/>
      </dsp:txXfrm>
    </dsp:sp>
    <dsp:sp modelId="{950C0701-51F2-4AFB-BFE1-228CEE60CF01}">
      <dsp:nvSpPr>
        <dsp:cNvPr id="0" name=""/>
        <dsp:cNvSpPr/>
      </dsp:nvSpPr>
      <dsp:spPr>
        <a:xfrm>
          <a:off x="2686067" y="197791"/>
          <a:ext cx="1915490" cy="1149294"/>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a:latin typeface="Times New Roman" panose="02020603050405020304" pitchFamily="18" charset="0"/>
              <a:cs typeface="Times New Roman" panose="02020603050405020304" pitchFamily="18" charset="0"/>
            </a:rPr>
            <a:t>2. RATIONALE FOR RESEARCH</a:t>
          </a:r>
        </a:p>
      </dsp:txBody>
      <dsp:txXfrm>
        <a:off x="2719729" y="231453"/>
        <a:ext cx="1848166" cy="1081970"/>
      </dsp:txXfrm>
    </dsp:sp>
    <dsp:sp modelId="{0E70E777-95C3-4A95-A9EA-599EC76343FA}">
      <dsp:nvSpPr>
        <dsp:cNvPr id="0" name=""/>
        <dsp:cNvSpPr/>
      </dsp:nvSpPr>
      <dsp:spPr>
        <a:xfrm>
          <a:off x="4770121" y="534917"/>
          <a:ext cx="406083" cy="47504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a:off x="4770121" y="629925"/>
        <a:ext cx="284258" cy="285025"/>
      </dsp:txXfrm>
    </dsp:sp>
    <dsp:sp modelId="{F4991674-7D67-4F69-979F-845EE0571B48}">
      <dsp:nvSpPr>
        <dsp:cNvPr id="0" name=""/>
        <dsp:cNvSpPr/>
      </dsp:nvSpPr>
      <dsp:spPr>
        <a:xfrm>
          <a:off x="5367754" y="197791"/>
          <a:ext cx="1915490" cy="1149294"/>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a:latin typeface="Times New Roman" panose="02020603050405020304" pitchFamily="18" charset="0"/>
              <a:cs typeface="Times New Roman" panose="02020603050405020304" pitchFamily="18" charset="0"/>
            </a:rPr>
            <a:t>3. LITERATURE REVIEWED</a:t>
          </a:r>
        </a:p>
      </dsp:txBody>
      <dsp:txXfrm>
        <a:off x="5401416" y="231453"/>
        <a:ext cx="1848166" cy="1081970"/>
      </dsp:txXfrm>
    </dsp:sp>
    <dsp:sp modelId="{6833F481-437E-4352-ACEE-3406F15CBB2E}">
      <dsp:nvSpPr>
        <dsp:cNvPr id="0" name=""/>
        <dsp:cNvSpPr/>
      </dsp:nvSpPr>
      <dsp:spPr>
        <a:xfrm>
          <a:off x="7451808" y="534917"/>
          <a:ext cx="406083" cy="475041"/>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a:off x="7451808" y="629925"/>
        <a:ext cx="284258" cy="285025"/>
      </dsp:txXfrm>
    </dsp:sp>
    <dsp:sp modelId="{068D883C-1D91-4F3F-B29C-6C9CB0AC82E7}">
      <dsp:nvSpPr>
        <dsp:cNvPr id="0" name=""/>
        <dsp:cNvSpPr/>
      </dsp:nvSpPr>
      <dsp:spPr>
        <a:xfrm>
          <a:off x="8049441" y="197791"/>
          <a:ext cx="1915490" cy="1149294"/>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a:latin typeface="Times New Roman" panose="02020603050405020304" pitchFamily="18" charset="0"/>
              <a:cs typeface="Times New Roman" panose="02020603050405020304" pitchFamily="18" charset="0"/>
            </a:rPr>
            <a:t>4. RESEARCH QUESTIONS</a:t>
          </a:r>
        </a:p>
      </dsp:txBody>
      <dsp:txXfrm>
        <a:off x="8083103" y="231453"/>
        <a:ext cx="1848166" cy="1081970"/>
      </dsp:txXfrm>
    </dsp:sp>
    <dsp:sp modelId="{0E31EFA2-05F6-4430-8BDC-B53A5E0FBFA4}">
      <dsp:nvSpPr>
        <dsp:cNvPr id="0" name=""/>
        <dsp:cNvSpPr/>
      </dsp:nvSpPr>
      <dsp:spPr>
        <a:xfrm rot="5400000">
          <a:off x="8804144" y="1481169"/>
          <a:ext cx="406083" cy="475041"/>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rot="-5400000">
        <a:off x="8864674" y="1515648"/>
        <a:ext cx="285025" cy="284258"/>
      </dsp:txXfrm>
    </dsp:sp>
    <dsp:sp modelId="{61676EE5-8EA2-4DB0-A85F-8B3E2D5F26B1}">
      <dsp:nvSpPr>
        <dsp:cNvPr id="0" name=""/>
        <dsp:cNvSpPr/>
      </dsp:nvSpPr>
      <dsp:spPr>
        <a:xfrm>
          <a:off x="8049441" y="2113281"/>
          <a:ext cx="1915490" cy="1149294"/>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a:latin typeface="Times New Roman" panose="02020603050405020304" pitchFamily="18" charset="0"/>
              <a:cs typeface="Times New Roman" panose="02020603050405020304" pitchFamily="18" charset="0"/>
            </a:rPr>
            <a:t>5. RESEARCH AIM AND OBJECTIVES</a:t>
          </a:r>
        </a:p>
      </dsp:txBody>
      <dsp:txXfrm>
        <a:off x="8083103" y="2146943"/>
        <a:ext cx="1848166" cy="1081970"/>
      </dsp:txXfrm>
    </dsp:sp>
    <dsp:sp modelId="{90B02C12-9858-4E2D-A4F0-AAAF024AA23B}">
      <dsp:nvSpPr>
        <dsp:cNvPr id="0" name=""/>
        <dsp:cNvSpPr/>
      </dsp:nvSpPr>
      <dsp:spPr>
        <a:xfrm rot="10800000">
          <a:off x="7474794" y="2450408"/>
          <a:ext cx="406083" cy="475041"/>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rot="10800000">
        <a:off x="7596619" y="2545416"/>
        <a:ext cx="284258" cy="285025"/>
      </dsp:txXfrm>
    </dsp:sp>
    <dsp:sp modelId="{26CEA856-CF2B-412B-84BF-0CC3552E3BEC}">
      <dsp:nvSpPr>
        <dsp:cNvPr id="0" name=""/>
        <dsp:cNvSpPr/>
      </dsp:nvSpPr>
      <dsp:spPr>
        <a:xfrm>
          <a:off x="5367754" y="2113281"/>
          <a:ext cx="1915490" cy="1149294"/>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a:latin typeface="Times New Roman" panose="02020603050405020304" pitchFamily="18" charset="0"/>
              <a:cs typeface="Times New Roman" panose="02020603050405020304" pitchFamily="18" charset="0"/>
            </a:rPr>
            <a:t>6. METHODOLOGY</a:t>
          </a:r>
        </a:p>
      </dsp:txBody>
      <dsp:txXfrm>
        <a:off x="5401416" y="2146943"/>
        <a:ext cx="1848166" cy="1081970"/>
      </dsp:txXfrm>
    </dsp:sp>
    <dsp:sp modelId="{30168A7F-32AE-4F16-A8BB-715B64DDABEE}">
      <dsp:nvSpPr>
        <dsp:cNvPr id="0" name=""/>
        <dsp:cNvSpPr/>
      </dsp:nvSpPr>
      <dsp:spPr>
        <a:xfrm rot="10800000">
          <a:off x="4793107" y="2450408"/>
          <a:ext cx="406083" cy="47504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rot="10800000">
        <a:off x="4914932" y="2545416"/>
        <a:ext cx="284258" cy="285025"/>
      </dsp:txXfrm>
    </dsp:sp>
    <dsp:sp modelId="{3010C0AC-699D-4BF4-8790-BAABDA20DA0D}">
      <dsp:nvSpPr>
        <dsp:cNvPr id="0" name=""/>
        <dsp:cNvSpPr/>
      </dsp:nvSpPr>
      <dsp:spPr>
        <a:xfrm>
          <a:off x="2686067" y="2113281"/>
          <a:ext cx="1915490" cy="1149294"/>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a:latin typeface="Times New Roman" panose="02020603050405020304" pitchFamily="18" charset="0"/>
              <a:cs typeface="Times New Roman" panose="02020603050405020304" pitchFamily="18" charset="0"/>
            </a:rPr>
            <a:t>7. RESEARCH FINDINGS</a:t>
          </a:r>
        </a:p>
      </dsp:txBody>
      <dsp:txXfrm>
        <a:off x="2719729" y="2146943"/>
        <a:ext cx="1848166" cy="1081970"/>
      </dsp:txXfrm>
    </dsp:sp>
    <dsp:sp modelId="{7FE47332-3B7C-4DA6-8398-3E621228B945}">
      <dsp:nvSpPr>
        <dsp:cNvPr id="0" name=""/>
        <dsp:cNvSpPr/>
      </dsp:nvSpPr>
      <dsp:spPr>
        <a:xfrm rot="10800000">
          <a:off x="2111420" y="2450408"/>
          <a:ext cx="406083" cy="47504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rot="10800000">
        <a:off x="2233245" y="2545416"/>
        <a:ext cx="284258" cy="285025"/>
      </dsp:txXfrm>
    </dsp:sp>
    <dsp:sp modelId="{D38BF35E-56A0-4B6B-86A8-710F5FE3FF57}">
      <dsp:nvSpPr>
        <dsp:cNvPr id="0" name=""/>
        <dsp:cNvSpPr/>
      </dsp:nvSpPr>
      <dsp:spPr>
        <a:xfrm>
          <a:off x="4381" y="2113281"/>
          <a:ext cx="1915490" cy="1149294"/>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a:latin typeface="Times New Roman" panose="02020603050405020304" pitchFamily="18" charset="0"/>
              <a:cs typeface="Times New Roman" panose="02020603050405020304" pitchFamily="18" charset="0"/>
            </a:rPr>
            <a:t>8. DEVELOPMENT OF BEST PRACTICE </a:t>
          </a:r>
        </a:p>
      </dsp:txBody>
      <dsp:txXfrm>
        <a:off x="38043" y="2146943"/>
        <a:ext cx="1848166" cy="1081970"/>
      </dsp:txXfrm>
    </dsp:sp>
    <dsp:sp modelId="{779EF75E-E18B-4836-9758-A187D19F608A}">
      <dsp:nvSpPr>
        <dsp:cNvPr id="0" name=""/>
        <dsp:cNvSpPr/>
      </dsp:nvSpPr>
      <dsp:spPr>
        <a:xfrm rot="5400000">
          <a:off x="759084" y="3396660"/>
          <a:ext cx="406083" cy="475041"/>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rot="-5400000">
        <a:off x="819614" y="3431139"/>
        <a:ext cx="285025" cy="284258"/>
      </dsp:txXfrm>
    </dsp:sp>
    <dsp:sp modelId="{978C08A6-F33C-4BAF-A5EB-929013415075}">
      <dsp:nvSpPr>
        <dsp:cNvPr id="0" name=""/>
        <dsp:cNvSpPr/>
      </dsp:nvSpPr>
      <dsp:spPr>
        <a:xfrm>
          <a:off x="4381" y="4028772"/>
          <a:ext cx="1915490" cy="1149294"/>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a:latin typeface="Times New Roman" panose="02020603050405020304" pitchFamily="18" charset="0"/>
              <a:cs typeface="Times New Roman" panose="02020603050405020304" pitchFamily="18" charset="0"/>
            </a:rPr>
            <a:t>9. STUDY IMPLICATIONS </a:t>
          </a:r>
        </a:p>
      </dsp:txBody>
      <dsp:txXfrm>
        <a:off x="38043" y="4062434"/>
        <a:ext cx="1848166" cy="1081970"/>
      </dsp:txXfrm>
    </dsp:sp>
    <dsp:sp modelId="{100FC83F-B89C-4043-8C5E-183436A8A1BC}">
      <dsp:nvSpPr>
        <dsp:cNvPr id="0" name=""/>
        <dsp:cNvSpPr/>
      </dsp:nvSpPr>
      <dsp:spPr>
        <a:xfrm>
          <a:off x="2088434" y="4365898"/>
          <a:ext cx="406083" cy="475041"/>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a:off x="2088434" y="4460906"/>
        <a:ext cx="284258" cy="285025"/>
      </dsp:txXfrm>
    </dsp:sp>
    <dsp:sp modelId="{3816D4D4-27D4-4F37-980A-F78CFB2C2BBC}">
      <dsp:nvSpPr>
        <dsp:cNvPr id="0" name=""/>
        <dsp:cNvSpPr/>
      </dsp:nvSpPr>
      <dsp:spPr>
        <a:xfrm>
          <a:off x="2686067" y="4028772"/>
          <a:ext cx="1915490" cy="1149294"/>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a:latin typeface="Times New Roman" panose="02020603050405020304" pitchFamily="18" charset="0"/>
              <a:cs typeface="Times New Roman" panose="02020603050405020304" pitchFamily="18" charset="0"/>
            </a:rPr>
            <a:t>0</a:t>
          </a:r>
          <a:r>
            <a:rPr lang="en-US" sz="1200" b="1" kern="1200" dirty="0">
              <a:latin typeface="Times New Roman" panose="02020603050405020304" pitchFamily="18" charset="0"/>
              <a:cs typeface="Times New Roman" panose="02020603050405020304" pitchFamily="18" charset="0"/>
            </a:rPr>
            <a:t>. RECOMMENDATIONS</a:t>
          </a:r>
        </a:p>
      </dsp:txBody>
      <dsp:txXfrm>
        <a:off x="2719729" y="4062434"/>
        <a:ext cx="1848166" cy="1081970"/>
      </dsp:txXfrm>
    </dsp:sp>
    <dsp:sp modelId="{ACBD84F8-B64E-4C0A-861E-0FE4591E6CF2}">
      <dsp:nvSpPr>
        <dsp:cNvPr id="0" name=""/>
        <dsp:cNvSpPr/>
      </dsp:nvSpPr>
      <dsp:spPr>
        <a:xfrm>
          <a:off x="4770121" y="4365898"/>
          <a:ext cx="406083" cy="475041"/>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a:off x="4770121" y="4460906"/>
        <a:ext cx="284258" cy="285025"/>
      </dsp:txXfrm>
    </dsp:sp>
    <dsp:sp modelId="{88495636-B596-498A-9E74-E7D6FD6E431D}">
      <dsp:nvSpPr>
        <dsp:cNvPr id="0" name=""/>
        <dsp:cNvSpPr/>
      </dsp:nvSpPr>
      <dsp:spPr>
        <a:xfrm>
          <a:off x="5367754" y="4028772"/>
          <a:ext cx="1915490" cy="1149294"/>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a:latin typeface="Times New Roman" panose="02020603050405020304" pitchFamily="18" charset="0"/>
              <a:cs typeface="Times New Roman" panose="02020603050405020304" pitchFamily="18" charset="0"/>
            </a:rPr>
            <a:t>11. RESEARCH LIMITATIONS </a:t>
          </a:r>
        </a:p>
      </dsp:txBody>
      <dsp:txXfrm>
        <a:off x="5401416" y="4062434"/>
        <a:ext cx="1848166" cy="1081970"/>
      </dsp:txXfrm>
    </dsp:sp>
    <dsp:sp modelId="{57C11786-BA72-4C6C-B384-BCC7A7F050B3}">
      <dsp:nvSpPr>
        <dsp:cNvPr id="0" name=""/>
        <dsp:cNvSpPr/>
      </dsp:nvSpPr>
      <dsp:spPr>
        <a:xfrm>
          <a:off x="7451808" y="4365898"/>
          <a:ext cx="406083" cy="47504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a:off x="7451808" y="4460906"/>
        <a:ext cx="284258" cy="285025"/>
      </dsp:txXfrm>
    </dsp:sp>
    <dsp:sp modelId="{576DAF09-68E5-4C06-BE6E-DA0F9951208C}">
      <dsp:nvSpPr>
        <dsp:cNvPr id="0" name=""/>
        <dsp:cNvSpPr/>
      </dsp:nvSpPr>
      <dsp:spPr>
        <a:xfrm>
          <a:off x="8049441" y="4028772"/>
          <a:ext cx="1915490" cy="1149294"/>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a:latin typeface="Times New Roman" panose="02020603050405020304" pitchFamily="18" charset="0"/>
              <a:cs typeface="Times New Roman" panose="02020603050405020304" pitchFamily="18" charset="0"/>
            </a:rPr>
            <a:t>12. FUTURE </a:t>
          </a:r>
          <a:r>
            <a:rPr lang="en-US" sz="1400" b="1" kern="1200" dirty="0">
              <a:latin typeface="Times New Roman" panose="02020603050405020304" pitchFamily="18" charset="0"/>
              <a:ea typeface="+mn-ea"/>
              <a:cs typeface="Times New Roman" panose="02020603050405020304" pitchFamily="18" charset="0"/>
            </a:rPr>
            <a:t>RESEARCH</a:t>
          </a:r>
        </a:p>
      </dsp:txBody>
      <dsp:txXfrm>
        <a:off x="8083103" y="4062434"/>
        <a:ext cx="1848166" cy="10819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45EC51-C326-4005-9308-E7F5EB1AFCC8}">
      <dsp:nvSpPr>
        <dsp:cNvPr id="0" name=""/>
        <dsp:cNvSpPr/>
      </dsp:nvSpPr>
      <dsp:spPr>
        <a:xfrm>
          <a:off x="0" y="0"/>
          <a:ext cx="8628670" cy="80762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r>
            <a:rPr lang="en-GB" sz="2000" b="1" kern="1200" dirty="0">
              <a:latin typeface="Times New Roman" panose="02020603050405020304" pitchFamily="18" charset="0"/>
              <a:cs typeface="Times New Roman" panose="02020603050405020304" pitchFamily="18" charset="0"/>
            </a:rPr>
            <a:t>Description analysis.</a:t>
          </a:r>
        </a:p>
        <a:p>
          <a:pPr marL="0" lvl="0" defTabSz="2889250">
            <a:spcBef>
              <a:spcPct val="0"/>
            </a:spcBef>
            <a:spcAft>
              <a:spcPct val="35000"/>
            </a:spcAft>
          </a:pPr>
          <a:endParaRPr lang="en-US" sz="2000" b="1" kern="1200" dirty="0">
            <a:latin typeface="Times New Roman" panose="02020603050405020304" pitchFamily="18" charset="0"/>
            <a:cs typeface="Times New Roman" panose="02020603050405020304" pitchFamily="18" charset="0"/>
          </a:endParaRPr>
        </a:p>
      </dsp:txBody>
      <dsp:txXfrm>
        <a:off x="23655" y="23655"/>
        <a:ext cx="7662685" cy="760316"/>
      </dsp:txXfrm>
    </dsp:sp>
    <dsp:sp modelId="{B11DA508-AE02-4CD2-979A-985F47366BDE}">
      <dsp:nvSpPr>
        <dsp:cNvPr id="0" name=""/>
        <dsp:cNvSpPr/>
      </dsp:nvSpPr>
      <dsp:spPr>
        <a:xfrm>
          <a:off x="644348" y="919797"/>
          <a:ext cx="8628670" cy="80762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buFont typeface="Wingdings" panose="05000000000000000000" pitchFamily="2" charset="2"/>
            <a:buChar char="q"/>
          </a:pPr>
          <a:r>
            <a:rPr lang="en-GB" sz="2000" b="1" kern="1200" dirty="0">
              <a:latin typeface="Times New Roman" panose="02020603050405020304" pitchFamily="18" charset="0"/>
              <a:cs typeface="Times New Roman" panose="02020603050405020304" pitchFamily="18" charset="0"/>
            </a:rPr>
            <a:t>The mean score  and ranking of the factors was performed.</a:t>
          </a:r>
          <a:endParaRPr lang="en-US" sz="2000" b="1" kern="1200" dirty="0">
            <a:latin typeface="Times New Roman" panose="02020603050405020304" pitchFamily="18" charset="0"/>
            <a:cs typeface="Times New Roman" panose="02020603050405020304" pitchFamily="18" charset="0"/>
          </a:endParaRPr>
        </a:p>
      </dsp:txBody>
      <dsp:txXfrm>
        <a:off x="668003" y="943452"/>
        <a:ext cx="7412054" cy="760316"/>
      </dsp:txXfrm>
    </dsp:sp>
    <dsp:sp modelId="{28129951-47C3-4B46-9505-283F13ECE6F0}">
      <dsp:nvSpPr>
        <dsp:cNvPr id="0" name=""/>
        <dsp:cNvSpPr/>
      </dsp:nvSpPr>
      <dsp:spPr>
        <a:xfrm>
          <a:off x="1275711" y="1839594"/>
          <a:ext cx="8654643" cy="80762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buFont typeface="Wingdings" panose="05000000000000000000" pitchFamily="2" charset="2"/>
            <a:buChar char="q"/>
          </a:pPr>
          <a:r>
            <a:rPr lang="en-GB" sz="2000" b="1" kern="1200" dirty="0">
              <a:latin typeface="Times New Roman" panose="02020603050405020304" pitchFamily="18" charset="0"/>
              <a:cs typeface="Times New Roman" panose="02020603050405020304" pitchFamily="18" charset="0"/>
            </a:rPr>
            <a:t>A Statistical Package for Social Science (SPSS) Computer Programme Version 22.0</a:t>
          </a:r>
          <a:endParaRPr lang="en-US" sz="2000" b="1" kern="1200" dirty="0">
            <a:latin typeface="Times New Roman" panose="02020603050405020304" pitchFamily="18" charset="0"/>
            <a:cs typeface="Times New Roman" panose="02020603050405020304" pitchFamily="18" charset="0"/>
          </a:endParaRPr>
        </a:p>
      </dsp:txBody>
      <dsp:txXfrm>
        <a:off x="1299366" y="1863249"/>
        <a:ext cx="7434507" cy="760316"/>
      </dsp:txXfrm>
    </dsp:sp>
    <dsp:sp modelId="{FB8C4B91-7314-450A-A05A-A270B7C6EF04}">
      <dsp:nvSpPr>
        <dsp:cNvPr id="0" name=""/>
        <dsp:cNvSpPr/>
      </dsp:nvSpPr>
      <dsp:spPr>
        <a:xfrm>
          <a:off x="1933046" y="2759391"/>
          <a:ext cx="8628670" cy="80762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buFont typeface="Wingdings" panose="05000000000000000000" pitchFamily="2" charset="2"/>
            <a:buChar char="Ø"/>
          </a:pPr>
          <a:r>
            <a:rPr lang="en-GB" sz="2000" b="1" kern="1200" dirty="0">
              <a:latin typeface="Times New Roman" panose="02020603050405020304" pitchFamily="18" charset="0"/>
              <a:cs typeface="Times New Roman" panose="02020603050405020304" pitchFamily="18" charset="0"/>
            </a:rPr>
            <a:t>Kendall's Concordance </a:t>
          </a:r>
          <a:endParaRPr lang="en-US" sz="2000" b="1" kern="1200" dirty="0">
            <a:latin typeface="Times New Roman" panose="02020603050405020304" pitchFamily="18" charset="0"/>
            <a:cs typeface="Times New Roman" panose="02020603050405020304" pitchFamily="18" charset="0"/>
          </a:endParaRPr>
        </a:p>
      </dsp:txBody>
      <dsp:txXfrm>
        <a:off x="1956701" y="2783046"/>
        <a:ext cx="7412054" cy="760316"/>
      </dsp:txXfrm>
    </dsp:sp>
    <dsp:sp modelId="{05846BC3-FBFC-4161-9893-08A9C9C61797}">
      <dsp:nvSpPr>
        <dsp:cNvPr id="0" name=""/>
        <dsp:cNvSpPr/>
      </dsp:nvSpPr>
      <dsp:spPr>
        <a:xfrm>
          <a:off x="2577395" y="3679188"/>
          <a:ext cx="8628670" cy="80762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buFont typeface="Wingdings" panose="05000000000000000000" pitchFamily="2" charset="2"/>
            <a:buChar char="q"/>
          </a:pPr>
          <a:r>
            <a:rPr lang="en-GB" sz="2000" b="1" kern="1200">
              <a:latin typeface="Times New Roman" panose="02020603050405020304" pitchFamily="18" charset="0"/>
              <a:cs typeface="Times New Roman" panose="02020603050405020304" pitchFamily="18" charset="0"/>
            </a:rPr>
            <a:t>Mann-Whitney U Test</a:t>
          </a:r>
          <a:r>
            <a:rPr lang="en-GB" sz="2000" b="1" i="1" kern="1200">
              <a:latin typeface="Times New Roman" panose="02020603050405020304" pitchFamily="18" charset="0"/>
              <a:cs typeface="Times New Roman" panose="02020603050405020304" pitchFamily="18" charset="0"/>
            </a:rPr>
            <a:t>.</a:t>
          </a:r>
          <a:endParaRPr lang="en-GB" sz="2000" b="1" kern="1200" dirty="0">
            <a:latin typeface="Times New Roman" panose="02020603050405020304" pitchFamily="18" charset="0"/>
            <a:cs typeface="Times New Roman" panose="02020603050405020304" pitchFamily="18" charset="0"/>
          </a:endParaRPr>
        </a:p>
      </dsp:txBody>
      <dsp:txXfrm>
        <a:off x="2601050" y="3702843"/>
        <a:ext cx="7412054" cy="760316"/>
      </dsp:txXfrm>
    </dsp:sp>
    <dsp:sp modelId="{173A9F8C-2E34-4174-8680-9D44C431563B}">
      <dsp:nvSpPr>
        <dsp:cNvPr id="0" name=""/>
        <dsp:cNvSpPr/>
      </dsp:nvSpPr>
      <dsp:spPr>
        <a:xfrm>
          <a:off x="8103713" y="590016"/>
          <a:ext cx="524957" cy="524957"/>
        </a:xfrm>
        <a:prstGeom prst="downArrow">
          <a:avLst>
            <a:gd name="adj1" fmla="val 55000"/>
            <a:gd name="adj2" fmla="val 45000"/>
          </a:avLst>
        </a:prstGeom>
        <a:solidFill>
          <a:schemeClr val="accent1">
            <a:lumMod val="50000"/>
            <a:alpha val="9000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b="1" kern="1200">
            <a:latin typeface="Times New Roman" panose="02020603050405020304" pitchFamily="18" charset="0"/>
            <a:cs typeface="Times New Roman" panose="02020603050405020304" pitchFamily="18" charset="0"/>
          </a:endParaRPr>
        </a:p>
      </dsp:txBody>
      <dsp:txXfrm>
        <a:off x="8221828" y="590016"/>
        <a:ext cx="288727" cy="395030"/>
      </dsp:txXfrm>
    </dsp:sp>
    <dsp:sp modelId="{DF613B4D-C0AC-4C45-A5A9-A0B371958190}">
      <dsp:nvSpPr>
        <dsp:cNvPr id="0" name=""/>
        <dsp:cNvSpPr/>
      </dsp:nvSpPr>
      <dsp:spPr>
        <a:xfrm>
          <a:off x="8717761" y="1515005"/>
          <a:ext cx="524957" cy="524957"/>
        </a:xfrm>
        <a:prstGeom prst="downArrow">
          <a:avLst>
            <a:gd name="adj1" fmla="val 55000"/>
            <a:gd name="adj2" fmla="val 45000"/>
          </a:avLst>
        </a:prstGeom>
        <a:solidFill>
          <a:schemeClr val="accent1">
            <a:lumMod val="50000"/>
            <a:alpha val="9000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b="1" kern="1200">
            <a:latin typeface="Times New Roman" panose="02020603050405020304" pitchFamily="18" charset="0"/>
            <a:cs typeface="Times New Roman" panose="02020603050405020304" pitchFamily="18" charset="0"/>
          </a:endParaRPr>
        </a:p>
      </dsp:txBody>
      <dsp:txXfrm>
        <a:off x="8835876" y="1515005"/>
        <a:ext cx="288727" cy="395030"/>
      </dsp:txXfrm>
    </dsp:sp>
    <dsp:sp modelId="{4DF9D218-39E3-4B8F-AD1B-B1B2DAC5704E}">
      <dsp:nvSpPr>
        <dsp:cNvPr id="0" name=""/>
        <dsp:cNvSpPr/>
      </dsp:nvSpPr>
      <dsp:spPr>
        <a:xfrm>
          <a:off x="9392411" y="2416149"/>
          <a:ext cx="524957" cy="524957"/>
        </a:xfrm>
        <a:prstGeom prst="downArrow">
          <a:avLst>
            <a:gd name="adj1" fmla="val 55000"/>
            <a:gd name="adj2" fmla="val 45000"/>
          </a:avLst>
        </a:prstGeom>
        <a:solidFill>
          <a:schemeClr val="accent1">
            <a:lumMod val="50000"/>
            <a:alpha val="9000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b="1" kern="1200">
            <a:latin typeface="Times New Roman" panose="02020603050405020304" pitchFamily="18" charset="0"/>
            <a:cs typeface="Times New Roman" panose="02020603050405020304" pitchFamily="18" charset="0"/>
          </a:endParaRPr>
        </a:p>
      </dsp:txBody>
      <dsp:txXfrm>
        <a:off x="9510526" y="2416149"/>
        <a:ext cx="288727" cy="395030"/>
      </dsp:txXfrm>
    </dsp:sp>
    <dsp:sp modelId="{D74587CC-FA4D-4EA6-B338-EB2C0C2F80B7}">
      <dsp:nvSpPr>
        <dsp:cNvPr id="0" name=""/>
        <dsp:cNvSpPr/>
      </dsp:nvSpPr>
      <dsp:spPr>
        <a:xfrm>
          <a:off x="10036759" y="3310730"/>
          <a:ext cx="524957" cy="524957"/>
        </a:xfrm>
        <a:prstGeom prst="downArrow">
          <a:avLst>
            <a:gd name="adj1" fmla="val 55000"/>
            <a:gd name="adj2" fmla="val 45000"/>
          </a:avLst>
        </a:prstGeom>
        <a:solidFill>
          <a:schemeClr val="accent1">
            <a:lumMod val="50000"/>
            <a:alpha val="9000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b="1" kern="1200">
            <a:latin typeface="Times New Roman" panose="02020603050405020304" pitchFamily="18" charset="0"/>
            <a:cs typeface="Times New Roman" panose="02020603050405020304" pitchFamily="18" charset="0"/>
          </a:endParaRPr>
        </a:p>
      </dsp:txBody>
      <dsp:txXfrm>
        <a:off x="10154874" y="3310730"/>
        <a:ext cx="288727" cy="3950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89213D-BB59-4F26-B31D-0C12349EE538}">
      <dsp:nvSpPr>
        <dsp:cNvPr id="0" name=""/>
        <dsp:cNvSpPr/>
      </dsp:nvSpPr>
      <dsp:spPr>
        <a:xfrm>
          <a:off x="685292" y="0"/>
          <a:ext cx="10417159" cy="1783482"/>
        </a:xfrm>
        <a:prstGeom prst="rightArrow">
          <a:avLst>
            <a:gd name="adj1" fmla="val 50000"/>
            <a:gd name="adj2" fmla="val 5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254000" bIns="249234" numCol="1" spcCol="1270" anchor="ctr" anchorCtr="0">
          <a:noAutofit/>
        </a:bodyPr>
        <a:lstStyle/>
        <a:p>
          <a:pPr marL="0" lvl="0" indent="0" algn="l" defTabSz="1333500">
            <a:lnSpc>
              <a:spcPct val="90000"/>
            </a:lnSpc>
            <a:spcBef>
              <a:spcPct val="0"/>
            </a:spcBef>
            <a:spcAft>
              <a:spcPct val="35000"/>
            </a:spcAft>
            <a:buNone/>
          </a:pPr>
          <a:r>
            <a:rPr lang="en-GB" sz="3200" kern="1200" dirty="0">
              <a:latin typeface="Times New Roman" panose="02020603050405020304" pitchFamily="18" charset="0"/>
              <a:ea typeface="+mn-ea"/>
              <a:cs typeface="Times New Roman" panose="02020603050405020304" pitchFamily="18" charset="0"/>
            </a:rPr>
            <a:t>Criteria </a:t>
          </a:r>
          <a:r>
            <a:rPr lang="en-US" sz="3200" kern="1200" dirty="0">
              <a:latin typeface="Times New Roman" panose="02020603050405020304" pitchFamily="18" charset="0"/>
              <a:ea typeface="+mn-ea"/>
              <a:cs typeface="Times New Roman" panose="02020603050405020304" pitchFamily="18" charset="0"/>
            </a:rPr>
            <a:t>Selection of Participants</a:t>
          </a:r>
        </a:p>
      </dsp:txBody>
      <dsp:txXfrm>
        <a:off x="685292" y="445871"/>
        <a:ext cx="9971289" cy="891741"/>
      </dsp:txXfrm>
    </dsp:sp>
    <dsp:sp modelId="{D05B6A08-E92F-423C-8F77-70907987D106}">
      <dsp:nvSpPr>
        <dsp:cNvPr id="0" name=""/>
        <dsp:cNvSpPr/>
      </dsp:nvSpPr>
      <dsp:spPr>
        <a:xfrm>
          <a:off x="685284" y="1595599"/>
          <a:ext cx="2873804" cy="2499422"/>
        </a:xfrm>
        <a:prstGeom prst="rect">
          <a:avLst/>
        </a:prstGeom>
        <a:solidFill>
          <a:schemeClr val="lt1">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just" defTabSz="622300">
            <a:lnSpc>
              <a:spcPct val="90000"/>
            </a:lnSpc>
            <a:spcBef>
              <a:spcPct val="0"/>
            </a:spcBef>
            <a:spcAft>
              <a:spcPct val="35000"/>
            </a:spcAft>
            <a:buFont typeface="Wingdings" panose="05000000000000000000" pitchFamily="2" charset="2"/>
            <a:buChar char="q"/>
          </a:pPr>
          <a:endParaRPr lang="en-GB" sz="1400" kern="1200" dirty="0">
            <a:latin typeface="Times New Roman" panose="02020603050405020304" pitchFamily="18" charset="0"/>
            <a:cs typeface="Times New Roman" panose="02020603050405020304" pitchFamily="18" charset="0"/>
          </a:endParaRPr>
        </a:p>
        <a:p>
          <a:pPr lvl="0" algn="just" defTabSz="622300">
            <a:lnSpc>
              <a:spcPct val="90000"/>
            </a:lnSpc>
            <a:spcBef>
              <a:spcPct val="0"/>
            </a:spcBef>
            <a:spcAft>
              <a:spcPct val="35000"/>
            </a:spcAft>
            <a:buFont typeface="Wingdings" panose="05000000000000000000" pitchFamily="2" charset="2"/>
            <a:buChar char="q"/>
          </a:pPr>
          <a:r>
            <a:rPr lang="en-GB" sz="1600" kern="1200" dirty="0">
              <a:latin typeface="Times New Roman" panose="02020603050405020304" pitchFamily="18" charset="0"/>
              <a:cs typeface="Times New Roman" panose="02020603050405020304" pitchFamily="18" charset="0"/>
            </a:rPr>
            <a:t>First, the participants needed to have more than 5 years of experience/knowledge in PPP projects. </a:t>
          </a:r>
          <a:endParaRPr lang="en-US" sz="1600" kern="1200" dirty="0"/>
        </a:p>
        <a:p>
          <a:pPr lvl="0" algn="just" defTabSz="711200">
            <a:lnSpc>
              <a:spcPct val="90000"/>
            </a:lnSpc>
            <a:spcBef>
              <a:spcPct val="0"/>
            </a:spcBef>
            <a:spcAft>
              <a:spcPct val="35000"/>
            </a:spcAft>
          </a:pPr>
          <a:endParaRPr lang="en-GB" sz="1600" kern="1200" dirty="0">
            <a:latin typeface="Times New Roman" panose="02020603050405020304" pitchFamily="18" charset="0"/>
            <a:cs typeface="Times New Roman" panose="02020603050405020304" pitchFamily="18" charset="0"/>
          </a:endParaRPr>
        </a:p>
        <a:p>
          <a:pPr lvl="0" algn="just" defTabSz="711200">
            <a:lnSpc>
              <a:spcPct val="90000"/>
            </a:lnSpc>
            <a:spcBef>
              <a:spcPct val="0"/>
            </a:spcBef>
            <a:spcAft>
              <a:spcPct val="35000"/>
            </a:spcAft>
          </a:pPr>
          <a:r>
            <a:rPr lang="en-GB" sz="1600" kern="1200" dirty="0">
              <a:latin typeface="Times New Roman" panose="02020603050405020304" pitchFamily="18" charset="0"/>
              <a:cs typeface="Times New Roman" panose="02020603050405020304" pitchFamily="18" charset="0"/>
            </a:rPr>
            <a:t>Finally, the participants needed to have sufficient knowledge about road projects in Ghana. </a:t>
          </a:r>
        </a:p>
        <a:p>
          <a:pPr lvl="0" algn="just" defTabSz="622300">
            <a:lnSpc>
              <a:spcPct val="90000"/>
            </a:lnSpc>
            <a:spcBef>
              <a:spcPct val="0"/>
            </a:spcBef>
            <a:spcAft>
              <a:spcPct val="35000"/>
            </a:spcAft>
          </a:pPr>
          <a:endParaRPr lang="en-GB" sz="1400" kern="1200" dirty="0">
            <a:latin typeface="Times New Roman" panose="02020603050405020304" pitchFamily="18" charset="0"/>
            <a:cs typeface="Times New Roman" panose="02020603050405020304" pitchFamily="18" charset="0"/>
          </a:endParaRPr>
        </a:p>
        <a:p>
          <a:pPr lvl="0" algn="just" defTabSz="622300">
            <a:lnSpc>
              <a:spcPct val="90000"/>
            </a:lnSpc>
            <a:spcBef>
              <a:spcPct val="0"/>
            </a:spcBef>
            <a:spcAft>
              <a:spcPct val="35000"/>
            </a:spcAft>
          </a:pPr>
          <a:r>
            <a:rPr lang="en-GB" sz="1400" kern="1200" dirty="0">
              <a:latin typeface="Times New Roman" panose="02020603050405020304" pitchFamily="18" charset="0"/>
              <a:cs typeface="Times New Roman" panose="02020603050405020304" pitchFamily="18" charset="0"/>
            </a:rPr>
            <a:t>. </a:t>
          </a:r>
          <a:endParaRPr lang="en-US" sz="1400" kern="1200" dirty="0">
            <a:latin typeface="Times New Roman" panose="02020603050405020304" pitchFamily="18" charset="0"/>
            <a:cs typeface="Times New Roman" panose="02020603050405020304" pitchFamily="18" charset="0"/>
          </a:endParaRPr>
        </a:p>
      </dsp:txBody>
      <dsp:txXfrm>
        <a:off x="685284" y="1595599"/>
        <a:ext cx="2873804" cy="2499422"/>
      </dsp:txXfrm>
    </dsp:sp>
    <dsp:sp modelId="{7AE9B138-FA44-4EDD-938A-A2B5B8A8E8EA}">
      <dsp:nvSpPr>
        <dsp:cNvPr id="0" name=""/>
        <dsp:cNvSpPr/>
      </dsp:nvSpPr>
      <dsp:spPr>
        <a:xfrm>
          <a:off x="3778627" y="683847"/>
          <a:ext cx="7459769" cy="1569980"/>
        </a:xfrm>
        <a:prstGeom prst="rightArrow">
          <a:avLst>
            <a:gd name="adj1" fmla="val 50000"/>
            <a:gd name="adj2" fmla="val 5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254000" bIns="249234" numCol="1" spcCol="1270" anchor="ctr" anchorCtr="0">
          <a:noAutofit/>
        </a:bodyPr>
        <a:lstStyle/>
        <a:p>
          <a:pPr lvl="0" algn="l" defTabSz="1422400">
            <a:lnSpc>
              <a:spcPct val="90000"/>
            </a:lnSpc>
            <a:spcBef>
              <a:spcPct val="0"/>
            </a:spcBef>
            <a:spcAft>
              <a:spcPct val="35000"/>
            </a:spcAft>
          </a:pPr>
          <a:r>
            <a:rPr lang="en-US" sz="3200" kern="1200" dirty="0">
              <a:latin typeface="Times New Roman" panose="02020603050405020304" pitchFamily="18" charset="0"/>
              <a:cs typeface="Times New Roman" panose="02020603050405020304" pitchFamily="18" charset="0"/>
            </a:rPr>
            <a:t>Participant's information</a:t>
          </a:r>
          <a:endParaRPr lang="en-US" sz="3200" kern="1200" dirty="0"/>
        </a:p>
      </dsp:txBody>
      <dsp:txXfrm>
        <a:off x="3778627" y="1076342"/>
        <a:ext cx="7067274" cy="784990"/>
      </dsp:txXfrm>
    </dsp:sp>
    <dsp:sp modelId="{4CC392F4-8C8D-4FBB-BE4C-325B3A7B5675}">
      <dsp:nvSpPr>
        <dsp:cNvPr id="0" name=""/>
        <dsp:cNvSpPr/>
      </dsp:nvSpPr>
      <dsp:spPr>
        <a:xfrm>
          <a:off x="7142149" y="1269690"/>
          <a:ext cx="4139525" cy="1569980"/>
        </a:xfrm>
        <a:prstGeom prst="rightArrow">
          <a:avLst>
            <a:gd name="adj1" fmla="val 50000"/>
            <a:gd name="adj2" fmla="val 5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254000" bIns="249234" numCol="1" spcCol="1270" anchor="ctr" anchorCtr="0">
          <a:noAutofit/>
        </a:bodyPr>
        <a:lstStyle/>
        <a:p>
          <a:pPr lvl="0" algn="l" defTabSz="1422400">
            <a:lnSpc>
              <a:spcPct val="90000"/>
            </a:lnSpc>
            <a:spcBef>
              <a:spcPct val="0"/>
            </a:spcBef>
            <a:spcAft>
              <a:spcPct val="35000"/>
            </a:spcAft>
          </a:pPr>
          <a:r>
            <a:rPr lang="en-US" sz="3200" kern="1200" dirty="0">
              <a:latin typeface="Times New Roman" panose="02020603050405020304" pitchFamily="18" charset="0"/>
              <a:cs typeface="Times New Roman" panose="02020603050405020304" pitchFamily="18" charset="0"/>
            </a:rPr>
            <a:t>Validation Results </a:t>
          </a:r>
          <a:endParaRPr lang="en-US" sz="3200" kern="1200" dirty="0"/>
        </a:p>
      </dsp:txBody>
      <dsp:txXfrm>
        <a:off x="7142149" y="1662185"/>
        <a:ext cx="3747030" cy="784990"/>
      </dsp:txXfrm>
    </dsp:sp>
    <dsp:sp modelId="{65A725EC-6A32-45FC-BD0B-9CA13AD5A569}">
      <dsp:nvSpPr>
        <dsp:cNvPr id="0" name=""/>
        <dsp:cNvSpPr/>
      </dsp:nvSpPr>
      <dsp:spPr>
        <a:xfrm>
          <a:off x="7399681" y="2635918"/>
          <a:ext cx="3320244" cy="2625765"/>
        </a:xfrm>
        <a:prstGeom prst="rect">
          <a:avLst/>
        </a:prstGeom>
        <a:solidFill>
          <a:schemeClr val="lt1">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endParaRPr lang="en-US" sz="6500" kern="1200" dirty="0"/>
        </a:p>
      </dsp:txBody>
      <dsp:txXfrm>
        <a:off x="7399681" y="2635918"/>
        <a:ext cx="3320244" cy="2625765"/>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0.18895</cdr:x>
      <cdr:y>0.03862</cdr:y>
    </cdr:from>
    <cdr:to>
      <cdr:x>0.77237</cdr:x>
      <cdr:y>0.0994</cdr:y>
    </cdr:to>
    <cdr:sp macro="" textlink="">
      <cdr:nvSpPr>
        <cdr:cNvPr id="2" name="TextBox 1">
          <a:extLst xmlns:a="http://schemas.openxmlformats.org/drawingml/2006/main">
            <a:ext uri="{FF2B5EF4-FFF2-40B4-BE49-F238E27FC236}">
              <a16:creationId xmlns:a16="http://schemas.microsoft.com/office/drawing/2014/main" id="{5DC62463-0080-4826-B5DF-147DF17C489A}"/>
            </a:ext>
          </a:extLst>
        </cdr:cNvPr>
        <cdr:cNvSpPr txBox="1"/>
      </cdr:nvSpPr>
      <cdr:spPr>
        <a:xfrm xmlns:a="http://schemas.openxmlformats.org/drawingml/2006/main">
          <a:off x="876326" y="112649"/>
          <a:ext cx="2705878" cy="1772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0.16682</cdr:x>
      <cdr:y>0.04502</cdr:y>
    </cdr:from>
    <cdr:to>
      <cdr:x>0.80456</cdr:x>
      <cdr:y>0.109</cdr:y>
    </cdr:to>
    <cdr:sp macro="" textlink="">
      <cdr:nvSpPr>
        <cdr:cNvPr id="3" name="TextBox 2">
          <a:extLst xmlns:a="http://schemas.openxmlformats.org/drawingml/2006/main">
            <a:ext uri="{FF2B5EF4-FFF2-40B4-BE49-F238E27FC236}">
              <a16:creationId xmlns:a16="http://schemas.microsoft.com/office/drawing/2014/main" id="{1A674A79-04F2-4EE3-98C1-DB736300296E}"/>
            </a:ext>
          </a:extLst>
        </cdr:cNvPr>
        <cdr:cNvSpPr txBox="1"/>
      </cdr:nvSpPr>
      <cdr:spPr>
        <a:xfrm xmlns:a="http://schemas.openxmlformats.org/drawingml/2006/main">
          <a:off x="773690" y="131310"/>
          <a:ext cx="2957804" cy="18661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0.12457</cdr:x>
      <cdr:y>0.00598</cdr:y>
    </cdr:from>
    <cdr:to>
      <cdr:x>0.78769</cdr:x>
      <cdr:y>0.1109</cdr:y>
    </cdr:to>
    <cdr:sp macro="" textlink="">
      <cdr:nvSpPr>
        <cdr:cNvPr id="4" name="TextBox 3">
          <a:extLst xmlns:a="http://schemas.openxmlformats.org/drawingml/2006/main">
            <a:ext uri="{FF2B5EF4-FFF2-40B4-BE49-F238E27FC236}">
              <a16:creationId xmlns:a16="http://schemas.microsoft.com/office/drawing/2014/main" id="{AD8F9BA7-C82A-438F-B82C-F0E075E83AEB}"/>
            </a:ext>
          </a:extLst>
        </cdr:cNvPr>
        <cdr:cNvSpPr txBox="1"/>
      </cdr:nvSpPr>
      <cdr:spPr>
        <a:xfrm xmlns:a="http://schemas.openxmlformats.org/drawingml/2006/main">
          <a:off x="577747" y="17978"/>
          <a:ext cx="3075499" cy="31549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kern="1200" dirty="0">
              <a:solidFill>
                <a:prstClr val="black">
                  <a:lumMod val="75000"/>
                  <a:lumOff val="25000"/>
                </a:prstClr>
              </a:solidFill>
              <a:latin typeface="Times New Roman" panose="02020603050405020304" pitchFamily="18" charset="0"/>
              <a:cs typeface="Times New Roman" panose="02020603050405020304" pitchFamily="18" charset="0"/>
            </a:rPr>
            <a:t>Respondents</a:t>
          </a:r>
          <a:r>
            <a:rPr lang="en-US" sz="1100" dirty="0"/>
            <a:t> </a:t>
          </a:r>
          <a:r>
            <a:rPr lang="en-US" sz="2000" b="1" kern="1200" dirty="0">
              <a:solidFill>
                <a:prstClr val="black">
                  <a:lumMod val="75000"/>
                  <a:lumOff val="25000"/>
                </a:prstClr>
              </a:solidFill>
              <a:latin typeface="Times New Roman" panose="02020603050405020304" pitchFamily="18" charset="0"/>
              <a:cs typeface="Times New Roman" panose="02020603050405020304" pitchFamily="18" charset="0"/>
            </a:rPr>
            <a:t>Experience</a:t>
          </a:r>
          <a:r>
            <a:rPr lang="en-US" sz="1100" dirty="0"/>
            <a:t> </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FAD1AEA6-3B65-41FC-88E6-C298FA23EEBB}" type="datetimeFigureOut">
              <a:rPr lang="en-US" smtClean="0"/>
              <a:t>2/25/2021</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4FF139BC-39B8-4011-B81C-46FD0071B536}" type="slidenum">
              <a:rPr lang="en-US" smtClean="0"/>
              <a:t>‹#›</a:t>
            </a:fld>
            <a:endParaRPr lang="en-US"/>
          </a:p>
        </p:txBody>
      </p:sp>
    </p:spTree>
    <p:extLst>
      <p:ext uri="{BB962C8B-B14F-4D97-AF65-F5344CB8AC3E}">
        <p14:creationId xmlns:p14="http://schemas.microsoft.com/office/powerpoint/2010/main" val="1814090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1</a:t>
            </a:fld>
            <a:endParaRPr lang="en-US"/>
          </a:p>
        </p:txBody>
      </p:sp>
    </p:spTree>
    <p:extLst>
      <p:ext uri="{BB962C8B-B14F-4D97-AF65-F5344CB8AC3E}">
        <p14:creationId xmlns:p14="http://schemas.microsoft.com/office/powerpoint/2010/main" val="1985725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24</a:t>
            </a:fld>
            <a:endParaRPr lang="en-US"/>
          </a:p>
        </p:txBody>
      </p:sp>
    </p:spTree>
    <p:extLst>
      <p:ext uri="{BB962C8B-B14F-4D97-AF65-F5344CB8AC3E}">
        <p14:creationId xmlns:p14="http://schemas.microsoft.com/office/powerpoint/2010/main" val="3498955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26</a:t>
            </a:fld>
            <a:endParaRPr lang="en-US"/>
          </a:p>
        </p:txBody>
      </p:sp>
    </p:spTree>
    <p:extLst>
      <p:ext uri="{BB962C8B-B14F-4D97-AF65-F5344CB8AC3E}">
        <p14:creationId xmlns:p14="http://schemas.microsoft.com/office/powerpoint/2010/main" val="1084276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27</a:t>
            </a:fld>
            <a:endParaRPr lang="en-US"/>
          </a:p>
        </p:txBody>
      </p:sp>
    </p:spTree>
    <p:extLst>
      <p:ext uri="{BB962C8B-B14F-4D97-AF65-F5344CB8AC3E}">
        <p14:creationId xmlns:p14="http://schemas.microsoft.com/office/powerpoint/2010/main" val="3659851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29</a:t>
            </a:fld>
            <a:endParaRPr lang="en-US"/>
          </a:p>
        </p:txBody>
      </p:sp>
    </p:spTree>
    <p:extLst>
      <p:ext uri="{BB962C8B-B14F-4D97-AF65-F5344CB8AC3E}">
        <p14:creationId xmlns:p14="http://schemas.microsoft.com/office/powerpoint/2010/main" val="36375722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30</a:t>
            </a:fld>
            <a:endParaRPr lang="en-US"/>
          </a:p>
        </p:txBody>
      </p:sp>
    </p:spTree>
    <p:extLst>
      <p:ext uri="{BB962C8B-B14F-4D97-AF65-F5344CB8AC3E}">
        <p14:creationId xmlns:p14="http://schemas.microsoft.com/office/powerpoint/2010/main" val="41252815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31</a:t>
            </a:fld>
            <a:endParaRPr lang="en-US"/>
          </a:p>
        </p:txBody>
      </p:sp>
    </p:spTree>
    <p:extLst>
      <p:ext uri="{BB962C8B-B14F-4D97-AF65-F5344CB8AC3E}">
        <p14:creationId xmlns:p14="http://schemas.microsoft.com/office/powerpoint/2010/main" val="14443341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32</a:t>
            </a:fld>
            <a:endParaRPr lang="en-US"/>
          </a:p>
        </p:txBody>
      </p:sp>
    </p:spTree>
    <p:extLst>
      <p:ext uri="{BB962C8B-B14F-4D97-AF65-F5344CB8AC3E}">
        <p14:creationId xmlns:p14="http://schemas.microsoft.com/office/powerpoint/2010/main" val="33012805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33</a:t>
            </a:fld>
            <a:endParaRPr lang="en-US"/>
          </a:p>
        </p:txBody>
      </p:sp>
    </p:spTree>
    <p:extLst>
      <p:ext uri="{BB962C8B-B14F-4D97-AF65-F5344CB8AC3E}">
        <p14:creationId xmlns:p14="http://schemas.microsoft.com/office/powerpoint/2010/main" val="32138818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34</a:t>
            </a:fld>
            <a:endParaRPr lang="en-US"/>
          </a:p>
        </p:txBody>
      </p:sp>
    </p:spTree>
    <p:extLst>
      <p:ext uri="{BB962C8B-B14F-4D97-AF65-F5344CB8AC3E}">
        <p14:creationId xmlns:p14="http://schemas.microsoft.com/office/powerpoint/2010/main" val="1794581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39</a:t>
            </a:fld>
            <a:endParaRPr lang="en-US"/>
          </a:p>
        </p:txBody>
      </p:sp>
    </p:spTree>
    <p:extLst>
      <p:ext uri="{BB962C8B-B14F-4D97-AF65-F5344CB8AC3E}">
        <p14:creationId xmlns:p14="http://schemas.microsoft.com/office/powerpoint/2010/main" val="895895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2</a:t>
            </a:fld>
            <a:endParaRPr lang="en-US"/>
          </a:p>
        </p:txBody>
      </p:sp>
    </p:spTree>
    <p:extLst>
      <p:ext uri="{BB962C8B-B14F-4D97-AF65-F5344CB8AC3E}">
        <p14:creationId xmlns:p14="http://schemas.microsoft.com/office/powerpoint/2010/main" val="1290967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8</a:t>
            </a:fld>
            <a:endParaRPr lang="en-US"/>
          </a:p>
        </p:txBody>
      </p:sp>
    </p:spTree>
    <p:extLst>
      <p:ext uri="{BB962C8B-B14F-4D97-AF65-F5344CB8AC3E}">
        <p14:creationId xmlns:p14="http://schemas.microsoft.com/office/powerpoint/2010/main" val="3875802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F139BC-39B8-4011-B81C-46FD0071B536}" type="slidenum">
              <a:rPr lang="en-US" smtClean="0"/>
              <a:t>12</a:t>
            </a:fld>
            <a:endParaRPr lang="en-US"/>
          </a:p>
        </p:txBody>
      </p:sp>
    </p:spTree>
    <p:extLst>
      <p:ext uri="{BB962C8B-B14F-4D97-AF65-F5344CB8AC3E}">
        <p14:creationId xmlns:p14="http://schemas.microsoft.com/office/powerpoint/2010/main" val="3551645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16</a:t>
            </a:fld>
            <a:endParaRPr lang="en-US"/>
          </a:p>
        </p:txBody>
      </p:sp>
    </p:spTree>
    <p:extLst>
      <p:ext uri="{BB962C8B-B14F-4D97-AF65-F5344CB8AC3E}">
        <p14:creationId xmlns:p14="http://schemas.microsoft.com/office/powerpoint/2010/main" val="3106940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17</a:t>
            </a:fld>
            <a:endParaRPr lang="en-US"/>
          </a:p>
        </p:txBody>
      </p:sp>
    </p:spTree>
    <p:extLst>
      <p:ext uri="{BB962C8B-B14F-4D97-AF65-F5344CB8AC3E}">
        <p14:creationId xmlns:p14="http://schemas.microsoft.com/office/powerpoint/2010/main" val="1557784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19</a:t>
            </a:fld>
            <a:endParaRPr lang="en-US"/>
          </a:p>
        </p:txBody>
      </p:sp>
    </p:spTree>
    <p:extLst>
      <p:ext uri="{BB962C8B-B14F-4D97-AF65-F5344CB8AC3E}">
        <p14:creationId xmlns:p14="http://schemas.microsoft.com/office/powerpoint/2010/main" val="967594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20</a:t>
            </a:fld>
            <a:endParaRPr lang="en-US"/>
          </a:p>
        </p:txBody>
      </p:sp>
    </p:spTree>
    <p:extLst>
      <p:ext uri="{BB962C8B-B14F-4D97-AF65-F5344CB8AC3E}">
        <p14:creationId xmlns:p14="http://schemas.microsoft.com/office/powerpoint/2010/main" val="1676941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139BC-39B8-4011-B81C-46FD0071B536}" type="slidenum">
              <a:rPr lang="en-US" smtClean="0"/>
              <a:t>23</a:t>
            </a:fld>
            <a:endParaRPr lang="en-US"/>
          </a:p>
        </p:txBody>
      </p:sp>
    </p:spTree>
    <p:extLst>
      <p:ext uri="{BB962C8B-B14F-4D97-AF65-F5344CB8AC3E}">
        <p14:creationId xmlns:p14="http://schemas.microsoft.com/office/powerpoint/2010/main" val="2322531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25/2/2021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501F5-8596-40B9-8A35-34D210EF7020}" type="slidenum">
              <a:rPr lang="en-US" smtClean="0"/>
              <a:t>‹#›</a:t>
            </a:fld>
            <a:endParaRPr lang="en-US"/>
          </a:p>
        </p:txBody>
      </p:sp>
    </p:spTree>
    <p:extLst>
      <p:ext uri="{BB962C8B-B14F-4D97-AF65-F5344CB8AC3E}">
        <p14:creationId xmlns:p14="http://schemas.microsoft.com/office/powerpoint/2010/main" val="2745318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25/2/2021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501F5-8596-40B9-8A35-34D210EF7020}" type="slidenum">
              <a:rPr lang="en-US" smtClean="0"/>
              <a:t>‹#›</a:t>
            </a:fld>
            <a:endParaRPr lang="en-US"/>
          </a:p>
        </p:txBody>
      </p:sp>
    </p:spTree>
    <p:extLst>
      <p:ext uri="{BB962C8B-B14F-4D97-AF65-F5344CB8AC3E}">
        <p14:creationId xmlns:p14="http://schemas.microsoft.com/office/powerpoint/2010/main" val="3683271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25/2/2021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501F5-8596-40B9-8A35-34D210EF702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4362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25/2/2021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501F5-8596-40B9-8A35-34D210EF7020}" type="slidenum">
              <a:rPr lang="en-US" smtClean="0"/>
              <a:t>‹#›</a:t>
            </a:fld>
            <a:endParaRPr lang="en-US"/>
          </a:p>
        </p:txBody>
      </p:sp>
    </p:spTree>
    <p:extLst>
      <p:ext uri="{BB962C8B-B14F-4D97-AF65-F5344CB8AC3E}">
        <p14:creationId xmlns:p14="http://schemas.microsoft.com/office/powerpoint/2010/main" val="3651258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25/2/2021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501F5-8596-40B9-8A35-34D210EF702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468341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25/2/2021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501F5-8596-40B9-8A35-34D210EF7020}" type="slidenum">
              <a:rPr lang="en-US" smtClean="0"/>
              <a:t>‹#›</a:t>
            </a:fld>
            <a:endParaRPr lang="en-US"/>
          </a:p>
        </p:txBody>
      </p:sp>
    </p:spTree>
    <p:extLst>
      <p:ext uri="{BB962C8B-B14F-4D97-AF65-F5344CB8AC3E}">
        <p14:creationId xmlns:p14="http://schemas.microsoft.com/office/powerpoint/2010/main" val="3676971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25/2/2021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501F5-8596-40B9-8A35-34D210EF7020}" type="slidenum">
              <a:rPr lang="en-US" smtClean="0"/>
              <a:t>‹#›</a:t>
            </a:fld>
            <a:endParaRPr lang="en-US"/>
          </a:p>
        </p:txBody>
      </p:sp>
    </p:spTree>
    <p:extLst>
      <p:ext uri="{BB962C8B-B14F-4D97-AF65-F5344CB8AC3E}">
        <p14:creationId xmlns:p14="http://schemas.microsoft.com/office/powerpoint/2010/main" val="3308452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25/2/2021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501F5-8596-40B9-8A35-34D210EF7020}" type="slidenum">
              <a:rPr lang="en-US" smtClean="0"/>
              <a:t>‹#›</a:t>
            </a:fld>
            <a:endParaRPr lang="en-US"/>
          </a:p>
        </p:txBody>
      </p:sp>
    </p:spTree>
    <p:extLst>
      <p:ext uri="{BB962C8B-B14F-4D97-AF65-F5344CB8AC3E}">
        <p14:creationId xmlns:p14="http://schemas.microsoft.com/office/powerpoint/2010/main" val="1438151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25/2/2021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501F5-8596-40B9-8A35-34D210EF7020}" type="slidenum">
              <a:rPr lang="en-US" smtClean="0"/>
              <a:t>‹#›</a:t>
            </a:fld>
            <a:endParaRPr lang="en-US"/>
          </a:p>
        </p:txBody>
      </p:sp>
    </p:spTree>
    <p:extLst>
      <p:ext uri="{BB962C8B-B14F-4D97-AF65-F5344CB8AC3E}">
        <p14:creationId xmlns:p14="http://schemas.microsoft.com/office/powerpoint/2010/main" val="696976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25/2/2021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501F5-8596-40B9-8A35-34D210EF7020}" type="slidenum">
              <a:rPr lang="en-US" smtClean="0"/>
              <a:t>‹#›</a:t>
            </a:fld>
            <a:endParaRPr lang="en-US"/>
          </a:p>
        </p:txBody>
      </p:sp>
    </p:spTree>
    <p:extLst>
      <p:ext uri="{BB962C8B-B14F-4D97-AF65-F5344CB8AC3E}">
        <p14:creationId xmlns:p14="http://schemas.microsoft.com/office/powerpoint/2010/main" val="4258733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25/2/2021</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501F5-8596-40B9-8A35-34D210EF7020}" type="slidenum">
              <a:rPr lang="en-US" smtClean="0"/>
              <a:t>‹#›</a:t>
            </a:fld>
            <a:endParaRPr lang="en-US"/>
          </a:p>
        </p:txBody>
      </p:sp>
    </p:spTree>
    <p:extLst>
      <p:ext uri="{BB962C8B-B14F-4D97-AF65-F5344CB8AC3E}">
        <p14:creationId xmlns:p14="http://schemas.microsoft.com/office/powerpoint/2010/main" val="1080882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25/2/2021</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0501F5-8596-40B9-8A35-34D210EF7020}" type="slidenum">
              <a:rPr lang="en-US" smtClean="0"/>
              <a:t>‹#›</a:t>
            </a:fld>
            <a:endParaRPr lang="en-US"/>
          </a:p>
        </p:txBody>
      </p:sp>
    </p:spTree>
    <p:extLst>
      <p:ext uri="{BB962C8B-B14F-4D97-AF65-F5344CB8AC3E}">
        <p14:creationId xmlns:p14="http://schemas.microsoft.com/office/powerpoint/2010/main" val="2592168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25/2/2021</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0501F5-8596-40B9-8A35-34D210EF7020}" type="slidenum">
              <a:rPr lang="en-US" smtClean="0"/>
              <a:t>‹#›</a:t>
            </a:fld>
            <a:endParaRPr lang="en-US"/>
          </a:p>
        </p:txBody>
      </p:sp>
    </p:spTree>
    <p:extLst>
      <p:ext uri="{BB962C8B-B14F-4D97-AF65-F5344CB8AC3E}">
        <p14:creationId xmlns:p14="http://schemas.microsoft.com/office/powerpoint/2010/main" val="3167615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25/2/2021</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0501F5-8596-40B9-8A35-34D210EF7020}" type="slidenum">
              <a:rPr lang="en-US" smtClean="0"/>
              <a:t>‹#›</a:t>
            </a:fld>
            <a:endParaRPr lang="en-US"/>
          </a:p>
        </p:txBody>
      </p:sp>
    </p:spTree>
    <p:extLst>
      <p:ext uri="{BB962C8B-B14F-4D97-AF65-F5344CB8AC3E}">
        <p14:creationId xmlns:p14="http://schemas.microsoft.com/office/powerpoint/2010/main" val="465279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25/2/2021</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501F5-8596-40B9-8A35-34D210EF7020}" type="slidenum">
              <a:rPr lang="en-US" smtClean="0"/>
              <a:t>‹#›</a:t>
            </a:fld>
            <a:endParaRPr lang="en-US"/>
          </a:p>
        </p:txBody>
      </p:sp>
    </p:spTree>
    <p:extLst>
      <p:ext uri="{BB962C8B-B14F-4D97-AF65-F5344CB8AC3E}">
        <p14:creationId xmlns:p14="http://schemas.microsoft.com/office/powerpoint/2010/main" val="611372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501F5-8596-40B9-8A35-34D210EF7020}" type="slidenum">
              <a:rPr lang="en-US" smtClean="0"/>
              <a:t>‹#›</a:t>
            </a:fld>
            <a:endParaRPr lang="en-US"/>
          </a:p>
        </p:txBody>
      </p:sp>
      <p:sp>
        <p:nvSpPr>
          <p:cNvPr id="5" name="Date Placeholder 4"/>
          <p:cNvSpPr>
            <a:spLocks noGrp="1"/>
          </p:cNvSpPr>
          <p:nvPr>
            <p:ph type="dt" sz="half" idx="10"/>
          </p:nvPr>
        </p:nvSpPr>
        <p:spPr/>
        <p:txBody>
          <a:bodyPr/>
          <a:lstStyle/>
          <a:p>
            <a:r>
              <a:rPr lang="en-US"/>
              <a:t>25/2/2021</a:t>
            </a:r>
          </a:p>
        </p:txBody>
      </p:sp>
    </p:spTree>
    <p:extLst>
      <p:ext uri="{BB962C8B-B14F-4D97-AF65-F5344CB8AC3E}">
        <p14:creationId xmlns:p14="http://schemas.microsoft.com/office/powerpoint/2010/main" val="1002727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t>25/2/2021</a:t>
            </a: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B0501F5-8596-40B9-8A35-34D210EF7020}" type="slidenum">
              <a:rPr lang="en-US" smtClean="0"/>
              <a:t>‹#›</a:t>
            </a:fld>
            <a:endParaRPr lang="en-US"/>
          </a:p>
        </p:txBody>
      </p:sp>
    </p:spTree>
    <p:extLst>
      <p:ext uri="{BB962C8B-B14F-4D97-AF65-F5344CB8AC3E}">
        <p14:creationId xmlns:p14="http://schemas.microsoft.com/office/powerpoint/2010/main" val="3897376717"/>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 id="2147483832" r:id="rId13"/>
    <p:sldLayoutId id="2147483833" r:id="rId14"/>
    <p:sldLayoutId id="2147483834" r:id="rId15"/>
    <p:sldLayoutId id="2147483835"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diagramLayout" Target="../diagrams/layout3.xml"/><Relationship Id="rId7" Type="http://schemas.openxmlformats.org/officeDocument/2006/relationships/image" Target="../media/image12.emf"/><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B24EFA-3821-4465-AA77-F0BCA7DCC335}"/>
              </a:ext>
            </a:extLst>
          </p:cNvPr>
          <p:cNvSpPr>
            <a:spLocks noGrp="1"/>
          </p:cNvSpPr>
          <p:nvPr>
            <p:ph idx="1"/>
          </p:nvPr>
        </p:nvSpPr>
        <p:spPr>
          <a:xfrm>
            <a:off x="438538" y="195943"/>
            <a:ext cx="10021077" cy="6210544"/>
          </a:xfrm>
          <a:solidFill>
            <a:schemeClr val="bg1"/>
          </a:solidFill>
        </p:spPr>
        <p:txBody>
          <a:bodyPr>
            <a:normAutofit fontScale="62500" lnSpcReduction="20000"/>
          </a:bodyPr>
          <a:lstStyle/>
          <a:p>
            <a:pPr algn="ctr"/>
            <a:endParaRPr lang="en-GB" sz="3600" b="1" dirty="0">
              <a:solidFill>
                <a:schemeClr val="accent1">
                  <a:lumMod val="50000"/>
                </a:schemeClr>
              </a:solidFill>
            </a:endParaRPr>
          </a:p>
          <a:p>
            <a:pPr marL="0" indent="0" algn="ctr">
              <a:buNone/>
            </a:pPr>
            <a:r>
              <a:rPr lang="en-GB" sz="4600" b="1" dirty="0">
                <a:solidFill>
                  <a:schemeClr val="accent1">
                    <a:lumMod val="50000"/>
                  </a:schemeClr>
                </a:solidFill>
                <a:latin typeface="Times New Roman" panose="02020603050405020304" pitchFamily="18" charset="0"/>
                <a:cs typeface="Times New Roman" panose="02020603050405020304" pitchFamily="18" charset="0"/>
              </a:rPr>
              <a:t>A BEST PRACTICE FRAMEWORK FOR PUBLIC-PRIVATE PARTNERSHIP IMPLEMENTATION FOR ROAD PROJECTS: A CASE OF GHANA</a:t>
            </a:r>
          </a:p>
          <a:p>
            <a:pPr marL="0" indent="0" algn="ctr">
              <a:buNone/>
            </a:pPr>
            <a:endParaRPr lang="en-GB" sz="3600" b="1" dirty="0">
              <a:solidFill>
                <a:schemeClr val="accent1">
                  <a:lumMod val="50000"/>
                </a:schemeClr>
              </a:solidFill>
              <a:latin typeface="Times New Roman" panose="02020603050405020304" pitchFamily="18" charset="0"/>
              <a:cs typeface="Times New Roman" panose="02020603050405020304" pitchFamily="18" charset="0"/>
            </a:endParaRPr>
          </a:p>
          <a:p>
            <a:pPr marL="0" indent="0" algn="ctr">
              <a:buNone/>
            </a:pPr>
            <a:endParaRPr lang="en-GB" sz="3600" b="1" dirty="0">
              <a:solidFill>
                <a:schemeClr val="accent1">
                  <a:lumMod val="50000"/>
                </a:schemeClr>
              </a:solidFill>
              <a:latin typeface="Times New Roman" panose="02020603050405020304" pitchFamily="18" charset="0"/>
              <a:cs typeface="Times New Roman" panose="02020603050405020304" pitchFamily="18" charset="0"/>
            </a:endParaRPr>
          </a:p>
          <a:p>
            <a:pPr marL="0" indent="0" algn="ctr">
              <a:buNone/>
            </a:pPr>
            <a:r>
              <a:rPr lang="en-US" sz="3600" dirty="0">
                <a:solidFill>
                  <a:schemeClr val="accent1">
                    <a:lumMod val="50000"/>
                  </a:schemeClr>
                </a:solidFill>
                <a:latin typeface="Times New Roman" panose="02020603050405020304" pitchFamily="18" charset="0"/>
                <a:cs typeface="Times New Roman" panose="02020603050405020304" pitchFamily="18" charset="0"/>
              </a:rPr>
              <a:t>KNOWLEDGE SHARING PRESENTATION TO CHIEF DIRECTORS AND</a:t>
            </a:r>
          </a:p>
          <a:p>
            <a:pPr marL="0" indent="0" algn="ctr">
              <a:buNone/>
            </a:pPr>
            <a:r>
              <a:rPr lang="en-US" sz="3600" dirty="0">
                <a:solidFill>
                  <a:schemeClr val="accent1">
                    <a:lumMod val="50000"/>
                  </a:schemeClr>
                </a:solidFill>
                <a:latin typeface="Times New Roman" panose="02020603050405020304" pitchFamily="18" charset="0"/>
                <a:cs typeface="Times New Roman" panose="02020603050405020304" pitchFamily="18" charset="0"/>
              </a:rPr>
              <a:t> HEADS OF DEPARTMENTS</a:t>
            </a:r>
          </a:p>
          <a:p>
            <a:pPr marL="0" indent="0" algn="ctr">
              <a:buNone/>
            </a:pP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p>
            <a:pPr marL="0" indent="0" algn="ctr">
              <a:buNone/>
            </a:pPr>
            <a:r>
              <a:rPr lang="en-GB" sz="3600" dirty="0">
                <a:solidFill>
                  <a:schemeClr val="accent1">
                    <a:lumMod val="50000"/>
                  </a:schemeClr>
                </a:solidFill>
                <a:latin typeface="Times New Roman" panose="02020603050405020304" pitchFamily="18" charset="0"/>
                <a:cs typeface="Times New Roman" panose="02020603050405020304" pitchFamily="18" charset="0"/>
              </a:rPr>
              <a:t>By</a:t>
            </a:r>
          </a:p>
          <a:p>
            <a:pPr marL="0" indent="0" algn="ctr">
              <a:buNone/>
            </a:pPr>
            <a:endParaRPr lang="en-GB" sz="3600" b="1" dirty="0">
              <a:solidFill>
                <a:schemeClr val="accent1">
                  <a:lumMod val="50000"/>
                </a:schemeClr>
              </a:solidFill>
              <a:latin typeface="Times New Roman" panose="02020603050405020304" pitchFamily="18" charset="0"/>
              <a:cs typeface="Times New Roman" panose="02020603050405020304" pitchFamily="18" charset="0"/>
            </a:endParaRPr>
          </a:p>
          <a:p>
            <a:pPr marL="0" indent="0" algn="ctr">
              <a:lnSpc>
                <a:spcPct val="110000"/>
              </a:lnSpc>
              <a:spcBef>
                <a:spcPts val="0"/>
              </a:spcBef>
              <a:spcAft>
                <a:spcPts val="0"/>
              </a:spcAft>
              <a:buNone/>
            </a:pPr>
            <a:r>
              <a:rPr lang="en-US" sz="3600" b="1" dirty="0">
                <a:solidFill>
                  <a:schemeClr val="accent1">
                    <a:lumMod val="50000"/>
                  </a:schemeClr>
                </a:solidFill>
                <a:latin typeface="Times New Roman" panose="02020603050405020304" pitchFamily="18" charset="0"/>
                <a:cs typeface="Times New Roman" panose="02020603050405020304" pitchFamily="18" charset="0"/>
              </a:rPr>
              <a:t>Dr. Richard Boadi</a:t>
            </a:r>
          </a:p>
          <a:p>
            <a:pPr marL="0" indent="0" algn="ctr">
              <a:lnSpc>
                <a:spcPct val="110000"/>
              </a:lnSpc>
              <a:spcBef>
                <a:spcPts val="0"/>
              </a:spcBef>
              <a:spcAft>
                <a:spcPts val="0"/>
              </a:spcAft>
              <a:buNone/>
            </a:pPr>
            <a:r>
              <a:rPr lang="en-US" sz="1900" b="1" dirty="0">
                <a:solidFill>
                  <a:schemeClr val="accent1">
                    <a:lumMod val="50000"/>
                  </a:schemeClr>
                </a:solidFill>
                <a:latin typeface="Times New Roman" panose="02020603050405020304" pitchFamily="18" charset="0"/>
                <a:cs typeface="Times New Roman" panose="02020603050405020304" pitchFamily="18" charset="0"/>
              </a:rPr>
              <a:t>(BSc, MSc and PhD)</a:t>
            </a:r>
          </a:p>
          <a:p>
            <a:pPr marL="0" indent="0" algn="ctr">
              <a:lnSpc>
                <a:spcPct val="110000"/>
              </a:lnSpc>
              <a:spcBef>
                <a:spcPts val="0"/>
              </a:spcBef>
              <a:spcAft>
                <a:spcPts val="0"/>
              </a:spcAft>
              <a:buNone/>
            </a:pPr>
            <a:endParaRPr lang="en-US" sz="1900" b="1" dirty="0">
              <a:solidFill>
                <a:schemeClr val="accent1">
                  <a:lumMod val="50000"/>
                </a:schemeClr>
              </a:solidFill>
              <a:latin typeface="Times New Roman" panose="02020603050405020304" pitchFamily="18" charset="0"/>
              <a:cs typeface="Times New Roman" panose="02020603050405020304" pitchFamily="18" charset="0"/>
            </a:endParaRPr>
          </a:p>
          <a:p>
            <a:pPr marL="0" indent="0" algn="ctr">
              <a:buNone/>
            </a:pPr>
            <a:endParaRPr lang="en-US" sz="3600" b="1" dirty="0">
              <a:solidFill>
                <a:schemeClr val="accent1">
                  <a:lumMod val="50000"/>
                </a:schemeClr>
              </a:solidFill>
              <a:latin typeface="Times New Roman" panose="02020603050405020304" pitchFamily="18" charset="0"/>
              <a:cs typeface="Times New Roman" panose="02020603050405020304" pitchFamily="18" charset="0"/>
            </a:endParaRPr>
          </a:p>
          <a:p>
            <a:pPr marL="0" indent="0" algn="ctr">
              <a:buNone/>
            </a:pPr>
            <a:r>
              <a:rPr lang="en-US" sz="1900" b="1" dirty="0">
                <a:solidFill>
                  <a:schemeClr val="accent1">
                    <a:lumMod val="50000"/>
                  </a:schemeClr>
                </a:solidFill>
                <a:latin typeface="Times New Roman" panose="02020603050405020304" pitchFamily="18" charset="0"/>
                <a:cs typeface="Times New Roman" panose="02020603050405020304" pitchFamily="18" charset="0"/>
              </a:rPr>
              <a:t>Date: 25</a:t>
            </a:r>
            <a:r>
              <a:rPr lang="en-US" sz="1900" b="1" baseline="30000" dirty="0">
                <a:solidFill>
                  <a:schemeClr val="accent1">
                    <a:lumMod val="50000"/>
                  </a:schemeClr>
                </a:solidFill>
                <a:latin typeface="Times New Roman" panose="02020603050405020304" pitchFamily="18" charset="0"/>
                <a:cs typeface="Times New Roman" panose="02020603050405020304" pitchFamily="18" charset="0"/>
              </a:rPr>
              <a:t>th</a:t>
            </a:r>
            <a:r>
              <a:rPr lang="en-US" sz="1900" b="1" dirty="0">
                <a:solidFill>
                  <a:schemeClr val="accent1">
                    <a:lumMod val="50000"/>
                  </a:schemeClr>
                </a:solidFill>
                <a:latin typeface="Times New Roman" panose="02020603050405020304" pitchFamily="18" charset="0"/>
                <a:cs typeface="Times New Roman" panose="02020603050405020304" pitchFamily="18" charset="0"/>
              </a:rPr>
              <a:t> February 2021</a:t>
            </a:r>
          </a:p>
          <a:p>
            <a:pPr marL="0" indent="0" algn="ctr">
              <a:buNone/>
            </a:pPr>
            <a:endParaRPr lang="en-US" sz="18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91D330D-021F-4DFC-B347-2FE3EB18E8C2}"/>
              </a:ext>
            </a:extLst>
          </p:cNvPr>
          <p:cNvSpPr>
            <a:spLocks noGrp="1"/>
          </p:cNvSpPr>
          <p:nvPr>
            <p:ph type="sldNum" sz="quarter" idx="12"/>
          </p:nvPr>
        </p:nvSpPr>
        <p:spPr/>
        <p:txBody>
          <a:bodyPr/>
          <a:lstStyle/>
          <a:p>
            <a:fld id="{3B0501F5-8596-40B9-8A35-34D210EF7020}" type="slidenum">
              <a:rPr lang="en-US" smtClean="0"/>
              <a:t>1</a:t>
            </a:fld>
            <a:endParaRPr lang="en-US"/>
          </a:p>
        </p:txBody>
      </p:sp>
    </p:spTree>
    <p:extLst>
      <p:ext uri="{BB962C8B-B14F-4D97-AF65-F5344CB8AC3E}">
        <p14:creationId xmlns:p14="http://schemas.microsoft.com/office/powerpoint/2010/main" val="2923777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98D3C-1044-439B-8934-10FF36AA339A}"/>
              </a:ext>
            </a:extLst>
          </p:cNvPr>
          <p:cNvSpPr>
            <a:spLocks noGrp="1"/>
          </p:cNvSpPr>
          <p:nvPr>
            <p:ph type="title"/>
          </p:nvPr>
        </p:nvSpPr>
        <p:spPr>
          <a:xfrm>
            <a:off x="569478" y="180392"/>
            <a:ext cx="10039428" cy="556727"/>
          </a:xfrm>
        </p:spPr>
        <p:txBody>
          <a:bodyPr anchor="t">
            <a:noAutofit/>
          </a:bodyPr>
          <a:lstStyle/>
          <a:p>
            <a:pPr>
              <a:lnSpc>
                <a:spcPct val="90000"/>
              </a:lnSpc>
            </a:pPr>
            <a:r>
              <a:rPr lang="en-US" sz="3200" b="1" dirty="0">
                <a:latin typeface="Times New Roman" panose="02020603050405020304" pitchFamily="18" charset="0"/>
                <a:cs typeface="Times New Roman" panose="02020603050405020304" pitchFamily="18" charset="0"/>
              </a:rPr>
              <a:t>SOME FINDINGS FROM LITERATURE REVIEWED </a:t>
            </a:r>
            <a:br>
              <a:rPr lang="en-US" sz="3200" b="1" dirty="0">
                <a:latin typeface="Times New Roman" panose="02020603050405020304" pitchFamily="18" charset="0"/>
                <a:cs typeface="Times New Roman" panose="02020603050405020304" pitchFamily="18" charset="0"/>
              </a:rPr>
            </a:b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9B0FB713-943B-431A-91A6-55B1808DA7D5}"/>
              </a:ext>
            </a:extLst>
          </p:cNvPr>
          <p:cNvSpPr>
            <a:spLocks noGrp="1"/>
          </p:cNvSpPr>
          <p:nvPr>
            <p:ph idx="1"/>
          </p:nvPr>
        </p:nvSpPr>
        <p:spPr>
          <a:xfrm>
            <a:off x="4867813" y="839634"/>
            <a:ext cx="4845354" cy="5566853"/>
          </a:xfrm>
        </p:spPr>
        <p:txBody>
          <a:bodyPr>
            <a:normAutofit/>
          </a:bodyPr>
          <a:lstStyle/>
          <a:p>
            <a:pPr algn="just">
              <a:lnSpc>
                <a:spcPct val="70000"/>
              </a:lnSpc>
              <a:buFont typeface="Wingdings" panose="05000000000000000000" pitchFamily="2" charset="2"/>
              <a:buChar char="q"/>
            </a:pPr>
            <a:endParaRPr lang="en-GB" dirty="0">
              <a:latin typeface="Times New Roman" panose="02020603050405020304" pitchFamily="18" charset="0"/>
              <a:cs typeface="Times New Roman" panose="02020603050405020304" pitchFamily="18" charset="0"/>
            </a:endParaRPr>
          </a:p>
          <a:p>
            <a:pPr algn="just">
              <a:lnSpc>
                <a:spcPct val="70000"/>
              </a:lnSpc>
              <a:buFont typeface="Wingdings" panose="05000000000000000000" pitchFamily="2" charset="2"/>
              <a:buChar char="q"/>
            </a:pPr>
            <a:endParaRPr lang="en-GB"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q"/>
            </a:pPr>
            <a:r>
              <a:rPr lang="en-GB" dirty="0">
                <a:latin typeface="Times New Roman" panose="02020603050405020304" pitchFamily="18" charset="0"/>
                <a:cs typeface="Times New Roman" panose="02020603050405020304" pitchFamily="18" charset="0"/>
              </a:rPr>
              <a:t>Globally, the act of corruption is seen as a significant risk in the construction industry (Ameyaw et al., 2017).</a:t>
            </a:r>
          </a:p>
          <a:p>
            <a:pPr algn="just">
              <a:spcBef>
                <a:spcPts val="0"/>
              </a:spcBef>
              <a:buFont typeface="Wingdings" panose="05000000000000000000" pitchFamily="2" charset="2"/>
              <a:buChar char="q"/>
            </a:pPr>
            <a:endParaRPr lang="en-GB"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q"/>
            </a:pPr>
            <a:r>
              <a:rPr lang="en-GB" dirty="0">
                <a:latin typeface="Times New Roman" panose="02020603050405020304" pitchFamily="18" charset="0"/>
                <a:cs typeface="Times New Roman" panose="02020603050405020304" pitchFamily="18" charset="0"/>
              </a:rPr>
              <a:t>Ameyaw et al. (2015) conducted a study in the Ghanaian construction industry. They concluded that systemic corruption and unethical behaviour prevails among the public ofﬁcials during the bid evaluation, tendering, and contract implementation stages.</a:t>
            </a:r>
          </a:p>
          <a:p>
            <a:pPr algn="just">
              <a:spcBef>
                <a:spcPts val="0"/>
              </a:spcBef>
              <a:buFont typeface="Wingdings" panose="05000000000000000000" pitchFamily="2" charset="2"/>
              <a:buChar char="q"/>
            </a:pPr>
            <a:endParaRPr lang="en-GB"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q"/>
            </a:pPr>
            <a:r>
              <a:rPr lang="en-GB" dirty="0">
                <a:latin typeface="Times New Roman" panose="02020603050405020304" pitchFamily="18" charset="0"/>
                <a:cs typeface="Times New Roman" panose="02020603050405020304" pitchFamily="18" charset="0"/>
              </a:rPr>
              <a:t>Chan and Ameyaw (2013), specifically on the challenges influencing PPP water projects in Ghana, discovered corruption as one of the significant challenges affecting Ghana's PPP implementation</a:t>
            </a:r>
            <a:r>
              <a:rPr lang="en-GB" dirty="0"/>
              <a:t>.</a:t>
            </a:r>
            <a:endParaRPr lang="en-US" dirty="0"/>
          </a:p>
        </p:txBody>
      </p:sp>
      <p:pic>
        <p:nvPicPr>
          <p:cNvPr id="5" name="Picture 2" descr="How Corruption Affects Emerging Economies">
            <a:extLst>
              <a:ext uri="{FF2B5EF4-FFF2-40B4-BE49-F238E27FC236}">
                <a16:creationId xmlns:a16="http://schemas.microsoft.com/office/drawing/2014/main" id="{8122E7DE-8422-43A6-BE0D-E740A3583F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430" r="1" b="1"/>
          <a:stretch/>
        </p:blipFill>
        <p:spPr bwMode="auto">
          <a:xfrm>
            <a:off x="274908" y="1212858"/>
            <a:ext cx="4407850" cy="5281247"/>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C102CF0-F2F3-4D2E-82D7-CDF2BD968DC6}"/>
              </a:ext>
            </a:extLst>
          </p:cNvPr>
          <p:cNvSpPr>
            <a:spLocks noGrp="1"/>
          </p:cNvSpPr>
          <p:nvPr>
            <p:ph type="sldNum" sz="quarter" idx="12"/>
          </p:nvPr>
        </p:nvSpPr>
        <p:spPr>
          <a:xfrm>
            <a:off x="8590663" y="6041362"/>
            <a:ext cx="683339" cy="365125"/>
          </a:xfrm>
        </p:spPr>
        <p:txBody>
          <a:bodyPr>
            <a:normAutofit/>
          </a:bodyPr>
          <a:lstStyle/>
          <a:p>
            <a:pPr>
              <a:spcAft>
                <a:spcPts val="600"/>
              </a:spcAft>
            </a:pPr>
            <a:fld id="{3B0501F5-8596-40B9-8A35-34D210EF7020}" type="slidenum">
              <a:rPr lang="en-US" smtClean="0"/>
              <a:pPr>
                <a:spcAft>
                  <a:spcPts val="600"/>
                </a:spcAft>
              </a:pPr>
              <a:t>10</a:t>
            </a:fld>
            <a:endParaRPr lang="en-US"/>
          </a:p>
        </p:txBody>
      </p:sp>
      <p:sp>
        <p:nvSpPr>
          <p:cNvPr id="3" name="Rectangle 2">
            <a:extLst>
              <a:ext uri="{FF2B5EF4-FFF2-40B4-BE49-F238E27FC236}">
                <a16:creationId xmlns:a16="http://schemas.microsoft.com/office/drawing/2014/main" id="{A359696A-484E-4D04-9EA7-5593D67BEF6E}"/>
              </a:ext>
            </a:extLst>
          </p:cNvPr>
          <p:cNvSpPr/>
          <p:nvPr/>
        </p:nvSpPr>
        <p:spPr>
          <a:xfrm>
            <a:off x="5085184" y="998375"/>
            <a:ext cx="5131838" cy="247568"/>
          </a:xfrm>
          <a:prstGeom prst="rect">
            <a:avLst/>
          </a:prstGeom>
        </p:spPr>
        <p:txBody>
          <a:bodyPr wrap="square">
            <a:spAutoFit/>
          </a:bodyPr>
          <a:lstStyle/>
          <a:p>
            <a:pPr algn="just">
              <a:lnSpc>
                <a:spcPct val="70000"/>
              </a:lnSpc>
              <a:spcBef>
                <a:spcPts val="1000"/>
              </a:spcBef>
              <a:buClr>
                <a:schemeClr val="accent1"/>
              </a:buClr>
              <a:buSzPct val="80000"/>
            </a:pPr>
            <a:r>
              <a:rPr lang="en-US" sz="1400" b="1" u="sng" dirty="0">
                <a:solidFill>
                  <a:schemeClr val="tx1">
                    <a:lumMod val="75000"/>
                    <a:lumOff val="25000"/>
                  </a:schemeClr>
                </a:solidFill>
                <a:latin typeface="Times New Roman" panose="02020603050405020304" pitchFamily="18" charset="0"/>
                <a:cs typeface="Times New Roman" panose="02020603050405020304" pitchFamily="18" charset="0"/>
              </a:rPr>
              <a:t>CORRUPTION AND UNETHICAL BEHAVIOR</a:t>
            </a:r>
          </a:p>
        </p:txBody>
      </p:sp>
    </p:spTree>
    <p:extLst>
      <p:ext uri="{BB962C8B-B14F-4D97-AF65-F5344CB8AC3E}">
        <p14:creationId xmlns:p14="http://schemas.microsoft.com/office/powerpoint/2010/main" val="1487733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2A4E0-E2BD-4806-96F6-535E406AB2AA}"/>
              </a:ext>
            </a:extLst>
          </p:cNvPr>
          <p:cNvSpPr>
            <a:spLocks noGrp="1"/>
          </p:cNvSpPr>
          <p:nvPr>
            <p:ph type="title"/>
          </p:nvPr>
        </p:nvSpPr>
        <p:spPr>
          <a:xfrm>
            <a:off x="349343" y="100441"/>
            <a:ext cx="10194249" cy="605042"/>
          </a:xfrm>
        </p:spPr>
        <p:txBody>
          <a:bodyPr anchor="t">
            <a:noAutofit/>
          </a:bodyPr>
          <a:lstStyle/>
          <a:p>
            <a:r>
              <a:rPr lang="en-US" sz="3200" b="1" dirty="0">
                <a:latin typeface="Times New Roman" panose="02020603050405020304" pitchFamily="18" charset="0"/>
                <a:cs typeface="Times New Roman" panose="02020603050405020304" pitchFamily="18" charset="0"/>
              </a:rPr>
              <a:t>SOME FINDINGS FROM LITERATURE REVIEWED</a:t>
            </a:r>
            <a:endParaRPr lang="en-US" sz="3200" dirty="0"/>
          </a:p>
        </p:txBody>
      </p:sp>
      <p:sp>
        <p:nvSpPr>
          <p:cNvPr id="1030" name="Content Placeholder 1029">
            <a:extLst>
              <a:ext uri="{FF2B5EF4-FFF2-40B4-BE49-F238E27FC236}">
                <a16:creationId xmlns:a16="http://schemas.microsoft.com/office/drawing/2014/main" id="{C89C8D55-A8BB-4BA3-80A6-9E8B66EA6E6A}"/>
              </a:ext>
            </a:extLst>
          </p:cNvPr>
          <p:cNvSpPr>
            <a:spLocks noGrp="1"/>
          </p:cNvSpPr>
          <p:nvPr>
            <p:ph idx="1"/>
          </p:nvPr>
        </p:nvSpPr>
        <p:spPr>
          <a:xfrm>
            <a:off x="5187821" y="752136"/>
            <a:ext cx="4590458" cy="5607698"/>
          </a:xfrm>
        </p:spPr>
        <p:txBody>
          <a:bodyPr>
            <a:normAutofit/>
          </a:bodyPr>
          <a:lstStyle/>
          <a:p>
            <a:pPr algn="just">
              <a:buFont typeface="Wingdings" panose="05000000000000000000" pitchFamily="2" charset="2"/>
              <a:buChar char="q"/>
            </a:pPr>
            <a:endParaRPr lang="en-GB"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en-GB"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GB" dirty="0">
                <a:latin typeface="Times New Roman" panose="02020603050405020304" pitchFamily="18" charset="0"/>
                <a:cs typeface="Times New Roman" panose="02020603050405020304" pitchFamily="18" charset="0"/>
              </a:rPr>
              <a:t>As mentioned in a study by Damoah and </a:t>
            </a:r>
            <a:r>
              <a:rPr lang="en-GB" dirty="0" err="1">
                <a:latin typeface="Times New Roman" panose="02020603050405020304" pitchFamily="18" charset="0"/>
                <a:cs typeface="Times New Roman" panose="02020603050405020304" pitchFamily="18" charset="0"/>
              </a:rPr>
              <a:t>Akwei</a:t>
            </a:r>
            <a:r>
              <a:rPr lang="en-GB" dirty="0">
                <a:latin typeface="Times New Roman" panose="02020603050405020304" pitchFamily="18" charset="0"/>
                <a:cs typeface="Times New Roman" panose="02020603050405020304" pitchFamily="18" charset="0"/>
              </a:rPr>
              <a:t> (2017), the failure of government projects in Ghana can be attributed to the poor organizational culture. </a:t>
            </a:r>
          </a:p>
          <a:p>
            <a:pPr algn="just">
              <a:buFont typeface="Wingdings" panose="05000000000000000000" pitchFamily="2" charset="2"/>
              <a:buChar char="q"/>
            </a:pPr>
            <a:endParaRPr lang="en-GB"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GB" dirty="0">
                <a:latin typeface="Times New Roman" panose="02020603050405020304" pitchFamily="18" charset="0"/>
                <a:cs typeface="Times New Roman" panose="02020603050405020304" pitchFamily="18" charset="0"/>
              </a:rPr>
              <a:t>That public sector workers’ attitude towards government work is weak, and this can be traced back to cultural orientation during the colonial period rule when public sector work was perceived to belong to the "white man”</a:t>
            </a:r>
            <a:endParaRPr lang="en-US" dirty="0">
              <a:latin typeface="Times New Roman" panose="02020603050405020304" pitchFamily="18" charset="0"/>
              <a:cs typeface="Times New Roman" panose="02020603050405020304" pitchFamily="18" charset="0"/>
            </a:endParaRPr>
          </a:p>
        </p:txBody>
      </p:sp>
      <p:pic>
        <p:nvPicPr>
          <p:cNvPr id="1026" name="Picture 2" descr="Organizational Culture: Definition, Importance, and Development | Engage  Blog">
            <a:extLst>
              <a:ext uri="{FF2B5EF4-FFF2-40B4-BE49-F238E27FC236}">
                <a16:creationId xmlns:a16="http://schemas.microsoft.com/office/drawing/2014/main" id="{C3E152C3-40ED-4307-B920-74AEB64DF22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542" r="16237" b="2"/>
          <a:stretch/>
        </p:blipFill>
        <p:spPr bwMode="auto">
          <a:xfrm>
            <a:off x="349343" y="917750"/>
            <a:ext cx="4745172" cy="4354045"/>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D30006C7-A64C-4C0F-9420-B9BAAC498DB7}"/>
              </a:ext>
            </a:extLst>
          </p:cNvPr>
          <p:cNvSpPr>
            <a:spLocks noGrp="1"/>
          </p:cNvSpPr>
          <p:nvPr>
            <p:ph type="sldNum" sz="quarter" idx="12"/>
          </p:nvPr>
        </p:nvSpPr>
        <p:spPr>
          <a:xfrm>
            <a:off x="8590663" y="6041362"/>
            <a:ext cx="683339" cy="365125"/>
          </a:xfrm>
        </p:spPr>
        <p:txBody>
          <a:bodyPr>
            <a:normAutofit/>
          </a:bodyPr>
          <a:lstStyle/>
          <a:p>
            <a:pPr>
              <a:spcAft>
                <a:spcPts val="600"/>
              </a:spcAft>
            </a:pPr>
            <a:fld id="{3B0501F5-8596-40B9-8A35-34D210EF7020}" type="slidenum">
              <a:rPr lang="en-US" smtClean="0"/>
              <a:pPr>
                <a:spcAft>
                  <a:spcPts val="600"/>
                </a:spcAft>
              </a:pPr>
              <a:t>11</a:t>
            </a:fld>
            <a:endParaRPr lang="en-US"/>
          </a:p>
        </p:txBody>
      </p:sp>
      <p:sp>
        <p:nvSpPr>
          <p:cNvPr id="7" name="Rectangle 6">
            <a:extLst>
              <a:ext uri="{FF2B5EF4-FFF2-40B4-BE49-F238E27FC236}">
                <a16:creationId xmlns:a16="http://schemas.microsoft.com/office/drawing/2014/main" id="{E0AC6E79-EDD0-406C-9066-CDBAF749714A}"/>
              </a:ext>
            </a:extLst>
          </p:cNvPr>
          <p:cNvSpPr/>
          <p:nvPr/>
        </p:nvSpPr>
        <p:spPr>
          <a:xfrm>
            <a:off x="5477069" y="1000104"/>
            <a:ext cx="5131838" cy="247568"/>
          </a:xfrm>
          <a:prstGeom prst="rect">
            <a:avLst/>
          </a:prstGeom>
        </p:spPr>
        <p:txBody>
          <a:bodyPr wrap="square">
            <a:spAutoFit/>
          </a:bodyPr>
          <a:lstStyle/>
          <a:p>
            <a:pPr algn="just">
              <a:lnSpc>
                <a:spcPct val="70000"/>
              </a:lnSpc>
              <a:spcBef>
                <a:spcPts val="1000"/>
              </a:spcBef>
              <a:buClr>
                <a:schemeClr val="accent1"/>
              </a:buClr>
              <a:buSzPct val="80000"/>
            </a:pPr>
            <a:r>
              <a:rPr lang="en-US" sz="1400" b="1" u="sng" dirty="0">
                <a:latin typeface="Times New Roman" panose="02020603050405020304" pitchFamily="18" charset="0"/>
                <a:cs typeface="Times New Roman" panose="02020603050405020304" pitchFamily="18" charset="0"/>
              </a:rPr>
              <a:t>ORGANIZATIONAL CULTURE</a:t>
            </a:r>
            <a:endParaRPr lang="en-US" sz="1400" b="1" u="sng"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6958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4BDD9-DD09-47CF-BD55-DB05F93DD9FB}"/>
              </a:ext>
            </a:extLst>
          </p:cNvPr>
          <p:cNvSpPr>
            <a:spLocks noGrp="1"/>
          </p:cNvSpPr>
          <p:nvPr>
            <p:ph type="title"/>
          </p:nvPr>
        </p:nvSpPr>
        <p:spPr>
          <a:xfrm>
            <a:off x="273323" y="23365"/>
            <a:ext cx="9108819" cy="502222"/>
          </a:xfrm>
          <a:solidFill>
            <a:schemeClr val="bg1"/>
          </a:solidFill>
        </p:spPr>
        <p:txBody>
          <a:bodyPr>
            <a:noAutofit/>
          </a:bodyPr>
          <a:lstStyle/>
          <a:p>
            <a:pPr>
              <a:buClr>
                <a:schemeClr val="accent1"/>
              </a:buClr>
              <a:buSzPct val="80000"/>
            </a:pPr>
            <a:r>
              <a:rPr lang="en-US" sz="3200" b="1" dirty="0">
                <a:latin typeface="Times New Roman" panose="02020603050405020304" pitchFamily="18" charset="0"/>
                <a:cs typeface="Times New Roman" panose="02020603050405020304" pitchFamily="18" charset="0"/>
              </a:rPr>
              <a:t>SOME </a:t>
            </a:r>
            <a:r>
              <a:rPr lang="en-GB" sz="3200" b="1" dirty="0">
                <a:latin typeface="Times New Roman" panose="02020603050405020304" pitchFamily="18" charset="0"/>
                <a:cs typeface="Times New Roman" panose="02020603050405020304" pitchFamily="18" charset="0"/>
              </a:rPr>
              <a:t>PPP DEFINITIONS</a:t>
            </a:r>
            <a:endParaRPr lang="en-US" sz="3200" b="1"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E9633050-38FC-4260-879B-4A8DD7AD063A}"/>
              </a:ext>
            </a:extLst>
          </p:cNvPr>
          <p:cNvGraphicFramePr>
            <a:graphicFrameLocks noGrp="1"/>
          </p:cNvGraphicFramePr>
          <p:nvPr>
            <p:ph idx="1"/>
            <p:extLst>
              <p:ext uri="{D42A27DB-BD31-4B8C-83A1-F6EECF244321}">
                <p14:modId xmlns:p14="http://schemas.microsoft.com/office/powerpoint/2010/main" val="1507054974"/>
              </p:ext>
            </p:extLst>
          </p:nvPr>
        </p:nvGraphicFramePr>
        <p:xfrm>
          <a:off x="273323" y="623521"/>
          <a:ext cx="11206066" cy="6113182"/>
        </p:xfrm>
        <a:graphic>
          <a:graphicData uri="http://schemas.openxmlformats.org/drawingml/2006/table">
            <a:tbl>
              <a:tblPr firstRow="1" firstCol="1" bandRow="1">
                <a:tableStyleId>{5C22544A-7EE6-4342-B048-85BDC9FD1C3A}</a:tableStyleId>
              </a:tblPr>
              <a:tblGrid>
                <a:gridCol w="3618863">
                  <a:extLst>
                    <a:ext uri="{9D8B030D-6E8A-4147-A177-3AD203B41FA5}">
                      <a16:colId xmlns:a16="http://schemas.microsoft.com/office/drawing/2014/main" val="4080824302"/>
                    </a:ext>
                  </a:extLst>
                </a:gridCol>
                <a:gridCol w="7587203">
                  <a:extLst>
                    <a:ext uri="{9D8B030D-6E8A-4147-A177-3AD203B41FA5}">
                      <a16:colId xmlns:a16="http://schemas.microsoft.com/office/drawing/2014/main" val="3797442086"/>
                    </a:ext>
                  </a:extLst>
                </a:gridCol>
              </a:tblGrid>
              <a:tr h="439138">
                <a:tc>
                  <a:txBody>
                    <a:bodyPr/>
                    <a:lstStyle/>
                    <a:p>
                      <a:pPr marL="0" marR="0" algn="ctr">
                        <a:lnSpc>
                          <a:spcPct val="150000"/>
                        </a:lnSpc>
                        <a:spcBef>
                          <a:spcPts val="1200"/>
                        </a:spcBef>
                        <a:spcAft>
                          <a:spcPts val="0"/>
                        </a:spcAft>
                      </a:pPr>
                      <a:r>
                        <a:rPr lang="en-GB" sz="1400" cap="none" spc="0" dirty="0">
                          <a:solidFill>
                            <a:schemeClr val="tx1"/>
                          </a:solidFill>
                          <a:effectLst/>
                          <a:latin typeface="Times New Roman" panose="02020603050405020304" pitchFamily="18" charset="0"/>
                          <a:cs typeface="Times New Roman" panose="02020603050405020304" pitchFamily="18" charset="0"/>
                        </a:rPr>
                        <a:t>Authorities/authors</a:t>
                      </a:r>
                      <a:endParaRPr lang="en-US" sz="1400" b="1"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nchor="b"/>
                </a:tc>
                <a:tc>
                  <a:txBody>
                    <a:bodyPr/>
                    <a:lstStyle/>
                    <a:p>
                      <a:pPr marL="0" marR="0" algn="ctr">
                        <a:lnSpc>
                          <a:spcPct val="150000"/>
                        </a:lnSpc>
                        <a:spcBef>
                          <a:spcPts val="1200"/>
                        </a:spcBef>
                        <a:spcAft>
                          <a:spcPts val="0"/>
                        </a:spcAft>
                      </a:pPr>
                      <a:r>
                        <a:rPr lang="en-GB" sz="1400" cap="none" spc="0" dirty="0">
                          <a:solidFill>
                            <a:schemeClr val="tx1"/>
                          </a:solidFill>
                          <a:effectLst/>
                          <a:latin typeface="Times New Roman" panose="02020603050405020304" pitchFamily="18" charset="0"/>
                          <a:cs typeface="Times New Roman" panose="02020603050405020304" pitchFamily="18" charset="0"/>
                        </a:rPr>
                        <a:t>Definitions of PPP</a:t>
                      </a:r>
                      <a:endParaRPr lang="en-US" sz="1400" b="1"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nchor="b"/>
                </a:tc>
                <a:extLst>
                  <a:ext uri="{0D108BD9-81ED-4DB2-BD59-A6C34878D82A}">
                    <a16:rowId xmlns:a16="http://schemas.microsoft.com/office/drawing/2014/main" val="2597238052"/>
                  </a:ext>
                </a:extLst>
              </a:tr>
              <a:tr h="793144">
                <a:tc>
                  <a:txBody>
                    <a:bodyPr/>
                    <a:lstStyle/>
                    <a:p>
                      <a:pPr marL="0" marR="0" algn="l">
                        <a:lnSpc>
                          <a:spcPct val="100000"/>
                        </a:lnSpc>
                        <a:spcBef>
                          <a:spcPts val="0"/>
                        </a:spcBef>
                        <a:spcAft>
                          <a:spcPts val="0"/>
                        </a:spcAft>
                      </a:pPr>
                      <a:r>
                        <a:rPr lang="en-GB" sz="1400" cap="none" spc="0" dirty="0">
                          <a:solidFill>
                            <a:schemeClr val="tx1"/>
                          </a:solidFill>
                          <a:effectLst/>
                          <a:latin typeface="Times New Roman" panose="02020603050405020304" pitchFamily="18" charset="0"/>
                          <a:cs typeface="Times New Roman" panose="02020603050405020304" pitchFamily="18" charset="0"/>
                        </a:rPr>
                        <a:t>The United Nations Development Programme (2008). </a:t>
                      </a:r>
                      <a:endParaRPr lang="en-US" sz="1400" b="1"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tc>
                  <a:txBody>
                    <a:bodyPr/>
                    <a:lstStyle/>
                    <a:p>
                      <a:pPr marL="0" marR="0" algn="just">
                        <a:lnSpc>
                          <a:spcPct val="100000"/>
                        </a:lnSpc>
                        <a:spcBef>
                          <a:spcPts val="0"/>
                        </a:spcBef>
                        <a:spcAft>
                          <a:spcPts val="0"/>
                        </a:spcAft>
                      </a:pPr>
                      <a:r>
                        <a:rPr lang="en-GB" sz="1400" cap="none" spc="0" dirty="0">
                          <a:effectLst/>
                          <a:latin typeface="Times New Roman" panose="02020603050405020304" pitchFamily="18" charset="0"/>
                          <a:cs typeface="Times New Roman" panose="02020603050405020304" pitchFamily="18" charset="0"/>
                        </a:rPr>
                        <a:t>“A contractual arrangement between a public-sector agency and a for-profit private sector developer; in this arrangement, both resources and risks are shared in order to deliver a public service or the development of public infrastructure”.</a:t>
                      </a:r>
                      <a:endParaRPr lang="en-US" sz="14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extLst>
                  <a:ext uri="{0D108BD9-81ED-4DB2-BD59-A6C34878D82A}">
                    <a16:rowId xmlns:a16="http://schemas.microsoft.com/office/drawing/2014/main" val="1754669204"/>
                  </a:ext>
                </a:extLst>
              </a:tr>
              <a:tr h="789269">
                <a:tc>
                  <a:txBody>
                    <a:bodyPr/>
                    <a:lstStyle/>
                    <a:p>
                      <a:pPr marL="0" marR="0" algn="l">
                        <a:lnSpc>
                          <a:spcPct val="100000"/>
                        </a:lnSpc>
                        <a:spcBef>
                          <a:spcPts val="0"/>
                        </a:spcBef>
                        <a:spcAft>
                          <a:spcPts val="0"/>
                        </a:spcAft>
                      </a:pPr>
                      <a:r>
                        <a:rPr lang="en-GB" sz="1400" cap="none" spc="0" dirty="0">
                          <a:solidFill>
                            <a:schemeClr val="tx1"/>
                          </a:solidFill>
                          <a:effectLst/>
                          <a:latin typeface="Times New Roman" panose="02020603050405020304" pitchFamily="18" charset="0"/>
                          <a:cs typeface="Times New Roman" panose="02020603050405020304" pitchFamily="18" charset="0"/>
                        </a:rPr>
                        <a:t>Canadian Council for PPP, Canada (2004)</a:t>
                      </a:r>
                      <a:endParaRPr lang="en-US" sz="1400" b="1"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tc>
                  <a:txBody>
                    <a:bodyPr/>
                    <a:lstStyle/>
                    <a:p>
                      <a:pPr marL="0" marR="0" algn="just">
                        <a:lnSpc>
                          <a:spcPct val="100000"/>
                        </a:lnSpc>
                        <a:spcBef>
                          <a:spcPts val="0"/>
                        </a:spcBef>
                        <a:spcAft>
                          <a:spcPts val="0"/>
                        </a:spcAft>
                      </a:pPr>
                      <a:r>
                        <a:rPr lang="en-GB" sz="1400" cap="none" spc="0" dirty="0">
                          <a:effectLst/>
                          <a:latin typeface="Times New Roman" panose="02020603050405020304" pitchFamily="18" charset="0"/>
                          <a:cs typeface="Times New Roman" panose="02020603050405020304" pitchFamily="18" charset="0"/>
                        </a:rPr>
                        <a:t>“A cooperative venture between the public and private sectors, built on the expertise of each partner, which best meets clearly defined public needs through the appropriate allocation of resources, risks and rewards”. </a:t>
                      </a:r>
                      <a:endParaRPr lang="en-US" sz="14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extLst>
                  <a:ext uri="{0D108BD9-81ED-4DB2-BD59-A6C34878D82A}">
                    <a16:rowId xmlns:a16="http://schemas.microsoft.com/office/drawing/2014/main" val="2743731108"/>
                  </a:ext>
                </a:extLst>
              </a:tr>
              <a:tr h="793144">
                <a:tc>
                  <a:txBody>
                    <a:bodyPr/>
                    <a:lstStyle/>
                    <a:p>
                      <a:pPr marL="0" marR="0" algn="l">
                        <a:lnSpc>
                          <a:spcPct val="150000"/>
                        </a:lnSpc>
                        <a:spcBef>
                          <a:spcPts val="1200"/>
                        </a:spcBef>
                        <a:spcAft>
                          <a:spcPts val="0"/>
                        </a:spcAft>
                      </a:pPr>
                      <a:r>
                        <a:rPr lang="en-GB" sz="1400" cap="none" spc="0" dirty="0">
                          <a:solidFill>
                            <a:schemeClr val="tx1"/>
                          </a:solidFill>
                          <a:effectLst/>
                          <a:latin typeface="Times New Roman" panose="02020603050405020304" pitchFamily="18" charset="0"/>
                          <a:cs typeface="Times New Roman" panose="02020603050405020304" pitchFamily="18" charset="0"/>
                        </a:rPr>
                        <a:t>World Bank (2014)</a:t>
                      </a:r>
                      <a:endParaRPr lang="en-US" sz="1400" b="1"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tc>
                  <a:txBody>
                    <a:bodyPr/>
                    <a:lstStyle/>
                    <a:p>
                      <a:pPr marL="0" marR="0" algn="just">
                        <a:lnSpc>
                          <a:spcPct val="100000"/>
                        </a:lnSpc>
                        <a:spcBef>
                          <a:spcPts val="0"/>
                        </a:spcBef>
                        <a:spcAft>
                          <a:spcPts val="0"/>
                        </a:spcAft>
                      </a:pPr>
                      <a:r>
                        <a:rPr lang="en-GB" sz="1400" cap="none" spc="0" dirty="0">
                          <a:effectLst/>
                          <a:latin typeface="Times New Roman" panose="02020603050405020304" pitchFamily="18" charset="0"/>
                          <a:cs typeface="Times New Roman" panose="02020603050405020304" pitchFamily="18" charset="0"/>
                        </a:rPr>
                        <a:t>“</a:t>
                      </a:r>
                      <a:r>
                        <a:rPr lang="en-GB" sz="1400" kern="1200" cap="none" spc="0" dirty="0">
                          <a:solidFill>
                            <a:schemeClr val="dk1"/>
                          </a:solidFill>
                          <a:effectLst/>
                          <a:latin typeface="Times New Roman" panose="02020603050405020304" pitchFamily="18" charset="0"/>
                          <a:ea typeface="+mn-ea"/>
                          <a:cs typeface="Times New Roman" panose="02020603050405020304" pitchFamily="18" charset="0"/>
                        </a:rPr>
                        <a:t>A long-term contract between a private party and a government entity, for providing a public asset or </a:t>
                      </a:r>
                      <a:r>
                        <a:rPr lang="en-GB" sz="1400" cap="none" spc="0" dirty="0">
                          <a:effectLst/>
                          <a:latin typeface="Times New Roman" panose="02020603050405020304" pitchFamily="18" charset="0"/>
                          <a:cs typeface="Times New Roman" panose="02020603050405020304" pitchFamily="18" charset="0"/>
                        </a:rPr>
                        <a:t>service, in which the </a:t>
                      </a:r>
                      <a:r>
                        <a:rPr lang="en-GB" sz="1400" b="1" u="sng" cap="none" spc="0" dirty="0">
                          <a:solidFill>
                            <a:srgbClr val="FF0000"/>
                          </a:solidFill>
                          <a:effectLst/>
                          <a:latin typeface="Times New Roman" panose="02020603050405020304" pitchFamily="18" charset="0"/>
                          <a:cs typeface="Times New Roman" panose="02020603050405020304" pitchFamily="18" charset="0"/>
                        </a:rPr>
                        <a:t>private party bears significant risk and management responsibility</a:t>
                      </a:r>
                      <a:r>
                        <a:rPr lang="en-GB" sz="1400" cap="none" spc="0" dirty="0">
                          <a:effectLst/>
                          <a:latin typeface="Times New Roman" panose="02020603050405020304" pitchFamily="18" charset="0"/>
                          <a:cs typeface="Times New Roman" panose="02020603050405020304" pitchFamily="18" charset="0"/>
                        </a:rPr>
                        <a:t>, and </a:t>
                      </a:r>
                      <a:r>
                        <a:rPr lang="en-GB" sz="1400" b="1" u="sng" cap="none" spc="0" dirty="0">
                          <a:solidFill>
                            <a:srgbClr val="FF0000"/>
                          </a:solidFill>
                          <a:effectLst/>
                          <a:latin typeface="Times New Roman" panose="02020603050405020304" pitchFamily="18" charset="0"/>
                          <a:cs typeface="Times New Roman" panose="02020603050405020304" pitchFamily="18" charset="0"/>
                        </a:rPr>
                        <a:t>remuneration is linked to performance</a:t>
                      </a:r>
                      <a:r>
                        <a:rPr lang="en-GB" sz="1400" cap="none" spc="0" dirty="0">
                          <a:effectLst/>
                          <a:latin typeface="Times New Roman" panose="02020603050405020304" pitchFamily="18" charset="0"/>
                          <a:cs typeface="Times New Roman" panose="02020603050405020304" pitchFamily="18" charset="0"/>
                        </a:rPr>
                        <a:t>.”</a:t>
                      </a:r>
                      <a:endParaRPr lang="en-US" sz="14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extLst>
                  <a:ext uri="{0D108BD9-81ED-4DB2-BD59-A6C34878D82A}">
                    <a16:rowId xmlns:a16="http://schemas.microsoft.com/office/drawing/2014/main" val="4190601266"/>
                  </a:ext>
                </a:extLst>
              </a:tr>
              <a:tr h="793144">
                <a:tc>
                  <a:txBody>
                    <a:bodyPr/>
                    <a:lstStyle/>
                    <a:p>
                      <a:pPr marL="0" marR="0" algn="l">
                        <a:lnSpc>
                          <a:spcPct val="150000"/>
                        </a:lnSpc>
                        <a:spcBef>
                          <a:spcPts val="1200"/>
                        </a:spcBef>
                        <a:spcAft>
                          <a:spcPts val="0"/>
                        </a:spcAft>
                      </a:pPr>
                      <a:r>
                        <a:rPr lang="en-GB" sz="1400" cap="none" spc="0" dirty="0">
                          <a:solidFill>
                            <a:schemeClr val="tx1"/>
                          </a:solidFill>
                          <a:effectLst/>
                          <a:latin typeface="Times New Roman" panose="02020603050405020304" pitchFamily="18" charset="0"/>
                          <a:cs typeface="Times New Roman" panose="02020603050405020304" pitchFamily="18" charset="0"/>
                        </a:rPr>
                        <a:t>European Investment Bank(2010)</a:t>
                      </a:r>
                      <a:endParaRPr lang="en-US" sz="1400" b="1"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tc>
                  <a:txBody>
                    <a:bodyPr/>
                    <a:lstStyle/>
                    <a:p>
                      <a:pPr marL="0" marR="0" algn="just">
                        <a:lnSpc>
                          <a:spcPct val="100000"/>
                        </a:lnSpc>
                        <a:spcBef>
                          <a:spcPts val="0"/>
                        </a:spcBef>
                        <a:spcAft>
                          <a:spcPts val="0"/>
                        </a:spcAft>
                      </a:pPr>
                      <a:r>
                        <a:rPr lang="en-GB" sz="1400" cap="none" spc="0" dirty="0">
                          <a:effectLst/>
                          <a:latin typeface="Times New Roman" panose="02020603050405020304" pitchFamily="18" charset="0"/>
                          <a:cs typeface="Times New Roman" panose="02020603050405020304" pitchFamily="18" charset="0"/>
                        </a:rPr>
                        <a:t>“A generic term for the relationships formed between the private sector and public bodies, often with the aim of introducing private sector resources and/or expertise in order to help provide and deliver public sector assets and services.”</a:t>
                      </a:r>
                      <a:endParaRPr lang="en-US" sz="14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extLst>
                  <a:ext uri="{0D108BD9-81ED-4DB2-BD59-A6C34878D82A}">
                    <a16:rowId xmlns:a16="http://schemas.microsoft.com/office/drawing/2014/main" val="3599033647"/>
                  </a:ext>
                </a:extLst>
              </a:tr>
              <a:tr h="570733">
                <a:tc>
                  <a:txBody>
                    <a:bodyPr/>
                    <a:lstStyle/>
                    <a:p>
                      <a:pPr marL="0" marR="0" algn="l">
                        <a:lnSpc>
                          <a:spcPct val="150000"/>
                        </a:lnSpc>
                        <a:spcBef>
                          <a:spcPts val="1200"/>
                        </a:spcBef>
                        <a:spcAft>
                          <a:spcPts val="0"/>
                        </a:spcAft>
                      </a:pPr>
                      <a:r>
                        <a:rPr lang="en-GB" sz="1400" cap="none" spc="0" dirty="0">
                          <a:solidFill>
                            <a:schemeClr val="tx1"/>
                          </a:solidFill>
                          <a:effectLst/>
                          <a:latin typeface="Times New Roman" panose="02020603050405020304" pitchFamily="18" charset="0"/>
                          <a:cs typeface="Times New Roman" panose="02020603050405020304" pitchFamily="18" charset="0"/>
                        </a:rPr>
                        <a:t>Hodge and </a:t>
                      </a:r>
                      <a:r>
                        <a:rPr lang="en-GB" sz="1400" cap="none" spc="0" dirty="0" err="1">
                          <a:solidFill>
                            <a:schemeClr val="tx1"/>
                          </a:solidFill>
                          <a:effectLst/>
                          <a:latin typeface="Times New Roman" panose="02020603050405020304" pitchFamily="18" charset="0"/>
                          <a:cs typeface="Times New Roman" panose="02020603050405020304" pitchFamily="18" charset="0"/>
                        </a:rPr>
                        <a:t>Greve</a:t>
                      </a:r>
                      <a:r>
                        <a:rPr lang="en-GB" sz="1400" cap="none" spc="0" dirty="0">
                          <a:solidFill>
                            <a:schemeClr val="tx1"/>
                          </a:solidFill>
                          <a:effectLst/>
                          <a:latin typeface="Times New Roman" panose="02020603050405020304" pitchFamily="18" charset="0"/>
                          <a:cs typeface="Times New Roman" panose="02020603050405020304" pitchFamily="18" charset="0"/>
                        </a:rPr>
                        <a:t> (2007).</a:t>
                      </a:r>
                      <a:endParaRPr lang="en-US" sz="1400" b="1"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tc>
                  <a:txBody>
                    <a:bodyPr/>
                    <a:lstStyle/>
                    <a:p>
                      <a:pPr marL="0" marR="0" algn="just">
                        <a:lnSpc>
                          <a:spcPct val="100000"/>
                        </a:lnSpc>
                        <a:spcBef>
                          <a:spcPts val="0"/>
                        </a:spcBef>
                        <a:spcAft>
                          <a:spcPts val="0"/>
                        </a:spcAft>
                      </a:pPr>
                      <a:r>
                        <a:rPr lang="en-GB" sz="1400" cap="none" spc="0" dirty="0">
                          <a:effectLst/>
                          <a:latin typeface="Times New Roman" panose="02020603050405020304" pitchFamily="18" charset="0"/>
                          <a:cs typeface="Times New Roman" panose="02020603050405020304" pitchFamily="18" charset="0"/>
                        </a:rPr>
                        <a:t>Loosely defined PPP as “cooperative institutional arrangements between public and private sector actors.” </a:t>
                      </a:r>
                      <a:endParaRPr lang="en-US" sz="14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extLst>
                  <a:ext uri="{0D108BD9-81ED-4DB2-BD59-A6C34878D82A}">
                    <a16:rowId xmlns:a16="http://schemas.microsoft.com/office/drawing/2014/main" val="111368749"/>
                  </a:ext>
                </a:extLst>
              </a:tr>
              <a:tr h="570733">
                <a:tc>
                  <a:txBody>
                    <a:bodyPr/>
                    <a:lstStyle/>
                    <a:p>
                      <a:pPr marL="0" marR="0" algn="l">
                        <a:lnSpc>
                          <a:spcPct val="150000"/>
                        </a:lnSpc>
                        <a:spcBef>
                          <a:spcPts val="1200"/>
                        </a:spcBef>
                        <a:spcAft>
                          <a:spcPts val="0"/>
                        </a:spcAft>
                      </a:pPr>
                      <a:r>
                        <a:rPr lang="en-GB" sz="1400" cap="none" spc="0" dirty="0">
                          <a:solidFill>
                            <a:schemeClr val="tx1"/>
                          </a:solidFill>
                          <a:effectLst/>
                          <a:latin typeface="Times New Roman" panose="02020603050405020304" pitchFamily="18" charset="0"/>
                          <a:cs typeface="Times New Roman" panose="02020603050405020304" pitchFamily="18" charset="0"/>
                        </a:rPr>
                        <a:t>Van Marrowlike et al. (2008)</a:t>
                      </a:r>
                      <a:endParaRPr lang="en-US" sz="1400" b="1"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tc>
                  <a:txBody>
                    <a:bodyPr/>
                    <a:lstStyle/>
                    <a:p>
                      <a:pPr marL="0" marR="0" algn="just">
                        <a:lnSpc>
                          <a:spcPct val="100000"/>
                        </a:lnSpc>
                        <a:spcBef>
                          <a:spcPts val="0"/>
                        </a:spcBef>
                        <a:spcAft>
                          <a:spcPts val="0"/>
                        </a:spcAft>
                      </a:pPr>
                      <a:r>
                        <a:rPr lang="en-GB" sz="1400" cap="none" spc="0" dirty="0">
                          <a:effectLst/>
                          <a:latin typeface="Times New Roman" panose="02020603050405020304" pitchFamily="18" charset="0"/>
                          <a:cs typeface="Times New Roman" panose="02020603050405020304" pitchFamily="18" charset="0"/>
                        </a:rPr>
                        <a:t>“defined PPP from another perspective which is structural cooperation between public and private parties to deliver some agreed outcome.”</a:t>
                      </a:r>
                      <a:endParaRPr lang="en-US" sz="14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extLst>
                  <a:ext uri="{0D108BD9-81ED-4DB2-BD59-A6C34878D82A}">
                    <a16:rowId xmlns:a16="http://schemas.microsoft.com/office/drawing/2014/main" val="1818685622"/>
                  </a:ext>
                </a:extLst>
              </a:tr>
              <a:tr h="570733">
                <a:tc>
                  <a:txBody>
                    <a:bodyPr/>
                    <a:lstStyle/>
                    <a:p>
                      <a:pPr marL="0" marR="0" algn="l">
                        <a:lnSpc>
                          <a:spcPct val="150000"/>
                        </a:lnSpc>
                        <a:spcBef>
                          <a:spcPts val="1200"/>
                        </a:spcBef>
                        <a:spcAft>
                          <a:spcPts val="0"/>
                        </a:spcAft>
                      </a:pPr>
                      <a:r>
                        <a:rPr lang="en-GB" sz="1400" cap="none" spc="0" dirty="0">
                          <a:solidFill>
                            <a:schemeClr val="tx1"/>
                          </a:solidFill>
                          <a:effectLst/>
                          <a:latin typeface="Times New Roman" panose="02020603050405020304" pitchFamily="18" charset="0"/>
                          <a:cs typeface="Times New Roman" panose="02020603050405020304" pitchFamily="18" charset="0"/>
                        </a:rPr>
                        <a:t>Akintoye et al. (2003)</a:t>
                      </a:r>
                      <a:endParaRPr lang="en-US" sz="1400" b="1"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tc>
                  <a:txBody>
                    <a:bodyPr/>
                    <a:lstStyle/>
                    <a:p>
                      <a:pPr marL="0" marR="0" algn="just">
                        <a:lnSpc>
                          <a:spcPct val="100000"/>
                        </a:lnSpc>
                        <a:spcBef>
                          <a:spcPts val="0"/>
                        </a:spcBef>
                        <a:spcAft>
                          <a:spcPts val="0"/>
                        </a:spcAft>
                      </a:pPr>
                      <a:r>
                        <a:rPr lang="en-GB" sz="1400" cap="none" spc="0" dirty="0">
                          <a:effectLst/>
                          <a:latin typeface="Times New Roman" panose="02020603050405020304" pitchFamily="18" charset="0"/>
                          <a:cs typeface="Times New Roman" panose="02020603050405020304" pitchFamily="18" charset="0"/>
                        </a:rPr>
                        <a:t>“defined PPP as a cooperative venture between the public and private sectors for the delivery of public service through appropriate allocation of resources, risks and rewards.”</a:t>
                      </a:r>
                      <a:endParaRPr lang="en-US" sz="14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extLst>
                  <a:ext uri="{0D108BD9-81ED-4DB2-BD59-A6C34878D82A}">
                    <a16:rowId xmlns:a16="http://schemas.microsoft.com/office/drawing/2014/main" val="3100673844"/>
                  </a:ext>
                </a:extLst>
              </a:tr>
              <a:tr h="793144">
                <a:tc>
                  <a:txBody>
                    <a:bodyPr/>
                    <a:lstStyle/>
                    <a:p>
                      <a:pPr marL="0" marR="0" algn="l">
                        <a:lnSpc>
                          <a:spcPct val="150000"/>
                        </a:lnSpc>
                        <a:spcBef>
                          <a:spcPts val="1200"/>
                        </a:spcBef>
                        <a:spcAft>
                          <a:spcPts val="0"/>
                        </a:spcAft>
                      </a:pPr>
                      <a:r>
                        <a:rPr lang="en-GB" sz="1400" cap="none" spc="0" dirty="0" err="1">
                          <a:solidFill>
                            <a:schemeClr val="tx1"/>
                          </a:solidFill>
                          <a:effectLst/>
                          <a:latin typeface="Times New Roman" panose="02020603050405020304" pitchFamily="18" charset="0"/>
                          <a:cs typeface="Times New Roman" panose="02020603050405020304" pitchFamily="18" charset="0"/>
                        </a:rPr>
                        <a:t>Chinyio</a:t>
                      </a:r>
                      <a:r>
                        <a:rPr lang="en-GB" sz="1400" cap="none" spc="0" dirty="0">
                          <a:solidFill>
                            <a:schemeClr val="tx1"/>
                          </a:solidFill>
                          <a:effectLst/>
                          <a:latin typeface="Times New Roman" panose="02020603050405020304" pitchFamily="18" charset="0"/>
                          <a:cs typeface="Times New Roman" panose="02020603050405020304" pitchFamily="18" charset="0"/>
                        </a:rPr>
                        <a:t> and </a:t>
                      </a:r>
                      <a:r>
                        <a:rPr lang="en-GB" sz="1400" cap="none" spc="0" dirty="0" err="1">
                          <a:solidFill>
                            <a:schemeClr val="tx1"/>
                          </a:solidFill>
                          <a:effectLst/>
                          <a:latin typeface="Times New Roman" panose="02020603050405020304" pitchFamily="18" charset="0"/>
                          <a:cs typeface="Times New Roman" panose="02020603050405020304" pitchFamily="18" charset="0"/>
                        </a:rPr>
                        <a:t>Gameson</a:t>
                      </a:r>
                      <a:r>
                        <a:rPr lang="en-GB" sz="1400" cap="none" spc="0" dirty="0">
                          <a:solidFill>
                            <a:schemeClr val="tx1"/>
                          </a:solidFill>
                          <a:effectLst/>
                          <a:latin typeface="Times New Roman" panose="02020603050405020304" pitchFamily="18" charset="0"/>
                          <a:cs typeface="Times New Roman" panose="02020603050405020304" pitchFamily="18" charset="0"/>
                        </a:rPr>
                        <a:t> (2009)</a:t>
                      </a:r>
                      <a:endParaRPr lang="en-US" sz="1400" b="1"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tc>
                  <a:txBody>
                    <a:bodyPr/>
                    <a:lstStyle/>
                    <a:p>
                      <a:pPr marL="0" marR="0" algn="just">
                        <a:lnSpc>
                          <a:spcPct val="100000"/>
                        </a:lnSpc>
                        <a:spcBef>
                          <a:spcPts val="0"/>
                        </a:spcBef>
                        <a:spcAft>
                          <a:spcPts val="0"/>
                        </a:spcAft>
                      </a:pPr>
                      <a:r>
                        <a:rPr lang="en-US" sz="1400" cap="none" spc="0" dirty="0">
                          <a:effectLst/>
                          <a:latin typeface="Times New Roman" panose="02020603050405020304" pitchFamily="18" charset="0"/>
                          <a:cs typeface="Times New Roman" panose="02020603050405020304" pitchFamily="18" charset="0"/>
                        </a:rPr>
                        <a:t> "</a:t>
                      </a:r>
                      <a:r>
                        <a:rPr lang="en-GB" sz="1400" cap="none" spc="0" dirty="0">
                          <a:effectLst/>
                          <a:latin typeface="Times New Roman" panose="02020603050405020304" pitchFamily="18" charset="0"/>
                          <a:cs typeface="Times New Roman" panose="02020603050405020304" pitchFamily="18" charset="0"/>
                        </a:rPr>
                        <a:t>long-term alliances formed between the private sector and public bodies often with the aim of exploring the private sector's” resources and expertise in the provision and delivery of public services. "</a:t>
                      </a:r>
                      <a:endParaRPr lang="en-US" sz="14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87" marR="50752" marT="15225" marB="114187"/>
                </a:tc>
                <a:extLst>
                  <a:ext uri="{0D108BD9-81ED-4DB2-BD59-A6C34878D82A}">
                    <a16:rowId xmlns:a16="http://schemas.microsoft.com/office/drawing/2014/main" val="2843386222"/>
                  </a:ext>
                </a:extLst>
              </a:tr>
            </a:tbl>
          </a:graphicData>
        </a:graphic>
      </p:graphicFrame>
      <p:sp>
        <p:nvSpPr>
          <p:cNvPr id="6" name="Slide Number Placeholder 5">
            <a:extLst>
              <a:ext uri="{FF2B5EF4-FFF2-40B4-BE49-F238E27FC236}">
                <a16:creationId xmlns:a16="http://schemas.microsoft.com/office/drawing/2014/main" id="{FE57C4D4-0E2D-485F-9EB8-1A539DAEFDFC}"/>
              </a:ext>
            </a:extLst>
          </p:cNvPr>
          <p:cNvSpPr>
            <a:spLocks noGrp="1"/>
          </p:cNvSpPr>
          <p:nvPr>
            <p:ph type="sldNum" sz="quarter" idx="12"/>
          </p:nvPr>
        </p:nvSpPr>
        <p:spPr/>
        <p:txBody>
          <a:bodyPr/>
          <a:lstStyle/>
          <a:p>
            <a:fld id="{3B0501F5-8596-40B9-8A35-34D210EF7020}" type="slidenum">
              <a:rPr lang="en-US" smtClean="0"/>
              <a:t>12</a:t>
            </a:fld>
            <a:endParaRPr lang="en-US"/>
          </a:p>
        </p:txBody>
      </p:sp>
    </p:spTree>
    <p:extLst>
      <p:ext uri="{BB962C8B-B14F-4D97-AF65-F5344CB8AC3E}">
        <p14:creationId xmlns:p14="http://schemas.microsoft.com/office/powerpoint/2010/main" val="3007133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CA18F-748B-426C-863C-72116CA8BFF1}"/>
              </a:ext>
            </a:extLst>
          </p:cNvPr>
          <p:cNvSpPr>
            <a:spLocks noGrp="1"/>
          </p:cNvSpPr>
          <p:nvPr>
            <p:ph type="title"/>
          </p:nvPr>
        </p:nvSpPr>
        <p:spPr>
          <a:xfrm>
            <a:off x="329832" y="44526"/>
            <a:ext cx="8596668" cy="544497"/>
          </a:xfrm>
          <a:solidFill>
            <a:schemeClr val="bg1"/>
          </a:solidFill>
        </p:spPr>
        <p:txBody>
          <a:bodyPr>
            <a:noAutofit/>
          </a:bodyPr>
          <a:lstStyle/>
          <a:p>
            <a:pPr>
              <a:buClr>
                <a:schemeClr val="accent1"/>
              </a:buClr>
              <a:buSzPct val="80000"/>
            </a:pPr>
            <a:r>
              <a:rPr lang="en-US" sz="3200" b="1" dirty="0">
                <a:latin typeface="Times New Roman" panose="02020603050405020304" pitchFamily="18" charset="0"/>
                <a:cs typeface="Times New Roman" panose="02020603050405020304" pitchFamily="18" charset="0"/>
              </a:rPr>
              <a:t>SOME TERMINOLOGIES</a:t>
            </a:r>
          </a:p>
        </p:txBody>
      </p:sp>
      <p:graphicFrame>
        <p:nvGraphicFramePr>
          <p:cNvPr id="5" name="Table 5">
            <a:extLst>
              <a:ext uri="{FF2B5EF4-FFF2-40B4-BE49-F238E27FC236}">
                <a16:creationId xmlns:a16="http://schemas.microsoft.com/office/drawing/2014/main" id="{F820759A-E9A2-4D51-9C91-A8D28EAC3DBE}"/>
              </a:ext>
            </a:extLst>
          </p:cNvPr>
          <p:cNvGraphicFramePr>
            <a:graphicFrameLocks noGrp="1"/>
          </p:cNvGraphicFramePr>
          <p:nvPr>
            <p:ph idx="1"/>
            <p:extLst>
              <p:ext uri="{D42A27DB-BD31-4B8C-83A1-F6EECF244321}">
                <p14:modId xmlns:p14="http://schemas.microsoft.com/office/powerpoint/2010/main" val="1494577536"/>
              </p:ext>
            </p:extLst>
          </p:nvPr>
        </p:nvGraphicFramePr>
        <p:xfrm>
          <a:off x="329832" y="1406490"/>
          <a:ext cx="9401996" cy="3771952"/>
        </p:xfrm>
        <a:graphic>
          <a:graphicData uri="http://schemas.openxmlformats.org/drawingml/2006/table">
            <a:tbl>
              <a:tblPr firstRow="1" bandRow="1">
                <a:tableStyleId>{5C22544A-7EE6-4342-B048-85BDC9FD1C3A}</a:tableStyleId>
              </a:tblPr>
              <a:tblGrid>
                <a:gridCol w="1317647">
                  <a:extLst>
                    <a:ext uri="{9D8B030D-6E8A-4147-A177-3AD203B41FA5}">
                      <a16:colId xmlns:a16="http://schemas.microsoft.com/office/drawing/2014/main" val="3903762890"/>
                    </a:ext>
                  </a:extLst>
                </a:gridCol>
                <a:gridCol w="3184790">
                  <a:extLst>
                    <a:ext uri="{9D8B030D-6E8A-4147-A177-3AD203B41FA5}">
                      <a16:colId xmlns:a16="http://schemas.microsoft.com/office/drawing/2014/main" val="1542974582"/>
                    </a:ext>
                  </a:extLst>
                </a:gridCol>
                <a:gridCol w="4899559">
                  <a:extLst>
                    <a:ext uri="{9D8B030D-6E8A-4147-A177-3AD203B41FA5}">
                      <a16:colId xmlns:a16="http://schemas.microsoft.com/office/drawing/2014/main" val="313261613"/>
                    </a:ext>
                  </a:extLst>
                </a:gridCol>
              </a:tblGrid>
              <a:tr h="471391">
                <a:tc>
                  <a:txBody>
                    <a:bodyPr/>
                    <a:lstStyle/>
                    <a:p>
                      <a:r>
                        <a:rPr lang="en-US" dirty="0">
                          <a:solidFill>
                            <a:schemeClr val="tx1"/>
                          </a:solidFill>
                          <a:latin typeface="Times New Roman" panose="02020603050405020304" pitchFamily="18" charset="0"/>
                          <a:cs typeface="Times New Roman" panose="02020603050405020304" pitchFamily="18" charset="0"/>
                        </a:rPr>
                        <a:t>Acronym</a:t>
                      </a:r>
                    </a:p>
                  </a:txBody>
                  <a:tcPr/>
                </a:tc>
                <a:tc>
                  <a:txBody>
                    <a:bodyPr/>
                    <a:lstStyle/>
                    <a:p>
                      <a:r>
                        <a:rPr lang="en-US" dirty="0">
                          <a:solidFill>
                            <a:schemeClr val="tx1"/>
                          </a:solidFill>
                          <a:latin typeface="Times New Roman" panose="02020603050405020304" pitchFamily="18" charset="0"/>
                          <a:cs typeface="Times New Roman" panose="02020603050405020304" pitchFamily="18" charset="0"/>
                        </a:rPr>
                        <a:t>Meaning </a:t>
                      </a:r>
                    </a:p>
                  </a:txBody>
                  <a:tcPr/>
                </a:tc>
                <a:tc>
                  <a:txBody>
                    <a:bodyPr/>
                    <a:lstStyle/>
                    <a:p>
                      <a:r>
                        <a:rPr lang="en-US" dirty="0">
                          <a:solidFill>
                            <a:schemeClr val="tx1"/>
                          </a:solidFill>
                          <a:latin typeface="Times New Roman" panose="02020603050405020304" pitchFamily="18" charset="0"/>
                          <a:cs typeface="Times New Roman" panose="02020603050405020304" pitchFamily="18" charset="0"/>
                        </a:rPr>
                        <a:t>Country </a:t>
                      </a:r>
                    </a:p>
                  </a:txBody>
                  <a:tcPr/>
                </a:tc>
                <a:extLst>
                  <a:ext uri="{0D108BD9-81ED-4DB2-BD59-A6C34878D82A}">
                    <a16:rowId xmlns:a16="http://schemas.microsoft.com/office/drawing/2014/main" val="3200844458"/>
                  </a:ext>
                </a:extLst>
              </a:tr>
              <a:tr h="676273">
                <a:tc>
                  <a:txBody>
                    <a:bodyPr/>
                    <a:lstStyle/>
                    <a:p>
                      <a:pPr marL="0" algn="l" defTabSz="457200" rtl="0" eaLnBrk="1" latinLnBrk="0" hangingPunct="1"/>
                      <a:r>
                        <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PPI </a:t>
                      </a:r>
                    </a:p>
                  </a:txBody>
                  <a:tcPr/>
                </a:tc>
                <a:tc>
                  <a:txBody>
                    <a:bodyPr/>
                    <a:lstStyle/>
                    <a:p>
                      <a:r>
                        <a:rPr lang="en-GB"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Private Participation in Infrastructure </a:t>
                      </a:r>
                      <a:endPar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a:txBody>
                  <a:tcPr/>
                </a:tc>
                <a:tc>
                  <a:txBody>
                    <a:bodyPr/>
                    <a:lstStyle/>
                    <a:p>
                      <a:r>
                        <a:rPr lang="en-GB"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Created by the World Bank and commonly used in South Korea</a:t>
                      </a:r>
                      <a:endPar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3335519160"/>
                  </a:ext>
                </a:extLst>
              </a:tr>
              <a:tr h="690217">
                <a:tc>
                  <a:txBody>
                    <a:bodyPr/>
                    <a:lstStyle/>
                    <a:p>
                      <a:pPr marL="0" algn="l" defTabSz="457200" rtl="0" eaLnBrk="1" latinLnBrk="0" hangingPunct="1"/>
                      <a:r>
                        <a:rPr lang="en-GB"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PSP</a:t>
                      </a:r>
                      <a:endPar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a:txBody>
                  <a:tcPr/>
                </a:tc>
                <a:tc>
                  <a:txBody>
                    <a:bodyPr/>
                    <a:lstStyle/>
                    <a:p>
                      <a:r>
                        <a:rPr lang="en-GB"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Private-Sector Participation </a:t>
                      </a:r>
                      <a:endPar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a:txBody>
                  <a:tcPr/>
                </a:tc>
                <a:tc>
                  <a:txBody>
                    <a:bodyPr/>
                    <a:lstStyle/>
                    <a:p>
                      <a:r>
                        <a:rPr lang="en-GB"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Used in the development of the banking sector</a:t>
                      </a:r>
                      <a:endPar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3540079666"/>
                  </a:ext>
                </a:extLst>
              </a:tr>
              <a:tr h="503678">
                <a:tc>
                  <a:txBody>
                    <a:bodyPr/>
                    <a:lstStyle/>
                    <a:p>
                      <a:pPr marL="0" algn="l" defTabSz="457200" rtl="0" eaLnBrk="1" latinLnBrk="0" hangingPunct="1"/>
                      <a:r>
                        <a:rPr lang="en-GB"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P3</a:t>
                      </a:r>
                      <a:endPar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a:txBody>
                  <a:tcPr/>
                </a:tc>
                <a:tc>
                  <a:txBody>
                    <a:bodyPr/>
                    <a:lstStyle/>
                    <a:p>
                      <a:r>
                        <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Public- Private Partnership</a:t>
                      </a:r>
                    </a:p>
                  </a:txBody>
                  <a:tcPr/>
                </a:tc>
                <a:tc>
                  <a:txBody>
                    <a:bodyPr/>
                    <a:lstStyle/>
                    <a:p>
                      <a:r>
                        <a:rPr lang="en-GB"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Used in North America</a:t>
                      </a:r>
                      <a:endPar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55921942"/>
                  </a:ext>
                </a:extLst>
              </a:tr>
              <a:tr h="503678">
                <a:tc>
                  <a:txBody>
                    <a:bodyPr/>
                    <a:lstStyle/>
                    <a:p>
                      <a:pPr marL="0" algn="l" defTabSz="457200" rtl="0" eaLnBrk="1" latinLnBrk="0" hangingPunct="1"/>
                      <a:r>
                        <a:rPr lang="en-GB"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PFP</a:t>
                      </a:r>
                      <a:endPar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a:txBody>
                  <a:tcPr/>
                </a:tc>
                <a:tc>
                  <a:txBody>
                    <a:bodyPr/>
                    <a:lstStyle/>
                    <a:p>
                      <a:r>
                        <a:rPr lang="en-GB"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Privately Financed Projects </a:t>
                      </a:r>
                      <a:endPar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a:txBody>
                  <a:tcPr/>
                </a:tc>
                <a:tc>
                  <a:txBody>
                    <a:bodyPr/>
                    <a:lstStyle/>
                    <a:p>
                      <a:r>
                        <a:rPr lang="en-GB"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Used in Australia </a:t>
                      </a:r>
                      <a:endPar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854324127"/>
                  </a:ext>
                </a:extLst>
              </a:tr>
              <a:tr h="891125">
                <a:tc>
                  <a:txBody>
                    <a:bodyPr/>
                    <a:lstStyle/>
                    <a:p>
                      <a:pPr marL="0" algn="l" defTabSz="457200" rtl="0" eaLnBrk="1" latinLnBrk="0" hangingPunct="1"/>
                      <a:r>
                        <a:rPr lang="en-GB"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PFI</a:t>
                      </a:r>
                      <a:endPar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a:txBody>
                  <a:tcPr/>
                </a:tc>
                <a:tc>
                  <a:txBody>
                    <a:bodyPr/>
                    <a:lstStyle/>
                    <a:p>
                      <a:r>
                        <a:rPr lang="en-GB"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Private Finance Initiative</a:t>
                      </a:r>
                      <a:endPar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a:txBody>
                  <a:tcPr/>
                </a:tc>
                <a:tc>
                  <a:txBody>
                    <a:bodyPr/>
                    <a:lstStyle/>
                    <a:p>
                      <a:r>
                        <a:rPr lang="en-GB"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rPr>
                        <a:t>Originating in the United Kingdom (UK) and also being used in Japan and Malaysia</a:t>
                      </a:r>
                      <a:endParaRPr lang="en-US" sz="2000" kern="1200"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737000582"/>
                  </a:ext>
                </a:extLst>
              </a:tr>
            </a:tbl>
          </a:graphicData>
        </a:graphic>
      </p:graphicFrame>
      <p:sp>
        <p:nvSpPr>
          <p:cNvPr id="6" name="Rectangle 5">
            <a:extLst>
              <a:ext uri="{FF2B5EF4-FFF2-40B4-BE49-F238E27FC236}">
                <a16:creationId xmlns:a16="http://schemas.microsoft.com/office/drawing/2014/main" id="{0F5FE621-D1C6-4EF9-AA86-6C1B250C1959}"/>
              </a:ext>
            </a:extLst>
          </p:cNvPr>
          <p:cNvSpPr/>
          <p:nvPr/>
        </p:nvSpPr>
        <p:spPr>
          <a:xfrm>
            <a:off x="329832" y="5677208"/>
            <a:ext cx="9401996" cy="338554"/>
          </a:xfrm>
          <a:prstGeom prst="rect">
            <a:avLst/>
          </a:prstGeom>
          <a:ln w="3175">
            <a:solidFill>
              <a:schemeClr val="tx1"/>
            </a:solidFill>
          </a:ln>
        </p:spPr>
        <p:txBody>
          <a:bodyPr wrap="square">
            <a:spAutoFit/>
          </a:bodyPr>
          <a:lstStyle/>
          <a:p>
            <a:pPr algn="just"/>
            <a:r>
              <a:rPr lang="en-GB" sz="1600" dirty="0">
                <a:latin typeface="Times New Roman" panose="02020603050405020304" pitchFamily="18" charset="0"/>
                <a:ea typeface="Times New Roman" panose="02020603050405020304" pitchFamily="18" charset="0"/>
              </a:rPr>
              <a:t>The above definitions and terminologies depict the diverse interpretations of PPPs. </a:t>
            </a:r>
            <a:endParaRPr lang="en-US" sz="1100" dirty="0">
              <a:latin typeface="Times New Roman" panose="02020603050405020304" pitchFamily="18" charset="0"/>
              <a:ea typeface="Times New Roman" panose="02020603050405020304" pitchFamily="18" charset="0"/>
            </a:endParaRPr>
          </a:p>
        </p:txBody>
      </p:sp>
      <p:sp>
        <p:nvSpPr>
          <p:cNvPr id="7" name="Rectangle 6">
            <a:extLst>
              <a:ext uri="{FF2B5EF4-FFF2-40B4-BE49-F238E27FC236}">
                <a16:creationId xmlns:a16="http://schemas.microsoft.com/office/drawing/2014/main" id="{A95FA55B-0D60-4115-A927-F74B43CC0056}"/>
              </a:ext>
            </a:extLst>
          </p:cNvPr>
          <p:cNvSpPr/>
          <p:nvPr/>
        </p:nvSpPr>
        <p:spPr>
          <a:xfrm>
            <a:off x="329832" y="718457"/>
            <a:ext cx="9006313" cy="369332"/>
          </a:xfrm>
          <a:prstGeom prst="rect">
            <a:avLst/>
          </a:prstGeom>
          <a:ln w="3175">
            <a:solidFill>
              <a:schemeClr val="tx1"/>
            </a:solidFill>
          </a:ln>
        </p:spPr>
        <p:txBody>
          <a:bodyPr wrap="square">
            <a:spAutoFit/>
          </a:bodyPr>
          <a:lstStyle/>
          <a:p>
            <a:r>
              <a:rPr lang="en-GB" dirty="0">
                <a:latin typeface="Times New Roman" panose="02020603050405020304" pitchFamily="18" charset="0"/>
                <a:ea typeface="Times New Roman" panose="02020603050405020304" pitchFamily="18" charset="0"/>
              </a:rPr>
              <a:t>Many terms have been in used, depending on the jurisdiction (Yescombe 2007). </a:t>
            </a:r>
            <a:endParaRPr lang="en-US" dirty="0"/>
          </a:p>
        </p:txBody>
      </p:sp>
      <p:sp>
        <p:nvSpPr>
          <p:cNvPr id="8" name="Slide Number Placeholder 7">
            <a:extLst>
              <a:ext uri="{FF2B5EF4-FFF2-40B4-BE49-F238E27FC236}">
                <a16:creationId xmlns:a16="http://schemas.microsoft.com/office/drawing/2014/main" id="{5D90DDB4-A9E7-47D8-83A2-27DBD307075D}"/>
              </a:ext>
            </a:extLst>
          </p:cNvPr>
          <p:cNvSpPr>
            <a:spLocks noGrp="1"/>
          </p:cNvSpPr>
          <p:nvPr>
            <p:ph type="sldNum" sz="quarter" idx="12"/>
          </p:nvPr>
        </p:nvSpPr>
        <p:spPr/>
        <p:txBody>
          <a:bodyPr/>
          <a:lstStyle/>
          <a:p>
            <a:fld id="{3B0501F5-8596-40B9-8A35-34D210EF7020}" type="slidenum">
              <a:rPr lang="en-US" smtClean="0"/>
              <a:t>13</a:t>
            </a:fld>
            <a:endParaRPr lang="en-US"/>
          </a:p>
        </p:txBody>
      </p:sp>
    </p:spTree>
    <p:extLst>
      <p:ext uri="{BB962C8B-B14F-4D97-AF65-F5344CB8AC3E}">
        <p14:creationId xmlns:p14="http://schemas.microsoft.com/office/powerpoint/2010/main" val="3404970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7752C4C-EBBB-4909-8725-AE980F519868}"/>
              </a:ext>
            </a:extLst>
          </p:cNvPr>
          <p:cNvGraphicFramePr>
            <a:graphicFrameLocks noGrp="1"/>
          </p:cNvGraphicFramePr>
          <p:nvPr>
            <p:ph idx="1"/>
            <p:extLst>
              <p:ext uri="{D42A27DB-BD31-4B8C-83A1-F6EECF244321}">
                <p14:modId xmlns:p14="http://schemas.microsoft.com/office/powerpoint/2010/main" val="1839303536"/>
              </p:ext>
            </p:extLst>
          </p:nvPr>
        </p:nvGraphicFramePr>
        <p:xfrm>
          <a:off x="249594" y="634482"/>
          <a:ext cx="11692812" cy="5775520"/>
        </p:xfrm>
        <a:graphic>
          <a:graphicData uri="http://schemas.openxmlformats.org/drawingml/2006/table">
            <a:tbl>
              <a:tblPr>
                <a:tableStyleId>{00A15C55-8517-42AA-B614-E9B94910E393}</a:tableStyleId>
              </a:tblPr>
              <a:tblGrid>
                <a:gridCol w="295302">
                  <a:extLst>
                    <a:ext uri="{9D8B030D-6E8A-4147-A177-3AD203B41FA5}">
                      <a16:colId xmlns:a16="http://schemas.microsoft.com/office/drawing/2014/main" val="1894853420"/>
                    </a:ext>
                  </a:extLst>
                </a:gridCol>
                <a:gridCol w="5181334">
                  <a:extLst>
                    <a:ext uri="{9D8B030D-6E8A-4147-A177-3AD203B41FA5}">
                      <a16:colId xmlns:a16="http://schemas.microsoft.com/office/drawing/2014/main" val="160103379"/>
                    </a:ext>
                  </a:extLst>
                </a:gridCol>
                <a:gridCol w="369773">
                  <a:extLst>
                    <a:ext uri="{9D8B030D-6E8A-4147-A177-3AD203B41FA5}">
                      <a16:colId xmlns:a16="http://schemas.microsoft.com/office/drawing/2014/main" val="2576971616"/>
                    </a:ext>
                  </a:extLst>
                </a:gridCol>
                <a:gridCol w="339792">
                  <a:extLst>
                    <a:ext uri="{9D8B030D-6E8A-4147-A177-3AD203B41FA5}">
                      <a16:colId xmlns:a16="http://schemas.microsoft.com/office/drawing/2014/main" val="2731432013"/>
                    </a:ext>
                  </a:extLst>
                </a:gridCol>
                <a:gridCol w="379765">
                  <a:extLst>
                    <a:ext uri="{9D8B030D-6E8A-4147-A177-3AD203B41FA5}">
                      <a16:colId xmlns:a16="http://schemas.microsoft.com/office/drawing/2014/main" val="120016424"/>
                    </a:ext>
                  </a:extLst>
                </a:gridCol>
                <a:gridCol w="409748">
                  <a:extLst>
                    <a:ext uri="{9D8B030D-6E8A-4147-A177-3AD203B41FA5}">
                      <a16:colId xmlns:a16="http://schemas.microsoft.com/office/drawing/2014/main" val="1990454385"/>
                    </a:ext>
                  </a:extLst>
                </a:gridCol>
                <a:gridCol w="379765">
                  <a:extLst>
                    <a:ext uri="{9D8B030D-6E8A-4147-A177-3AD203B41FA5}">
                      <a16:colId xmlns:a16="http://schemas.microsoft.com/office/drawing/2014/main" val="2634091371"/>
                    </a:ext>
                  </a:extLst>
                </a:gridCol>
                <a:gridCol w="459718">
                  <a:extLst>
                    <a:ext uri="{9D8B030D-6E8A-4147-A177-3AD203B41FA5}">
                      <a16:colId xmlns:a16="http://schemas.microsoft.com/office/drawing/2014/main" val="4139481724"/>
                    </a:ext>
                  </a:extLst>
                </a:gridCol>
                <a:gridCol w="509686">
                  <a:extLst>
                    <a:ext uri="{9D8B030D-6E8A-4147-A177-3AD203B41FA5}">
                      <a16:colId xmlns:a16="http://schemas.microsoft.com/office/drawing/2014/main" val="30862278"/>
                    </a:ext>
                  </a:extLst>
                </a:gridCol>
                <a:gridCol w="369772">
                  <a:extLst>
                    <a:ext uri="{9D8B030D-6E8A-4147-A177-3AD203B41FA5}">
                      <a16:colId xmlns:a16="http://schemas.microsoft.com/office/drawing/2014/main" val="18009843"/>
                    </a:ext>
                  </a:extLst>
                </a:gridCol>
                <a:gridCol w="419741">
                  <a:extLst>
                    <a:ext uri="{9D8B030D-6E8A-4147-A177-3AD203B41FA5}">
                      <a16:colId xmlns:a16="http://schemas.microsoft.com/office/drawing/2014/main" val="388414868"/>
                    </a:ext>
                  </a:extLst>
                </a:gridCol>
                <a:gridCol w="409748">
                  <a:extLst>
                    <a:ext uri="{9D8B030D-6E8A-4147-A177-3AD203B41FA5}">
                      <a16:colId xmlns:a16="http://schemas.microsoft.com/office/drawing/2014/main" val="183698855"/>
                    </a:ext>
                  </a:extLst>
                </a:gridCol>
                <a:gridCol w="399755">
                  <a:extLst>
                    <a:ext uri="{9D8B030D-6E8A-4147-A177-3AD203B41FA5}">
                      <a16:colId xmlns:a16="http://schemas.microsoft.com/office/drawing/2014/main" val="3886779819"/>
                    </a:ext>
                  </a:extLst>
                </a:gridCol>
                <a:gridCol w="399754">
                  <a:extLst>
                    <a:ext uri="{9D8B030D-6E8A-4147-A177-3AD203B41FA5}">
                      <a16:colId xmlns:a16="http://schemas.microsoft.com/office/drawing/2014/main" val="3453178547"/>
                    </a:ext>
                  </a:extLst>
                </a:gridCol>
                <a:gridCol w="269835">
                  <a:extLst>
                    <a:ext uri="{9D8B030D-6E8A-4147-A177-3AD203B41FA5}">
                      <a16:colId xmlns:a16="http://schemas.microsoft.com/office/drawing/2014/main" val="2829469849"/>
                    </a:ext>
                  </a:extLst>
                </a:gridCol>
                <a:gridCol w="379765">
                  <a:extLst>
                    <a:ext uri="{9D8B030D-6E8A-4147-A177-3AD203B41FA5}">
                      <a16:colId xmlns:a16="http://schemas.microsoft.com/office/drawing/2014/main" val="3942551662"/>
                    </a:ext>
                  </a:extLst>
                </a:gridCol>
                <a:gridCol w="349785">
                  <a:extLst>
                    <a:ext uri="{9D8B030D-6E8A-4147-A177-3AD203B41FA5}">
                      <a16:colId xmlns:a16="http://schemas.microsoft.com/office/drawing/2014/main" val="1432985996"/>
                    </a:ext>
                  </a:extLst>
                </a:gridCol>
                <a:gridCol w="369774">
                  <a:extLst>
                    <a:ext uri="{9D8B030D-6E8A-4147-A177-3AD203B41FA5}">
                      <a16:colId xmlns:a16="http://schemas.microsoft.com/office/drawing/2014/main" val="3282056836"/>
                    </a:ext>
                  </a:extLst>
                </a:gridCol>
              </a:tblGrid>
              <a:tr h="193750">
                <a:tc rowSpan="2">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No </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rowSpan="2">
                  <a:txBody>
                    <a:bodyPr/>
                    <a:lstStyle/>
                    <a:p>
                      <a:pPr algn="just" fontAlgn="ctr"/>
                      <a:r>
                        <a:rPr lang="en-US" sz="1100" b="1" u="none" strike="noStrike">
                          <a:effectLst/>
                          <a:latin typeface="Times New Roman" panose="02020603050405020304" pitchFamily="18" charset="0"/>
                          <a:cs typeface="Times New Roman" panose="02020603050405020304" pitchFamily="18" charset="0"/>
                        </a:rPr>
                        <a:t>Challenges </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gridSpan="16">
                  <a:txBody>
                    <a:bodyPr/>
                    <a:lstStyle/>
                    <a:p>
                      <a:pPr algn="ctr" fontAlgn="ctr"/>
                      <a:r>
                        <a:rPr lang="en-US" sz="1100" b="1" u="none" strike="noStrike">
                          <a:effectLst/>
                          <a:latin typeface="Times New Roman" panose="02020603050405020304" pitchFamily="18" charset="0"/>
                          <a:cs typeface="Times New Roman" panose="02020603050405020304" pitchFamily="18" charset="0"/>
                        </a:rPr>
                        <a:t>References</a:t>
                      </a:r>
                      <a:endParaRPr lang="en-US" sz="11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36412033"/>
                  </a:ext>
                </a:extLst>
              </a:tr>
              <a:tr h="193750">
                <a:tc vMerge="1">
                  <a:txBody>
                    <a:bodyPr/>
                    <a:lstStyle/>
                    <a:p>
                      <a:endParaRPr lang="en-US"/>
                    </a:p>
                  </a:txBody>
                  <a:tcPr/>
                </a:tc>
                <a:tc vMerge="1">
                  <a:txBody>
                    <a:bodyPr/>
                    <a:lstStyle/>
                    <a:p>
                      <a:endParaRPr lang="en-US"/>
                    </a:p>
                  </a:txBody>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1</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2</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a:effectLst/>
                          <a:latin typeface="Times New Roman" panose="02020603050405020304" pitchFamily="18" charset="0"/>
                          <a:cs typeface="Times New Roman" panose="02020603050405020304" pitchFamily="18" charset="0"/>
                        </a:rPr>
                        <a:t>3</a:t>
                      </a:r>
                      <a:endParaRPr lang="en-US" sz="11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4</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5</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6</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7</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8</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9</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10</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11</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12</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13</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14</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15</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1" u="none" strike="noStrike" dirty="0">
                          <a:effectLst/>
                          <a:latin typeface="Times New Roman" panose="02020603050405020304" pitchFamily="18" charset="0"/>
                          <a:cs typeface="Times New Roman" panose="02020603050405020304" pitchFamily="18" charset="0"/>
                        </a:rPr>
                        <a:t>16</a:t>
                      </a:r>
                      <a:endParaRPr lang="en-US"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1840627284"/>
                  </a:ext>
                </a:extLst>
              </a:tr>
              <a:tr h="193750">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1</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dirty="0">
                          <a:effectLst/>
                          <a:latin typeface="Times New Roman" panose="02020603050405020304" pitchFamily="18" charset="0"/>
                          <a:cs typeface="Times New Roman" panose="02020603050405020304" pitchFamily="18" charset="0"/>
                        </a:rPr>
                        <a:t>Road users not willing to pay realistic road toll</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1707361835"/>
                  </a:ext>
                </a:extLst>
              </a:tr>
              <a:tr h="193750">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2</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Public opposition to PPP road projects</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2183665754"/>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3</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Road users using alternative roads </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729919866"/>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4</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Lack of experience and appropriate skills in the public sector </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2522335910"/>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5</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Political instability </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3530828773"/>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6</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Political interference</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3767007442"/>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7</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Lack of continuity of PPP road project by successive governments</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1222709432"/>
                  </a:ext>
                </a:extLst>
              </a:tr>
              <a:tr h="193750">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8</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Absence of clear institutional and PPP legal framework</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2913418205"/>
                  </a:ext>
                </a:extLst>
              </a:tr>
              <a:tr h="193750">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9</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Lack of commercially viable PPP projects to attract investors </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3021136887"/>
                  </a:ext>
                </a:extLst>
              </a:tr>
              <a:tr h="173411">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10</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Low traffic volumes</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2171350508"/>
                  </a:ext>
                </a:extLst>
              </a:tr>
              <a:tr h="166273">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11</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local banks are not capable of providing long-term finance for PPP road projects.</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 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2557294627"/>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12</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Lack of strong local capital market</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555951127"/>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13</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lack of access to finance for PPP</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3025763540"/>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14</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Unstable macro-economic and financial conditions </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 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655713757"/>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15</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Lack of strong PPP local market</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881080254"/>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16</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Lack of transparency in the bidding process </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 </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1155080243"/>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17</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Unstable macro-economic and financial conditions </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 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27912059"/>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18</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Lack of trust in public institutions to manage PPP project </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 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3331647828"/>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19</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Lack of transparency in information disclosure</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65423912"/>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20</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Excessive restrictions on participation</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355906813"/>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21</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High risk relying on the private sector</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1660465414"/>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22</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High cost of unsolicited proposals</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3515202460"/>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23</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Delay due to political debate</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1700289734"/>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24</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Lack of PPP-enabling environment</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1453997046"/>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25</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Lengthy bureaucratic procedures</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 </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1628865461"/>
                  </a:ext>
                </a:extLst>
              </a:tr>
              <a:tr h="193750">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26</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Lack of bankable projects</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2917191752"/>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27</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a:effectLst/>
                          <a:latin typeface="Times New Roman" panose="02020603050405020304" pitchFamily="18" charset="0"/>
                          <a:cs typeface="Times New Roman" panose="02020603050405020304" pitchFamily="18" charset="0"/>
                        </a:rPr>
                        <a:t>Governance and accountability weaknesses</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X</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1111626732"/>
                  </a:ext>
                </a:extLst>
              </a:tr>
              <a:tr h="193750">
                <a:tc>
                  <a:txBody>
                    <a:bodyPr/>
                    <a:lstStyle/>
                    <a:p>
                      <a:pPr algn="ctr" fontAlgn="ctr"/>
                      <a:r>
                        <a:rPr lang="en-US" sz="1100" b="0" u="none" strike="noStrike">
                          <a:effectLst/>
                          <a:latin typeface="Times New Roman" panose="02020603050405020304" pitchFamily="18" charset="0"/>
                          <a:cs typeface="Times New Roman" panose="02020603050405020304" pitchFamily="18" charset="0"/>
                        </a:rPr>
                        <a:t>28</a:t>
                      </a:r>
                      <a:endParaRPr lang="en-US"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l" fontAlgn="b"/>
                      <a:r>
                        <a:rPr lang="en-US" sz="1100" b="0" u="none" strike="noStrike" dirty="0">
                          <a:effectLst/>
                          <a:latin typeface="Times New Roman" panose="02020603050405020304" pitchFamily="18" charset="0"/>
                          <a:cs typeface="Times New Roman" panose="02020603050405020304" pitchFamily="18" charset="0"/>
                        </a:rPr>
                        <a:t>High toll charges</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 </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 </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r>
                        <a:rPr lang="en-US" sz="1100" b="0" u="none" strike="noStrike" dirty="0">
                          <a:effectLst/>
                          <a:latin typeface="Times New Roman" panose="02020603050405020304" pitchFamily="18" charset="0"/>
                          <a:cs typeface="Times New Roman" panose="02020603050405020304" pitchFamily="18" charset="0"/>
                        </a:rPr>
                        <a:t>X</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tc>
                  <a:txBody>
                    <a:bodyPr/>
                    <a:lstStyle/>
                    <a:p>
                      <a:pPr algn="ctr" fontAlgn="ct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solidFill>
                      <a:schemeClr val="accent6">
                        <a:lumMod val="40000"/>
                        <a:lumOff val="60000"/>
                      </a:schemeClr>
                    </a:solidFill>
                  </a:tcPr>
                </a:tc>
                <a:extLst>
                  <a:ext uri="{0D108BD9-81ED-4DB2-BD59-A6C34878D82A}">
                    <a16:rowId xmlns:a16="http://schemas.microsoft.com/office/drawing/2014/main" val="770251222"/>
                  </a:ext>
                </a:extLst>
              </a:tr>
            </a:tbl>
          </a:graphicData>
        </a:graphic>
      </p:graphicFrame>
      <p:sp>
        <p:nvSpPr>
          <p:cNvPr id="5" name="Slide Number Placeholder 4">
            <a:extLst>
              <a:ext uri="{FF2B5EF4-FFF2-40B4-BE49-F238E27FC236}">
                <a16:creationId xmlns:a16="http://schemas.microsoft.com/office/drawing/2014/main" id="{A358F741-24B2-49B6-B035-1050E408BB95}"/>
              </a:ext>
            </a:extLst>
          </p:cNvPr>
          <p:cNvSpPr>
            <a:spLocks noGrp="1"/>
          </p:cNvSpPr>
          <p:nvPr>
            <p:ph type="sldNum" sz="quarter" idx="12"/>
          </p:nvPr>
        </p:nvSpPr>
        <p:spPr/>
        <p:txBody>
          <a:bodyPr/>
          <a:lstStyle/>
          <a:p>
            <a:fld id="{3B0501F5-8596-40B9-8A35-34D210EF7020}" type="slidenum">
              <a:rPr lang="en-US" smtClean="0"/>
              <a:t>14</a:t>
            </a:fld>
            <a:endParaRPr lang="en-US"/>
          </a:p>
        </p:txBody>
      </p:sp>
      <p:sp>
        <p:nvSpPr>
          <p:cNvPr id="6" name="Title 1">
            <a:extLst>
              <a:ext uri="{FF2B5EF4-FFF2-40B4-BE49-F238E27FC236}">
                <a16:creationId xmlns:a16="http://schemas.microsoft.com/office/drawing/2014/main" id="{EB90320C-6C48-45E2-958B-42BDE2298B89}"/>
              </a:ext>
            </a:extLst>
          </p:cNvPr>
          <p:cNvSpPr>
            <a:spLocks noGrp="1"/>
          </p:cNvSpPr>
          <p:nvPr>
            <p:ph type="title"/>
          </p:nvPr>
        </p:nvSpPr>
        <p:spPr>
          <a:xfrm>
            <a:off x="249594" y="27992"/>
            <a:ext cx="9286292" cy="484169"/>
          </a:xfrm>
        </p:spPr>
        <p:txBody>
          <a:bodyPr>
            <a:normAutofit fontScale="90000"/>
          </a:bodyPr>
          <a:lstStyle/>
          <a:p>
            <a:pPr>
              <a:buClr>
                <a:schemeClr val="accent1"/>
              </a:buClr>
              <a:buSzPct val="80000"/>
            </a:pPr>
            <a:r>
              <a:rPr lang="en-GB" b="1" dirty="0">
                <a:latin typeface="Times New Roman" panose="02020603050405020304" pitchFamily="18" charset="0"/>
                <a:cs typeface="Times New Roman" panose="02020603050405020304" pitchFamily="18" charset="0"/>
              </a:rPr>
              <a:t>SUMMARY OF FACTORS FROM LITERATURE  </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39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68478-980F-4A25-9AD1-4768046F726C}"/>
              </a:ext>
            </a:extLst>
          </p:cNvPr>
          <p:cNvSpPr>
            <a:spLocks noGrp="1"/>
          </p:cNvSpPr>
          <p:nvPr>
            <p:ph type="title"/>
          </p:nvPr>
        </p:nvSpPr>
        <p:spPr>
          <a:xfrm>
            <a:off x="458009" y="49243"/>
            <a:ext cx="8596668" cy="690465"/>
          </a:xfrm>
        </p:spPr>
        <p:txBody>
          <a:bodyPr>
            <a:normAutofit/>
          </a:bodyPr>
          <a:lstStyle/>
          <a:p>
            <a:pPr>
              <a:buClr>
                <a:schemeClr val="accent1"/>
              </a:buClr>
              <a:buSzPct val="80000"/>
            </a:pPr>
            <a:r>
              <a:rPr lang="en-US" sz="3200" b="1" dirty="0">
                <a:latin typeface="Times New Roman" panose="02020603050405020304" pitchFamily="18" charset="0"/>
                <a:cs typeface="Times New Roman" panose="02020603050405020304" pitchFamily="18" charset="0"/>
              </a:rPr>
              <a:t>METHODOLOGY </a:t>
            </a:r>
          </a:p>
        </p:txBody>
      </p:sp>
      <p:graphicFrame>
        <p:nvGraphicFramePr>
          <p:cNvPr id="5" name="Table 5">
            <a:extLst>
              <a:ext uri="{FF2B5EF4-FFF2-40B4-BE49-F238E27FC236}">
                <a16:creationId xmlns:a16="http://schemas.microsoft.com/office/drawing/2014/main" id="{87C29DD4-3560-441A-B85C-D92C0112D8E4}"/>
              </a:ext>
            </a:extLst>
          </p:cNvPr>
          <p:cNvGraphicFramePr>
            <a:graphicFrameLocks noGrp="1"/>
          </p:cNvGraphicFramePr>
          <p:nvPr>
            <p:ph idx="1"/>
            <p:extLst>
              <p:ext uri="{D42A27DB-BD31-4B8C-83A1-F6EECF244321}">
                <p14:modId xmlns:p14="http://schemas.microsoft.com/office/powerpoint/2010/main" val="3970104174"/>
              </p:ext>
            </p:extLst>
          </p:nvPr>
        </p:nvGraphicFramePr>
        <p:xfrm>
          <a:off x="458009" y="739708"/>
          <a:ext cx="9329804" cy="5034881"/>
        </p:xfrm>
        <a:graphic>
          <a:graphicData uri="http://schemas.openxmlformats.org/drawingml/2006/table">
            <a:tbl>
              <a:tblPr firstRow="1" bandRow="1">
                <a:tableStyleId>{5C22544A-7EE6-4342-B048-85BDC9FD1C3A}</a:tableStyleId>
              </a:tblPr>
              <a:tblGrid>
                <a:gridCol w="1940253">
                  <a:extLst>
                    <a:ext uri="{9D8B030D-6E8A-4147-A177-3AD203B41FA5}">
                      <a16:colId xmlns:a16="http://schemas.microsoft.com/office/drawing/2014/main" val="2830685013"/>
                    </a:ext>
                  </a:extLst>
                </a:gridCol>
                <a:gridCol w="2451843">
                  <a:extLst>
                    <a:ext uri="{9D8B030D-6E8A-4147-A177-3AD203B41FA5}">
                      <a16:colId xmlns:a16="http://schemas.microsoft.com/office/drawing/2014/main" val="3650898062"/>
                    </a:ext>
                  </a:extLst>
                </a:gridCol>
                <a:gridCol w="4937708">
                  <a:extLst>
                    <a:ext uri="{9D8B030D-6E8A-4147-A177-3AD203B41FA5}">
                      <a16:colId xmlns:a16="http://schemas.microsoft.com/office/drawing/2014/main" val="3625324544"/>
                    </a:ext>
                  </a:extLst>
                </a:gridCol>
              </a:tblGrid>
              <a:tr h="349263">
                <a:tc>
                  <a:txBody>
                    <a:bodyPr/>
                    <a:lstStyle/>
                    <a:p>
                      <a:r>
                        <a:rPr lang="en-US" dirty="0">
                          <a:latin typeface="Times New Roman" panose="02020603050405020304" pitchFamily="18" charset="0"/>
                          <a:cs typeface="Times New Roman" panose="02020603050405020304" pitchFamily="18" charset="0"/>
                        </a:rPr>
                        <a:t>Type of Research </a:t>
                      </a:r>
                    </a:p>
                  </a:txBody>
                  <a:tcPr/>
                </a:tc>
                <a:tc>
                  <a:txBody>
                    <a:bodyPr/>
                    <a:lstStyle/>
                    <a:p>
                      <a:r>
                        <a:rPr lang="en-US" dirty="0">
                          <a:latin typeface="Times New Roman" panose="02020603050405020304" pitchFamily="18" charset="0"/>
                          <a:cs typeface="Times New Roman" panose="02020603050405020304" pitchFamily="18" charset="0"/>
                        </a:rPr>
                        <a:t>Methods of Research </a:t>
                      </a:r>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dirty="0">
                          <a:latin typeface="Times New Roman" panose="02020603050405020304" pitchFamily="18" charset="0"/>
                          <a:cs typeface="Times New Roman" panose="02020603050405020304" pitchFamily="18" charset="0"/>
                        </a:rPr>
                        <a:t>Technique Employed </a:t>
                      </a:r>
                    </a:p>
                    <a:p>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70224518"/>
                  </a:ext>
                </a:extLst>
              </a:tr>
              <a:tr h="2245958">
                <a:tc rowSpan="2">
                  <a:txBody>
                    <a:bodyPr/>
                    <a:lstStyle/>
                    <a:p>
                      <a:pPr algn="ctr"/>
                      <a:endParaRPr lang="en-US"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Mixed Method </a:t>
                      </a:r>
                    </a:p>
                  </a:txBody>
                  <a:tcPr/>
                </a:tc>
                <a:tc>
                  <a:txBody>
                    <a:bodyPr/>
                    <a:lstStyle/>
                    <a:p>
                      <a:pPr algn="ctr"/>
                      <a:endParaRPr lang="en-US"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Qualitative Method </a:t>
                      </a:r>
                    </a:p>
                  </a:txBody>
                  <a:tcPr/>
                </a:tc>
                <a:tc>
                  <a:txBody>
                    <a:bodyPr/>
                    <a:lstStyle/>
                    <a:p>
                      <a:pPr marL="800100" lvl="5" indent="-342900" algn="just">
                        <a:spcBef>
                          <a:spcPts val="0"/>
                        </a:spcBef>
                        <a:buFont typeface="Wingdings" panose="05000000000000000000" pitchFamily="2" charset="2"/>
                        <a:buChar char="Ø"/>
                      </a:pPr>
                      <a:r>
                        <a:rPr lang="en-GB" sz="1800" dirty="0">
                          <a:latin typeface="Times New Roman" panose="02020603050405020304" pitchFamily="18" charset="0"/>
                          <a:cs typeface="Times New Roman" panose="02020603050405020304" pitchFamily="18" charset="0"/>
                        </a:rPr>
                        <a:t>The approach was first adopted to contextualise the global factors that emerged from the literature review. That led to the formation of the survey questionnaire.</a:t>
                      </a:r>
                    </a:p>
                    <a:p>
                      <a:pPr marL="457200" lvl="5" indent="0" algn="just">
                        <a:spcBef>
                          <a:spcPts val="0"/>
                        </a:spcBef>
                        <a:buFont typeface="Wingdings" panose="05000000000000000000" pitchFamily="2" charset="2"/>
                        <a:buNone/>
                      </a:pPr>
                      <a:endParaRPr lang="en-GB" sz="1800" dirty="0">
                        <a:latin typeface="Times New Roman" panose="02020603050405020304" pitchFamily="18" charset="0"/>
                        <a:cs typeface="Times New Roman" panose="02020603050405020304" pitchFamily="18" charset="0"/>
                      </a:endParaRPr>
                    </a:p>
                    <a:p>
                      <a:pPr marL="800100" lvl="2" indent="-342900" algn="just">
                        <a:spcBef>
                          <a:spcPts val="0"/>
                        </a:spcBef>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10 semi-structured interviews conducted</a:t>
                      </a:r>
                    </a:p>
                  </a:txBody>
                  <a:tcPr/>
                </a:tc>
                <a:extLst>
                  <a:ext uri="{0D108BD9-81ED-4DB2-BD59-A6C34878D82A}">
                    <a16:rowId xmlns:a16="http://schemas.microsoft.com/office/drawing/2014/main" val="4242005886"/>
                  </a:ext>
                </a:extLst>
              </a:tr>
              <a:tr h="2148843">
                <a:tc vMerge="1">
                  <a:txBody>
                    <a:bodyPr/>
                    <a:lstStyle/>
                    <a:p>
                      <a:endParaRPr lang="en-US"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Quantitative Method </a:t>
                      </a:r>
                    </a:p>
                    <a:p>
                      <a:pPr algn="ctr"/>
                      <a:endParaRPr lang="en-US" dirty="0">
                        <a:latin typeface="Times New Roman" panose="02020603050405020304" pitchFamily="18" charset="0"/>
                        <a:cs typeface="Times New Roman" panose="02020603050405020304" pitchFamily="18" charset="0"/>
                      </a:endParaRPr>
                    </a:p>
                  </a:txBody>
                  <a:tcPr/>
                </a:tc>
                <a:tc>
                  <a:txBody>
                    <a:bodyPr/>
                    <a:lstStyle/>
                    <a:p>
                      <a:pPr marL="857250" lvl="2" indent="-342900" algn="just">
                        <a:spcBef>
                          <a:spcPts val="0"/>
                        </a:spcBef>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250 Questionnaire distributions (</a:t>
                      </a:r>
                      <a:r>
                        <a:rPr lang="en-GB" sz="1800" dirty="0">
                          <a:latin typeface="Times New Roman" panose="02020603050405020304" pitchFamily="18" charset="0"/>
                          <a:cs typeface="Times New Roman" panose="02020603050405020304" pitchFamily="18" charset="0"/>
                        </a:rPr>
                        <a:t>administered to target respondents through email or/and the post).</a:t>
                      </a:r>
                    </a:p>
                    <a:p>
                      <a:pPr marL="857250" lvl="2" indent="-342900" algn="just">
                        <a:spcBef>
                          <a:spcPts val="0"/>
                        </a:spcBef>
                        <a:buFont typeface="Wingdings" panose="05000000000000000000" pitchFamily="2" charset="2"/>
                        <a:buChar char="Ø"/>
                      </a:pPr>
                      <a:endParaRPr lang="en-GB" sz="1800" dirty="0">
                        <a:latin typeface="Times New Roman" panose="02020603050405020304" pitchFamily="18" charset="0"/>
                        <a:cs typeface="Times New Roman" panose="02020603050405020304" pitchFamily="18" charset="0"/>
                      </a:endParaRPr>
                    </a:p>
                    <a:p>
                      <a:pPr marL="857250" lvl="2" indent="-342900" algn="just">
                        <a:spcBef>
                          <a:spcPts val="0"/>
                        </a:spcBef>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194 were completed and returned.</a:t>
                      </a:r>
                    </a:p>
                    <a:p>
                      <a:pPr marL="857250" lvl="2" indent="-342900" algn="just">
                        <a:spcBef>
                          <a:spcPts val="0"/>
                        </a:spcBef>
                        <a:buFont typeface="Wingdings" panose="05000000000000000000" pitchFamily="2" charset="2"/>
                        <a:buChar char="Ø"/>
                      </a:pPr>
                      <a:endParaRPr lang="en-US" sz="1800" dirty="0">
                        <a:latin typeface="Times New Roman" panose="02020603050405020304" pitchFamily="18" charset="0"/>
                        <a:cs typeface="Times New Roman" panose="02020603050405020304" pitchFamily="18" charset="0"/>
                      </a:endParaRPr>
                    </a:p>
                    <a:p>
                      <a:pPr marL="857250" lvl="2" indent="-342900" algn="just">
                        <a:spcBef>
                          <a:spcPts val="0"/>
                        </a:spcBef>
                        <a:buFont typeface="Wingdings" panose="05000000000000000000" pitchFamily="2" charset="2"/>
                        <a:buChar char="Ø"/>
                      </a:pPr>
                      <a:r>
                        <a:rPr lang="en-GB" sz="1800" dirty="0">
                          <a:latin typeface="Times New Roman" panose="02020603050405020304" pitchFamily="18" charset="0"/>
                          <a:cs typeface="Times New Roman" panose="02020603050405020304" pitchFamily="18" charset="0"/>
                        </a:rPr>
                        <a:t>representing a 67.2% response rate. </a:t>
                      </a:r>
                    </a:p>
                  </a:txBody>
                  <a:tcPr/>
                </a:tc>
                <a:extLst>
                  <a:ext uri="{0D108BD9-81ED-4DB2-BD59-A6C34878D82A}">
                    <a16:rowId xmlns:a16="http://schemas.microsoft.com/office/drawing/2014/main" val="3927505431"/>
                  </a:ext>
                </a:extLst>
              </a:tr>
            </a:tbl>
          </a:graphicData>
        </a:graphic>
      </p:graphicFrame>
      <p:sp>
        <p:nvSpPr>
          <p:cNvPr id="8" name="Slide Number Placeholder 7">
            <a:extLst>
              <a:ext uri="{FF2B5EF4-FFF2-40B4-BE49-F238E27FC236}">
                <a16:creationId xmlns:a16="http://schemas.microsoft.com/office/drawing/2014/main" id="{1FAF0867-C5C9-4A16-B901-B6488C2305E9}"/>
              </a:ext>
            </a:extLst>
          </p:cNvPr>
          <p:cNvSpPr>
            <a:spLocks noGrp="1"/>
          </p:cNvSpPr>
          <p:nvPr>
            <p:ph type="sldNum" sz="quarter" idx="12"/>
          </p:nvPr>
        </p:nvSpPr>
        <p:spPr/>
        <p:txBody>
          <a:bodyPr/>
          <a:lstStyle/>
          <a:p>
            <a:fld id="{3B0501F5-8596-40B9-8A35-34D210EF7020}" type="slidenum">
              <a:rPr lang="en-US" smtClean="0"/>
              <a:t>15</a:t>
            </a:fld>
            <a:endParaRPr lang="en-US"/>
          </a:p>
        </p:txBody>
      </p:sp>
    </p:spTree>
    <p:extLst>
      <p:ext uri="{BB962C8B-B14F-4D97-AF65-F5344CB8AC3E}">
        <p14:creationId xmlns:p14="http://schemas.microsoft.com/office/powerpoint/2010/main" val="2398386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B1273B7-68F5-48FC-AA88-301930033F69}"/>
              </a:ext>
            </a:extLst>
          </p:cNvPr>
          <p:cNvSpPr>
            <a:spLocks noGrp="1"/>
          </p:cNvSpPr>
          <p:nvPr>
            <p:ph type="title"/>
          </p:nvPr>
        </p:nvSpPr>
        <p:spPr>
          <a:xfrm>
            <a:off x="186552" y="405962"/>
            <a:ext cx="9618135" cy="779026"/>
          </a:xfrm>
          <a:solidFill>
            <a:schemeClr val="bg1"/>
          </a:solidFill>
        </p:spPr>
        <p:txBody>
          <a:bodyPr>
            <a:normAutofit/>
          </a:bodyPr>
          <a:lstStyle/>
          <a:p>
            <a:pPr>
              <a:buClr>
                <a:schemeClr val="accent1"/>
              </a:buClr>
              <a:buSzPct val="80000"/>
            </a:pPr>
            <a:r>
              <a:rPr lang="en-US" sz="3200" b="1" dirty="0">
                <a:latin typeface="Times New Roman" panose="02020603050405020304" pitchFamily="18" charset="0"/>
                <a:cs typeface="Times New Roman" panose="02020603050405020304" pitchFamily="18" charset="0"/>
              </a:rPr>
              <a:t>PROFILE OF INTERVIEW PARTICIPANTS </a:t>
            </a:r>
          </a:p>
        </p:txBody>
      </p:sp>
      <p:graphicFrame>
        <p:nvGraphicFramePr>
          <p:cNvPr id="3" name="Content Placeholder 2">
            <a:extLst>
              <a:ext uri="{FF2B5EF4-FFF2-40B4-BE49-F238E27FC236}">
                <a16:creationId xmlns:a16="http://schemas.microsoft.com/office/drawing/2014/main" id="{99B42554-528A-40DD-92E5-E52974E90163}"/>
              </a:ext>
            </a:extLst>
          </p:cNvPr>
          <p:cNvGraphicFramePr>
            <a:graphicFrameLocks noGrp="1"/>
          </p:cNvGraphicFramePr>
          <p:nvPr>
            <p:ph idx="1"/>
            <p:extLst>
              <p:ext uri="{D42A27DB-BD31-4B8C-83A1-F6EECF244321}">
                <p14:modId xmlns:p14="http://schemas.microsoft.com/office/powerpoint/2010/main" val="1612281003"/>
              </p:ext>
            </p:extLst>
          </p:nvPr>
        </p:nvGraphicFramePr>
        <p:xfrm>
          <a:off x="186552" y="1418221"/>
          <a:ext cx="9946493" cy="4677878"/>
        </p:xfrm>
        <a:graphic>
          <a:graphicData uri="http://schemas.openxmlformats.org/drawingml/2006/table">
            <a:tbl>
              <a:tblPr firstRow="1" firstCol="1" bandRow="1">
                <a:tableStyleId>{5C22544A-7EE6-4342-B048-85BDC9FD1C3A}</a:tableStyleId>
              </a:tblPr>
              <a:tblGrid>
                <a:gridCol w="1476383">
                  <a:extLst>
                    <a:ext uri="{9D8B030D-6E8A-4147-A177-3AD203B41FA5}">
                      <a16:colId xmlns:a16="http://schemas.microsoft.com/office/drawing/2014/main" val="814693413"/>
                    </a:ext>
                  </a:extLst>
                </a:gridCol>
                <a:gridCol w="2964620">
                  <a:extLst>
                    <a:ext uri="{9D8B030D-6E8A-4147-A177-3AD203B41FA5}">
                      <a16:colId xmlns:a16="http://schemas.microsoft.com/office/drawing/2014/main" val="3002583295"/>
                    </a:ext>
                  </a:extLst>
                </a:gridCol>
                <a:gridCol w="1620674">
                  <a:extLst>
                    <a:ext uri="{9D8B030D-6E8A-4147-A177-3AD203B41FA5}">
                      <a16:colId xmlns:a16="http://schemas.microsoft.com/office/drawing/2014/main" val="1430849548"/>
                    </a:ext>
                  </a:extLst>
                </a:gridCol>
                <a:gridCol w="2468237">
                  <a:extLst>
                    <a:ext uri="{9D8B030D-6E8A-4147-A177-3AD203B41FA5}">
                      <a16:colId xmlns:a16="http://schemas.microsoft.com/office/drawing/2014/main" val="3960309264"/>
                    </a:ext>
                  </a:extLst>
                </a:gridCol>
                <a:gridCol w="1416579">
                  <a:extLst>
                    <a:ext uri="{9D8B030D-6E8A-4147-A177-3AD203B41FA5}">
                      <a16:colId xmlns:a16="http://schemas.microsoft.com/office/drawing/2014/main" val="1620799111"/>
                    </a:ext>
                  </a:extLst>
                </a:gridCol>
              </a:tblGrid>
              <a:tr h="553757">
                <a:tc>
                  <a:txBody>
                    <a:bodyPr/>
                    <a:lstStyle/>
                    <a:p>
                      <a:pPr marL="0" marR="0" algn="ctr">
                        <a:lnSpc>
                          <a:spcPct val="107000"/>
                        </a:lnSpc>
                        <a:spcBef>
                          <a:spcPts val="0"/>
                        </a:spcBef>
                        <a:spcAft>
                          <a:spcPts val="0"/>
                        </a:spcAft>
                      </a:pPr>
                      <a:r>
                        <a:rPr lang="en-GB" sz="1400" cap="all" spc="60" dirty="0">
                          <a:effectLst/>
                          <a:latin typeface="Times New Roman" panose="02020603050405020304" pitchFamily="18" charset="0"/>
                          <a:cs typeface="Times New Roman" panose="02020603050405020304" pitchFamily="18" charset="0"/>
                        </a:rPr>
                        <a:t>Sector </a:t>
                      </a:r>
                      <a:endParaRPr lang="en-US" sz="1400" b="1" cap="all" spc="6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72455" marB="72455" anchor="b"/>
                </a:tc>
                <a:tc>
                  <a:txBody>
                    <a:bodyPr/>
                    <a:lstStyle/>
                    <a:p>
                      <a:pPr marL="0" marR="0" algn="ctr">
                        <a:lnSpc>
                          <a:spcPct val="107000"/>
                        </a:lnSpc>
                        <a:spcBef>
                          <a:spcPts val="0"/>
                        </a:spcBef>
                        <a:spcAft>
                          <a:spcPts val="0"/>
                        </a:spcAft>
                      </a:pPr>
                      <a:r>
                        <a:rPr lang="en-GB" sz="1400" cap="all" spc="60" dirty="0">
                          <a:effectLst/>
                          <a:latin typeface="Times New Roman" panose="02020603050405020304" pitchFamily="18" charset="0"/>
                          <a:cs typeface="Times New Roman" panose="02020603050405020304" pitchFamily="18" charset="0"/>
                        </a:rPr>
                        <a:t>Position</a:t>
                      </a:r>
                      <a:endParaRPr lang="en-US" sz="1400" b="1" cap="all" spc="6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72455" marB="72455" anchor="b"/>
                </a:tc>
                <a:tc>
                  <a:txBody>
                    <a:bodyPr/>
                    <a:lstStyle/>
                    <a:p>
                      <a:pPr marL="0" marR="0" algn="ctr">
                        <a:lnSpc>
                          <a:spcPct val="107000"/>
                        </a:lnSpc>
                        <a:spcBef>
                          <a:spcPts val="0"/>
                        </a:spcBef>
                        <a:spcAft>
                          <a:spcPts val="0"/>
                        </a:spcAft>
                      </a:pPr>
                      <a:r>
                        <a:rPr lang="en-GB" sz="1400" cap="all" spc="60" dirty="0">
                          <a:effectLst/>
                          <a:latin typeface="Times New Roman" panose="02020603050405020304" pitchFamily="18" charset="0"/>
                          <a:cs typeface="Times New Roman" panose="02020603050405020304" pitchFamily="18" charset="0"/>
                        </a:rPr>
                        <a:t>General Experience </a:t>
                      </a:r>
                      <a:endParaRPr lang="en-US" sz="1400" b="1" cap="all" spc="6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72455" marB="72455" anchor="b"/>
                </a:tc>
                <a:tc>
                  <a:txBody>
                    <a:bodyPr/>
                    <a:lstStyle/>
                    <a:p>
                      <a:pPr marL="0" marR="0" algn="ctr">
                        <a:lnSpc>
                          <a:spcPct val="107000"/>
                        </a:lnSpc>
                        <a:spcBef>
                          <a:spcPts val="0"/>
                        </a:spcBef>
                        <a:spcAft>
                          <a:spcPts val="0"/>
                        </a:spcAft>
                      </a:pPr>
                      <a:r>
                        <a:rPr lang="en-GB" sz="1400" cap="all" spc="60" dirty="0">
                          <a:effectLst/>
                          <a:latin typeface="Times New Roman" panose="02020603050405020304" pitchFamily="18" charset="0"/>
                          <a:cs typeface="Times New Roman" panose="02020603050405020304" pitchFamily="18" charset="0"/>
                        </a:rPr>
                        <a:t>Years of experience in PPP</a:t>
                      </a:r>
                      <a:endParaRPr lang="en-US" sz="1400" b="1" cap="all" spc="6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72455" marB="72455" anchor="b"/>
                </a:tc>
                <a:tc>
                  <a:txBody>
                    <a:bodyPr/>
                    <a:lstStyle/>
                    <a:p>
                      <a:pPr marL="0" marR="0" algn="ctr">
                        <a:lnSpc>
                          <a:spcPct val="107000"/>
                        </a:lnSpc>
                        <a:spcBef>
                          <a:spcPts val="0"/>
                        </a:spcBef>
                        <a:spcAft>
                          <a:spcPts val="0"/>
                        </a:spcAft>
                      </a:pPr>
                      <a:r>
                        <a:rPr lang="en-GB" sz="1400" cap="all" spc="60" dirty="0">
                          <a:effectLst/>
                          <a:latin typeface="Times New Roman" panose="02020603050405020304" pitchFamily="18" charset="0"/>
                          <a:cs typeface="Times New Roman" panose="02020603050405020304" pitchFamily="18" charset="0"/>
                        </a:rPr>
                        <a:t>Participant's  code</a:t>
                      </a:r>
                      <a:endParaRPr lang="en-US" sz="1400" b="1" cap="all" spc="6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72455" marB="72455" anchor="b"/>
                </a:tc>
                <a:extLst>
                  <a:ext uri="{0D108BD9-81ED-4DB2-BD59-A6C34878D82A}">
                    <a16:rowId xmlns:a16="http://schemas.microsoft.com/office/drawing/2014/main" val="3536883936"/>
                  </a:ext>
                </a:extLst>
              </a:tr>
              <a:tr h="343943">
                <a:tc rowSpan="5">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Public</a:t>
                      </a:r>
                      <a:endParaRPr lang="en-US" sz="2000" b="1"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lnB w="12700" cap="flat" cmpd="sng" algn="ctr">
                      <a:solidFill>
                        <a:schemeClr val="tx1"/>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Director </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26</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7</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a:effectLst/>
                          <a:latin typeface="Times New Roman" panose="02020603050405020304" pitchFamily="18" charset="0"/>
                          <a:cs typeface="Times New Roman" panose="02020603050405020304" pitchFamily="18" charset="0"/>
                        </a:rPr>
                        <a:t>P1</a:t>
                      </a:r>
                      <a:endParaRPr lang="en-US" sz="2000" cap="none" spc="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extLst>
                  <a:ext uri="{0D108BD9-81ED-4DB2-BD59-A6C34878D82A}">
                    <a16:rowId xmlns:a16="http://schemas.microsoft.com/office/drawing/2014/main" val="2560650766"/>
                  </a:ext>
                </a:extLst>
              </a:tr>
              <a:tr h="343943">
                <a:tc vMerge="1">
                  <a:txBody>
                    <a:bodyPr/>
                    <a:lstStyle/>
                    <a:p>
                      <a:endParaRPr lang="en-US"/>
                    </a:p>
                  </a:txBody>
                  <a:tcPr/>
                </a:tc>
                <a:tc>
                  <a:txBody>
                    <a:bodyPr/>
                    <a:lstStyle/>
                    <a:p>
                      <a:pPr marL="0" marR="0" algn="just">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Deputy Director</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10</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6</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a:effectLst/>
                          <a:latin typeface="Times New Roman" panose="02020603050405020304" pitchFamily="18" charset="0"/>
                          <a:cs typeface="Times New Roman" panose="02020603050405020304" pitchFamily="18" charset="0"/>
                        </a:rPr>
                        <a:t>P2</a:t>
                      </a:r>
                      <a:endParaRPr lang="en-US" sz="2000" cap="none" spc="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extLst>
                  <a:ext uri="{0D108BD9-81ED-4DB2-BD59-A6C34878D82A}">
                    <a16:rowId xmlns:a16="http://schemas.microsoft.com/office/drawing/2014/main" val="1107747370"/>
                  </a:ext>
                </a:extLst>
              </a:tr>
              <a:tr h="343943">
                <a:tc vMerge="1">
                  <a:txBody>
                    <a:bodyPr/>
                    <a:lstStyle/>
                    <a:p>
                      <a:endParaRPr lang="en-US"/>
                    </a:p>
                  </a:txBody>
                  <a:tcPr/>
                </a:tc>
                <a:tc>
                  <a:txBody>
                    <a:bodyPr/>
                    <a:lstStyle/>
                    <a:p>
                      <a:pPr marL="0" marR="0" algn="just">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Procurement Expert</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13</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6</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a:effectLst/>
                          <a:latin typeface="Times New Roman" panose="02020603050405020304" pitchFamily="18" charset="0"/>
                          <a:cs typeface="Times New Roman" panose="02020603050405020304" pitchFamily="18" charset="0"/>
                        </a:rPr>
                        <a:t>P3</a:t>
                      </a:r>
                      <a:endParaRPr lang="en-US" sz="2000" cap="none" spc="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extLst>
                  <a:ext uri="{0D108BD9-81ED-4DB2-BD59-A6C34878D82A}">
                    <a16:rowId xmlns:a16="http://schemas.microsoft.com/office/drawing/2014/main" val="4229589371"/>
                  </a:ext>
                </a:extLst>
              </a:tr>
              <a:tr h="343943">
                <a:tc vMerge="1">
                  <a:txBody>
                    <a:bodyPr/>
                    <a:lstStyle/>
                    <a:p>
                      <a:endParaRPr lang="en-US"/>
                    </a:p>
                  </a:txBody>
                  <a:tcPr/>
                </a:tc>
                <a:tc>
                  <a:txBody>
                    <a:bodyPr/>
                    <a:lstStyle/>
                    <a:p>
                      <a:pPr marL="0" marR="0" algn="just">
                        <a:lnSpc>
                          <a:spcPct val="107000"/>
                        </a:lnSpc>
                        <a:spcBef>
                          <a:spcPts val="0"/>
                        </a:spcBef>
                        <a:spcAft>
                          <a:spcPts val="0"/>
                        </a:spcAft>
                      </a:pPr>
                      <a:r>
                        <a:rPr lang="en-GB" sz="2000" cap="none" spc="0">
                          <a:effectLst/>
                          <a:latin typeface="Times New Roman" panose="02020603050405020304" pitchFamily="18" charset="0"/>
                          <a:cs typeface="Times New Roman" panose="02020603050405020304" pitchFamily="18" charset="0"/>
                        </a:rPr>
                        <a:t>Contracts Manager </a:t>
                      </a:r>
                      <a:endParaRPr lang="en-US" sz="2000" cap="none" spc="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15</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7</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a:effectLst/>
                          <a:latin typeface="Times New Roman" panose="02020603050405020304" pitchFamily="18" charset="0"/>
                          <a:cs typeface="Times New Roman" panose="02020603050405020304" pitchFamily="18" charset="0"/>
                        </a:rPr>
                        <a:t>P4</a:t>
                      </a:r>
                      <a:endParaRPr lang="en-US" sz="2000" cap="none" spc="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extLst>
                  <a:ext uri="{0D108BD9-81ED-4DB2-BD59-A6C34878D82A}">
                    <a16:rowId xmlns:a16="http://schemas.microsoft.com/office/drawing/2014/main" val="4203381765"/>
                  </a:ext>
                </a:extLst>
              </a:tr>
              <a:tr h="343943">
                <a:tc vMerge="1">
                  <a:txBody>
                    <a:bodyPr/>
                    <a:lstStyle/>
                    <a:p>
                      <a:endParaRPr lang="en-US"/>
                    </a:p>
                  </a:txBody>
                  <a:tcPr/>
                </a:tc>
                <a:tc>
                  <a:txBody>
                    <a:bodyPr/>
                    <a:lstStyle/>
                    <a:p>
                      <a:pPr marL="0" marR="0" algn="just">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Principal Engineer</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GB" sz="2000" cap="none" spc="0">
                          <a:effectLst/>
                          <a:latin typeface="Times New Roman" panose="02020603050405020304" pitchFamily="18" charset="0"/>
                          <a:cs typeface="Times New Roman" panose="02020603050405020304" pitchFamily="18" charset="0"/>
                        </a:rPr>
                        <a:t>12</a:t>
                      </a:r>
                      <a:endParaRPr lang="en-US" sz="2000" cap="none" spc="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6</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P5</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927579"/>
                  </a:ext>
                </a:extLst>
              </a:tr>
              <a:tr h="343943">
                <a:tc rowSpan="5">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Private </a:t>
                      </a:r>
                      <a:endParaRPr lang="en-US" sz="2000" b="1"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lnT w="12700" cap="flat" cmpd="sng" algn="ctr">
                      <a:solidFill>
                        <a:schemeClr val="tx1"/>
                      </a:solidFill>
                      <a:prstDash val="solid"/>
                      <a:round/>
                      <a:headEnd type="none" w="med" len="med"/>
                      <a:tailEnd type="none" w="med" len="med"/>
                    </a:lnT>
                  </a:tcPr>
                </a:tc>
                <a:tc>
                  <a:txBody>
                    <a:bodyPr/>
                    <a:lstStyle/>
                    <a:p>
                      <a:pPr marL="0" marR="0" algn="just">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Project Manager</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lnT w="12700" cap="flat" cmpd="sng" algn="ctr">
                      <a:solidFill>
                        <a:schemeClr val="tx1"/>
                      </a:solidFill>
                      <a:prstDash val="solid"/>
                      <a:round/>
                      <a:headEnd type="none" w="med" len="med"/>
                      <a:tailEnd type="none" w="med" len="med"/>
                    </a:lnT>
                  </a:tcP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10</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lnT w="12700" cap="flat" cmpd="sng" algn="ctr">
                      <a:solidFill>
                        <a:schemeClr val="tx1"/>
                      </a:solidFill>
                      <a:prstDash val="solid"/>
                      <a:round/>
                      <a:headEnd type="none" w="med" len="med"/>
                      <a:tailEnd type="none" w="med" len="med"/>
                    </a:lnT>
                  </a:tcP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8</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lnT w="12700" cap="flat" cmpd="sng" algn="ctr">
                      <a:solidFill>
                        <a:schemeClr val="tx1"/>
                      </a:solidFill>
                      <a:prstDash val="solid"/>
                      <a:round/>
                      <a:headEnd type="none" w="med" len="med"/>
                      <a:tailEnd type="none" w="med" len="med"/>
                    </a:lnT>
                  </a:tcPr>
                </a:tc>
                <a:tc>
                  <a:txBody>
                    <a:bodyPr/>
                    <a:lstStyle/>
                    <a:p>
                      <a:pPr marL="0" marR="0" algn="ctr">
                        <a:lnSpc>
                          <a:spcPct val="107000"/>
                        </a:lnSpc>
                        <a:spcBef>
                          <a:spcPts val="0"/>
                        </a:spcBef>
                        <a:spcAft>
                          <a:spcPts val="0"/>
                        </a:spcAft>
                      </a:pPr>
                      <a:r>
                        <a:rPr lang="en-GB" sz="2000" u="none" strike="noStrike" cap="none" spc="0" dirty="0">
                          <a:effectLst/>
                          <a:latin typeface="Times New Roman" panose="02020603050405020304" pitchFamily="18" charset="0"/>
                          <a:cs typeface="Times New Roman" panose="02020603050405020304" pitchFamily="18" charset="0"/>
                        </a:rPr>
                        <a:t>P6</a:t>
                      </a:r>
                      <a:endParaRPr lang="en-US" sz="2000" u="none"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12803871"/>
                  </a:ext>
                </a:extLst>
              </a:tr>
              <a:tr h="343943">
                <a:tc vMerge="1">
                  <a:txBody>
                    <a:bodyPr/>
                    <a:lstStyle/>
                    <a:p>
                      <a:endParaRPr lang="en-US"/>
                    </a:p>
                  </a:txBody>
                  <a:tcPr/>
                </a:tc>
                <a:tc>
                  <a:txBody>
                    <a:bodyPr/>
                    <a:lstStyle/>
                    <a:p>
                      <a:pPr marL="0" marR="0" algn="just">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Technical Adviser</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a:effectLst/>
                          <a:latin typeface="Times New Roman" panose="02020603050405020304" pitchFamily="18" charset="0"/>
                          <a:cs typeface="Times New Roman" panose="02020603050405020304" pitchFamily="18" charset="0"/>
                        </a:rPr>
                        <a:t>15</a:t>
                      </a:r>
                      <a:endParaRPr lang="en-US" sz="2000" cap="none" spc="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8</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u="none" strike="noStrike" cap="none" spc="0" dirty="0">
                          <a:effectLst/>
                          <a:latin typeface="Times New Roman" panose="02020603050405020304" pitchFamily="18" charset="0"/>
                          <a:cs typeface="Times New Roman" panose="02020603050405020304" pitchFamily="18" charset="0"/>
                        </a:rPr>
                        <a:t>P7</a:t>
                      </a:r>
                      <a:endParaRPr lang="en-US" sz="2000" u="none"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extLst>
                  <a:ext uri="{0D108BD9-81ED-4DB2-BD59-A6C34878D82A}">
                    <a16:rowId xmlns:a16="http://schemas.microsoft.com/office/drawing/2014/main" val="997354275"/>
                  </a:ext>
                </a:extLst>
              </a:tr>
              <a:tr h="343943">
                <a:tc vMerge="1">
                  <a:txBody>
                    <a:bodyPr/>
                    <a:lstStyle/>
                    <a:p>
                      <a:endParaRPr lang="en-US"/>
                    </a:p>
                  </a:txBody>
                  <a:tcPr/>
                </a:tc>
                <a:tc>
                  <a:txBody>
                    <a:bodyPr/>
                    <a:lstStyle/>
                    <a:p>
                      <a:pPr marL="0" marR="0" algn="just">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Chief Executive Officer</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a:effectLst/>
                          <a:latin typeface="Times New Roman" panose="02020603050405020304" pitchFamily="18" charset="0"/>
                          <a:cs typeface="Times New Roman" panose="02020603050405020304" pitchFamily="18" charset="0"/>
                        </a:rPr>
                        <a:t>22</a:t>
                      </a:r>
                      <a:endParaRPr lang="en-US" sz="2000" cap="none" spc="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6</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P8</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extLst>
                  <a:ext uri="{0D108BD9-81ED-4DB2-BD59-A6C34878D82A}">
                    <a16:rowId xmlns:a16="http://schemas.microsoft.com/office/drawing/2014/main" val="2586067013"/>
                  </a:ext>
                </a:extLst>
              </a:tr>
              <a:tr h="343943">
                <a:tc vMerge="1">
                  <a:txBody>
                    <a:bodyPr/>
                    <a:lstStyle/>
                    <a:p>
                      <a:endParaRPr lang="en-US"/>
                    </a:p>
                  </a:txBody>
                  <a:tcPr/>
                </a:tc>
                <a:tc>
                  <a:txBody>
                    <a:bodyPr/>
                    <a:lstStyle/>
                    <a:p>
                      <a:pPr marL="0" marR="0" algn="l">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Team Leader (Principal Transport Officer)</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a:effectLst/>
                          <a:latin typeface="Times New Roman" panose="02020603050405020304" pitchFamily="18" charset="0"/>
                          <a:cs typeface="Times New Roman" panose="02020603050405020304" pitchFamily="18" charset="0"/>
                        </a:rPr>
                        <a:t>15</a:t>
                      </a:r>
                      <a:endParaRPr lang="en-US" sz="2000" cap="none" spc="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6</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P9</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extLst>
                  <a:ext uri="{0D108BD9-81ED-4DB2-BD59-A6C34878D82A}">
                    <a16:rowId xmlns:a16="http://schemas.microsoft.com/office/drawing/2014/main" val="2547015705"/>
                  </a:ext>
                </a:extLst>
              </a:tr>
              <a:tr h="343943">
                <a:tc vMerge="1">
                  <a:txBody>
                    <a:bodyPr/>
                    <a:lstStyle/>
                    <a:p>
                      <a:endParaRPr lang="en-US"/>
                    </a:p>
                  </a:txBody>
                  <a:tcPr/>
                </a:tc>
                <a:tc>
                  <a:txBody>
                    <a:bodyPr/>
                    <a:lstStyle/>
                    <a:p>
                      <a:pPr marL="0" marR="0" algn="just">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Investment Banker</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a:effectLst/>
                          <a:latin typeface="Times New Roman" panose="02020603050405020304" pitchFamily="18" charset="0"/>
                          <a:cs typeface="Times New Roman" panose="02020603050405020304" pitchFamily="18" charset="0"/>
                        </a:rPr>
                        <a:t>11</a:t>
                      </a:r>
                      <a:endParaRPr lang="en-US" sz="2000" cap="none" spc="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7</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tc>
                  <a:txBody>
                    <a:bodyPr/>
                    <a:lstStyle/>
                    <a:p>
                      <a:pPr marL="0" marR="0" algn="ctr">
                        <a:lnSpc>
                          <a:spcPct val="107000"/>
                        </a:lnSpc>
                        <a:spcBef>
                          <a:spcPts val="0"/>
                        </a:spcBef>
                        <a:spcAft>
                          <a:spcPts val="0"/>
                        </a:spcAft>
                      </a:pPr>
                      <a:r>
                        <a:rPr lang="en-GB" sz="2000" cap="none" spc="0" dirty="0">
                          <a:effectLst/>
                          <a:latin typeface="Times New Roman" panose="02020603050405020304" pitchFamily="18" charset="0"/>
                          <a:cs typeface="Times New Roman" panose="02020603050405020304" pitchFamily="18" charset="0"/>
                        </a:rPr>
                        <a:t>P10</a:t>
                      </a:r>
                      <a:endParaRPr lang="en-US" sz="20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46681" marR="46681" marT="0" marB="72455" anchor="ctr"/>
                </a:tc>
                <a:extLst>
                  <a:ext uri="{0D108BD9-81ED-4DB2-BD59-A6C34878D82A}">
                    <a16:rowId xmlns:a16="http://schemas.microsoft.com/office/drawing/2014/main" val="2836447299"/>
                  </a:ext>
                </a:extLst>
              </a:tr>
            </a:tbl>
          </a:graphicData>
        </a:graphic>
      </p:graphicFrame>
      <p:sp>
        <p:nvSpPr>
          <p:cNvPr id="6" name="Slide Number Placeholder 5">
            <a:extLst>
              <a:ext uri="{FF2B5EF4-FFF2-40B4-BE49-F238E27FC236}">
                <a16:creationId xmlns:a16="http://schemas.microsoft.com/office/drawing/2014/main" id="{2AD60C4D-67AA-4951-8348-AC2F242AA4C6}"/>
              </a:ext>
            </a:extLst>
          </p:cNvPr>
          <p:cNvSpPr>
            <a:spLocks noGrp="1"/>
          </p:cNvSpPr>
          <p:nvPr>
            <p:ph type="sldNum" sz="quarter" idx="12"/>
          </p:nvPr>
        </p:nvSpPr>
        <p:spPr/>
        <p:txBody>
          <a:bodyPr/>
          <a:lstStyle/>
          <a:p>
            <a:fld id="{3B0501F5-8596-40B9-8A35-34D210EF7020}" type="slidenum">
              <a:rPr lang="en-US" smtClean="0"/>
              <a:t>16</a:t>
            </a:fld>
            <a:endParaRPr lang="en-US"/>
          </a:p>
        </p:txBody>
      </p:sp>
    </p:spTree>
    <p:extLst>
      <p:ext uri="{BB962C8B-B14F-4D97-AF65-F5344CB8AC3E}">
        <p14:creationId xmlns:p14="http://schemas.microsoft.com/office/powerpoint/2010/main" val="2106077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551E8-DCC4-45B0-AEE1-25BC55BB7B3C}"/>
              </a:ext>
            </a:extLst>
          </p:cNvPr>
          <p:cNvSpPr>
            <a:spLocks noGrp="1"/>
          </p:cNvSpPr>
          <p:nvPr>
            <p:ph type="title"/>
          </p:nvPr>
        </p:nvSpPr>
        <p:spPr>
          <a:xfrm>
            <a:off x="367004" y="180391"/>
            <a:ext cx="11457992" cy="827315"/>
          </a:xfrm>
          <a:solidFill>
            <a:schemeClr val="bg1"/>
          </a:solidFill>
        </p:spPr>
        <p:txBody>
          <a:bodyPr anchor="ctr">
            <a:normAutofit/>
          </a:bodyPr>
          <a:lstStyle/>
          <a:p>
            <a:pPr>
              <a:lnSpc>
                <a:spcPct val="90000"/>
              </a:lnSpc>
              <a:buClr>
                <a:schemeClr val="accent1"/>
              </a:buClr>
              <a:buSzPct val="80000"/>
            </a:pPr>
            <a:r>
              <a:rPr lang="en-GB" sz="3200" b="1" dirty="0">
                <a:latin typeface="Times New Roman" panose="02020603050405020304" pitchFamily="18" charset="0"/>
                <a:cs typeface="Times New Roman" panose="02020603050405020304" pitchFamily="18" charset="0"/>
              </a:rPr>
              <a:t>QUESTIONS FOR THE  SEMI-STRUCTURED INTERVIEW</a:t>
            </a:r>
            <a:endParaRPr lang="en-US" sz="3200" b="1" dirty="0">
              <a:latin typeface="Times New Roman" panose="02020603050405020304" pitchFamily="18" charset="0"/>
              <a:cs typeface="Times New Roman" panose="02020603050405020304" pitchFamily="18" charset="0"/>
            </a:endParaRPr>
          </a:p>
        </p:txBody>
      </p:sp>
      <p:sp>
        <p:nvSpPr>
          <p:cNvPr id="27654" name="Content Placeholder 27653">
            <a:extLst>
              <a:ext uri="{FF2B5EF4-FFF2-40B4-BE49-F238E27FC236}">
                <a16:creationId xmlns:a16="http://schemas.microsoft.com/office/drawing/2014/main" id="{4598D411-A08C-4009-9296-021D9534EAD4}"/>
              </a:ext>
            </a:extLst>
          </p:cNvPr>
          <p:cNvSpPr>
            <a:spLocks noGrp="1"/>
          </p:cNvSpPr>
          <p:nvPr>
            <p:ph idx="1"/>
          </p:nvPr>
        </p:nvSpPr>
        <p:spPr>
          <a:xfrm>
            <a:off x="466532" y="1614196"/>
            <a:ext cx="4672092" cy="3108131"/>
          </a:xfrm>
        </p:spPr>
        <p:txBody>
          <a:bodyPr>
            <a:normAutofit/>
          </a:bodyPr>
          <a:lstStyle/>
          <a:p>
            <a:pPr marL="0" lvl="0" indent="0">
              <a:buNone/>
            </a:pPr>
            <a:r>
              <a:rPr lang="en-GB" sz="3200" dirty="0">
                <a:latin typeface="Times New Roman" panose="02020603050405020304" pitchFamily="18" charset="0"/>
                <a:cs typeface="Times New Roman" panose="02020603050405020304" pitchFamily="18" charset="0"/>
              </a:rPr>
              <a:t>What are the factors impeding the private sector’s investments in Ghana's PPP road development?</a:t>
            </a:r>
          </a:p>
          <a:p>
            <a:pPr lvl="0"/>
            <a:endParaRPr lang="en-US" sz="3200" dirty="0"/>
          </a:p>
          <a:p>
            <a:endParaRPr lang="en-US" sz="3200" dirty="0"/>
          </a:p>
        </p:txBody>
      </p:sp>
      <p:pic>
        <p:nvPicPr>
          <p:cNvPr id="27650" name="Picture 2" descr="Common Interview Questions And Answers - Camden Kelly">
            <a:extLst>
              <a:ext uri="{FF2B5EF4-FFF2-40B4-BE49-F238E27FC236}">
                <a16:creationId xmlns:a16="http://schemas.microsoft.com/office/drawing/2014/main" id="{F0DEA14E-F68F-477A-9EEB-0FED7CB4E83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840647" y="1596802"/>
            <a:ext cx="4602747" cy="3317518"/>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E8D4F69F-5A1B-4945-8CB2-08DBDF388026}"/>
              </a:ext>
            </a:extLst>
          </p:cNvPr>
          <p:cNvSpPr>
            <a:spLocks noGrp="1"/>
          </p:cNvSpPr>
          <p:nvPr>
            <p:ph type="sldNum" sz="quarter" idx="12"/>
          </p:nvPr>
        </p:nvSpPr>
        <p:spPr/>
        <p:txBody>
          <a:bodyPr/>
          <a:lstStyle/>
          <a:p>
            <a:fld id="{3B0501F5-8596-40B9-8A35-34D210EF7020}" type="slidenum">
              <a:rPr lang="en-US" sz="1200" b="1" smtClean="0">
                <a:latin typeface="Times New Roman" panose="02020603050405020304" pitchFamily="18" charset="0"/>
                <a:cs typeface="Times New Roman" panose="02020603050405020304" pitchFamily="18" charset="0"/>
              </a:rPr>
              <a:pPr/>
              <a:t>17</a:t>
            </a:fld>
            <a:endParaRPr lang="en-US"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935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7654">
                                            <p:txEl>
                                              <p:pRg st="0" end="0"/>
                                            </p:txEl>
                                          </p:spTgt>
                                        </p:tgtEl>
                                        <p:attrNameLst>
                                          <p:attrName>style.visibility</p:attrName>
                                        </p:attrNameLst>
                                      </p:cBhvr>
                                      <p:to>
                                        <p:strVal val="visible"/>
                                      </p:to>
                                    </p:set>
                                    <p:anim calcmode="lin" valueType="num">
                                      <p:cBhvr additive="base">
                                        <p:cTn id="11" dur="500" fill="hold"/>
                                        <p:tgtEl>
                                          <p:spTgt spid="2765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765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74981-D84B-4F4D-BA70-73071589DDB5}"/>
              </a:ext>
            </a:extLst>
          </p:cNvPr>
          <p:cNvSpPr>
            <a:spLocks noGrp="1"/>
          </p:cNvSpPr>
          <p:nvPr>
            <p:ph type="title"/>
          </p:nvPr>
        </p:nvSpPr>
        <p:spPr>
          <a:xfrm>
            <a:off x="248125" y="0"/>
            <a:ext cx="11191205" cy="472751"/>
          </a:xfrm>
        </p:spPr>
        <p:txBody>
          <a:bodyPr>
            <a:normAutofit fontScale="90000"/>
          </a:bodyPr>
          <a:lstStyle/>
          <a:p>
            <a:r>
              <a:rPr lang="en-GB" b="1" dirty="0">
                <a:latin typeface="Times New Roman" panose="02020603050405020304" pitchFamily="18" charset="0"/>
                <a:cs typeface="Times New Roman" panose="02020603050405020304" pitchFamily="18" charset="0"/>
              </a:rPr>
              <a:t>FACTORS WHICH EMERGED FROM THE  INTERVIEW</a:t>
            </a:r>
            <a:endParaRPr lang="en-US" dirty="0"/>
          </a:p>
        </p:txBody>
      </p:sp>
      <p:graphicFrame>
        <p:nvGraphicFramePr>
          <p:cNvPr id="6" name="Content Placeholder 5">
            <a:extLst>
              <a:ext uri="{FF2B5EF4-FFF2-40B4-BE49-F238E27FC236}">
                <a16:creationId xmlns:a16="http://schemas.microsoft.com/office/drawing/2014/main" id="{2B283533-3D85-4621-AA3C-E59FD4B3D0BA}"/>
              </a:ext>
            </a:extLst>
          </p:cNvPr>
          <p:cNvGraphicFramePr>
            <a:graphicFrameLocks noGrp="1"/>
          </p:cNvGraphicFramePr>
          <p:nvPr>
            <p:ph idx="1"/>
            <p:extLst>
              <p:ext uri="{D42A27DB-BD31-4B8C-83A1-F6EECF244321}">
                <p14:modId xmlns:p14="http://schemas.microsoft.com/office/powerpoint/2010/main" val="4112253750"/>
              </p:ext>
            </p:extLst>
          </p:nvPr>
        </p:nvGraphicFramePr>
        <p:xfrm>
          <a:off x="248125" y="737118"/>
          <a:ext cx="11266540" cy="6021239"/>
        </p:xfrm>
        <a:graphic>
          <a:graphicData uri="http://schemas.openxmlformats.org/drawingml/2006/table">
            <a:tbl>
              <a:tblPr firstRow="1" firstCol="1" bandRow="1">
                <a:tableStyleId>{5C22544A-7EE6-4342-B048-85BDC9FD1C3A}</a:tableStyleId>
              </a:tblPr>
              <a:tblGrid>
                <a:gridCol w="1744634">
                  <a:extLst>
                    <a:ext uri="{9D8B030D-6E8A-4147-A177-3AD203B41FA5}">
                      <a16:colId xmlns:a16="http://schemas.microsoft.com/office/drawing/2014/main" val="598004968"/>
                    </a:ext>
                  </a:extLst>
                </a:gridCol>
                <a:gridCol w="6602272">
                  <a:extLst>
                    <a:ext uri="{9D8B030D-6E8A-4147-A177-3AD203B41FA5}">
                      <a16:colId xmlns:a16="http://schemas.microsoft.com/office/drawing/2014/main" val="3987238360"/>
                    </a:ext>
                  </a:extLst>
                </a:gridCol>
                <a:gridCol w="771598">
                  <a:extLst>
                    <a:ext uri="{9D8B030D-6E8A-4147-A177-3AD203B41FA5}">
                      <a16:colId xmlns:a16="http://schemas.microsoft.com/office/drawing/2014/main" val="3958441125"/>
                    </a:ext>
                  </a:extLst>
                </a:gridCol>
                <a:gridCol w="683631">
                  <a:extLst>
                    <a:ext uri="{9D8B030D-6E8A-4147-A177-3AD203B41FA5}">
                      <a16:colId xmlns:a16="http://schemas.microsoft.com/office/drawing/2014/main" val="3529849198"/>
                    </a:ext>
                  </a:extLst>
                </a:gridCol>
                <a:gridCol w="626941">
                  <a:extLst>
                    <a:ext uri="{9D8B030D-6E8A-4147-A177-3AD203B41FA5}">
                      <a16:colId xmlns:a16="http://schemas.microsoft.com/office/drawing/2014/main" val="783235164"/>
                    </a:ext>
                  </a:extLst>
                </a:gridCol>
                <a:gridCol w="837464">
                  <a:extLst>
                    <a:ext uri="{9D8B030D-6E8A-4147-A177-3AD203B41FA5}">
                      <a16:colId xmlns:a16="http://schemas.microsoft.com/office/drawing/2014/main" val="2074686861"/>
                    </a:ext>
                  </a:extLst>
                </a:gridCol>
              </a:tblGrid>
              <a:tr h="357706">
                <a:tc rowSpan="2">
                  <a:txBody>
                    <a:bodyPr/>
                    <a:lstStyle/>
                    <a:p>
                      <a:pPr marL="0" marR="0" algn="just">
                        <a:lnSpc>
                          <a:spcPct val="150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Themes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Factors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lnSpc>
                          <a:spcPct val="15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Number of responses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5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Total Number (N=10)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753507005"/>
                  </a:ext>
                </a:extLst>
              </a:tr>
              <a:tr h="583838">
                <a:tc vMerge="1">
                  <a:txBody>
                    <a:bodyPr/>
                    <a:lstStyle/>
                    <a:p>
                      <a:endParaRPr lang="en-US"/>
                    </a:p>
                  </a:txBody>
                  <a:tcPr/>
                </a:tc>
                <a:tc vMerge="1">
                  <a:txBody>
                    <a:bodyPr/>
                    <a:lstStyle/>
                    <a:p>
                      <a:endParaRPr lang="en-US"/>
                    </a:p>
                  </a:txBody>
                  <a:tcPr/>
                </a:tc>
                <a:tc>
                  <a:txBody>
                    <a:bodyPr/>
                    <a:lstStyle/>
                    <a:p>
                      <a:pPr marL="0" marR="0" algn="ctr">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Public Sector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Private sector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Total of responses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Percentages of response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250307"/>
                  </a:ext>
                </a:extLst>
              </a:tr>
              <a:tr h="256994">
                <a:tc rowSpan="4">
                  <a:txBody>
                    <a:bodyPr/>
                    <a:lstStyle/>
                    <a:p>
                      <a:pPr marL="0" marR="0" algn="just">
                        <a:lnSpc>
                          <a:spcPct val="100000"/>
                        </a:lnSpc>
                        <a:spcBef>
                          <a:spcPts val="0"/>
                        </a:spcBef>
                        <a:spcAft>
                          <a:spcPts val="0"/>
                        </a:spcAft>
                      </a:pPr>
                      <a:r>
                        <a:rPr lang="en-GB" sz="1400" b="0" dirty="0">
                          <a:effectLst/>
                          <a:latin typeface="Times New Roman" panose="02020603050405020304" pitchFamily="18" charset="0"/>
                          <a:cs typeface="Times New Roman" panose="02020603050405020304" pitchFamily="18" charset="0"/>
                        </a:rPr>
                        <a:t>Economically viable PPP projects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Lack of bankable projects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2</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6</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60%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6886409"/>
                  </a:ext>
                </a:extLst>
              </a:tr>
              <a:tr h="256994">
                <a:tc vMerge="1">
                  <a:txBody>
                    <a:bodyPr/>
                    <a:lstStyle/>
                    <a:p>
                      <a:endParaRPr lang="en-US"/>
                    </a:p>
                  </a:txBody>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Low traffic volumes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1</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2</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3</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30%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5570386"/>
                  </a:ext>
                </a:extLst>
              </a:tr>
              <a:tr h="365605">
                <a:tc vMerge="1">
                  <a:txBody>
                    <a:bodyPr/>
                    <a:lstStyle/>
                    <a:p>
                      <a:endParaRPr lang="en-US"/>
                    </a:p>
                  </a:txBody>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Lack of commercially viable PPP road projects to attract private investors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1</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1</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2</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20%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229544"/>
                  </a:ext>
                </a:extLst>
              </a:tr>
              <a:tr h="365605">
                <a:tc vMerge="1">
                  <a:txBody>
                    <a:bodyPr/>
                    <a:lstStyle/>
                    <a:p>
                      <a:endParaRPr lang="en-US"/>
                    </a:p>
                  </a:txBody>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Private investors not able to recoup their investment within the concession period</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3</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2</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5</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50%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2623023"/>
                  </a:ext>
                </a:extLst>
              </a:tr>
              <a:tr h="256994">
                <a:tc rowSpan="4">
                  <a:txBody>
                    <a:bodyPr/>
                    <a:lstStyle/>
                    <a:p>
                      <a:pPr marL="0" marR="0" algn="just">
                        <a:lnSpc>
                          <a:spcPct val="100000"/>
                        </a:lnSpc>
                        <a:spcBef>
                          <a:spcPts val="0"/>
                        </a:spcBef>
                        <a:spcAft>
                          <a:spcPts val="0"/>
                        </a:spcAft>
                      </a:pPr>
                      <a:r>
                        <a:rPr lang="en-GB" sz="1400" b="0" dirty="0">
                          <a:effectLst/>
                          <a:latin typeface="Times New Roman" panose="02020603050405020304" pitchFamily="18" charset="0"/>
                          <a:cs typeface="Times New Roman" panose="02020603050405020304" pitchFamily="18" charset="0"/>
                        </a:rPr>
                        <a:t>Economic and financial conditions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Local banks’ inability to provide long term loans for PPP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6</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60%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3097925"/>
                  </a:ext>
                </a:extLst>
              </a:tr>
              <a:tr h="256994">
                <a:tc vMerge="1">
                  <a:txBody>
                    <a:bodyPr/>
                    <a:lstStyle/>
                    <a:p>
                      <a:endParaRPr lang="en-US"/>
                    </a:p>
                  </a:txBody>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Lack of access to finance for PPP projects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3</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50%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9083787"/>
                  </a:ext>
                </a:extLst>
              </a:tr>
              <a:tr h="256994">
                <a:tc vMerge="1">
                  <a:txBody>
                    <a:bodyPr/>
                    <a:lstStyle/>
                    <a:p>
                      <a:endParaRPr lang="en-US"/>
                    </a:p>
                  </a:txBody>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Lack of strong local capital for PPP</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1</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10%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7180570"/>
                  </a:ext>
                </a:extLst>
              </a:tr>
              <a:tr h="236656">
                <a:tc vMerge="1">
                  <a:txBody>
                    <a:bodyPr/>
                    <a:lstStyle/>
                    <a:p>
                      <a:endParaRPr lang="en-US"/>
                    </a:p>
                  </a:txBody>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Unstable economic and financial conditions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 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 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7 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70%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3429222"/>
                  </a:ext>
                </a:extLst>
              </a:tr>
              <a:tr h="365605">
                <a:tc rowSpan="5">
                  <a:txBody>
                    <a:bodyPr/>
                    <a:lstStyle/>
                    <a:p>
                      <a:pPr marL="0" marR="0" algn="just">
                        <a:lnSpc>
                          <a:spcPct val="100000"/>
                        </a:lnSpc>
                        <a:spcBef>
                          <a:spcPts val="0"/>
                        </a:spcBef>
                        <a:spcAft>
                          <a:spcPts val="0"/>
                        </a:spcAft>
                      </a:pPr>
                      <a:r>
                        <a:rPr lang="en-GB" sz="1400" b="0" dirty="0">
                          <a:effectLst/>
                          <a:latin typeface="Times New Roman" panose="02020603050405020304" pitchFamily="18" charset="0"/>
                          <a:cs typeface="Times New Roman" panose="02020603050405020304" pitchFamily="18" charset="0"/>
                        </a:rPr>
                        <a:t>Policy and political factors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Lack of suitable skills and experience of public sector professionals in PPP</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2 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 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 5</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 50%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7729489"/>
                  </a:ext>
                </a:extLst>
              </a:tr>
              <a:tr h="256994">
                <a:tc vMerge="1">
                  <a:txBody>
                    <a:bodyPr/>
                    <a:lstStyle/>
                    <a:p>
                      <a:endParaRPr lang="en-US"/>
                    </a:p>
                  </a:txBody>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Absence of clear institutional and PPP legal framework</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1</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1</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2</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20%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4212293"/>
                  </a:ext>
                </a:extLst>
              </a:tr>
              <a:tr h="256994">
                <a:tc vMerge="1">
                  <a:txBody>
                    <a:bodyPr/>
                    <a:lstStyle/>
                    <a:p>
                      <a:endParaRPr lang="en-US"/>
                    </a:p>
                  </a:txBody>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Political instability</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1</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3</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4</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40%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2771808"/>
                  </a:ext>
                </a:extLst>
              </a:tr>
              <a:tr h="365605">
                <a:tc vMerge="1">
                  <a:txBody>
                    <a:bodyPr/>
                    <a:lstStyle/>
                    <a:p>
                      <a:endParaRPr lang="en-US"/>
                    </a:p>
                  </a:txBody>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Successive governments not continue  uncompleted PPP road projects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3</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1</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4</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40%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122194"/>
                  </a:ext>
                </a:extLst>
              </a:tr>
              <a:tr h="256994">
                <a:tc vMerge="1">
                  <a:txBody>
                    <a:bodyPr/>
                    <a:lstStyle/>
                    <a:p>
                      <a:endParaRPr lang="en-US"/>
                    </a:p>
                  </a:txBody>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Lack of government support for PPP road projects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2</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30%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8317399"/>
                  </a:ext>
                </a:extLst>
              </a:tr>
              <a:tr h="256994">
                <a:tc rowSpan="3">
                  <a:txBody>
                    <a:bodyPr/>
                    <a:lstStyle/>
                    <a:p>
                      <a:pPr marL="0" marR="0" algn="just">
                        <a:lnSpc>
                          <a:spcPct val="100000"/>
                        </a:lnSpc>
                        <a:spcBef>
                          <a:spcPts val="0"/>
                        </a:spcBef>
                        <a:spcAft>
                          <a:spcPts val="0"/>
                        </a:spcAft>
                      </a:pPr>
                      <a:r>
                        <a:rPr lang="en-GB" sz="1400" b="0" dirty="0">
                          <a:effectLst/>
                          <a:latin typeface="Times New Roman" panose="02020603050405020304" pitchFamily="18" charset="0"/>
                          <a:cs typeface="Times New Roman" panose="02020603050405020304" pitchFamily="18" charset="0"/>
                        </a:rPr>
                        <a:t>Lack of public support for PPP road projects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Public opposition to PPP road projects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 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 1</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 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30%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2961461"/>
                  </a:ext>
                </a:extLst>
              </a:tr>
              <a:tr h="256994">
                <a:tc vMerge="1">
                  <a:txBody>
                    <a:bodyPr/>
                    <a:lstStyle/>
                    <a:p>
                      <a:endParaRPr lang="en-US"/>
                    </a:p>
                  </a:txBody>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Road users not ready to pay realistic tolls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3</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50%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2190153"/>
                  </a:ext>
                </a:extLst>
              </a:tr>
              <a:tr h="256994">
                <a:tc vMerge="1">
                  <a:txBody>
                    <a:bodyPr/>
                    <a:lstStyle/>
                    <a:p>
                      <a:endParaRPr lang="en-US"/>
                    </a:p>
                  </a:txBody>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Road users using alternative roads rather than toll roads.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2</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3</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30%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0642278"/>
                  </a:ext>
                </a:extLst>
              </a:tr>
              <a:tr h="256994">
                <a:tc rowSpan="2">
                  <a:txBody>
                    <a:bodyPr/>
                    <a:lstStyle/>
                    <a:p>
                      <a:pPr marL="0" marR="0" algn="just">
                        <a:lnSpc>
                          <a:spcPct val="100000"/>
                        </a:lnSpc>
                        <a:spcBef>
                          <a:spcPts val="0"/>
                        </a:spcBef>
                        <a:spcAft>
                          <a:spcPts val="0"/>
                        </a:spcAft>
                      </a:pPr>
                      <a:r>
                        <a:rPr lang="en-GB" sz="1400" b="0" dirty="0">
                          <a:effectLst/>
                          <a:latin typeface="Times New Roman" panose="02020603050405020304" pitchFamily="18" charset="0"/>
                          <a:cs typeface="Times New Roman" panose="02020603050405020304" pitchFamily="18" charset="0"/>
                        </a:rPr>
                        <a:t>Corruption-related factors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Lack of transparency in the bidding process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70%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3636535"/>
                  </a:ext>
                </a:extLst>
              </a:tr>
              <a:tr h="291920">
                <a:tc vMerge="1">
                  <a:txBody>
                    <a:bodyPr/>
                    <a:lstStyle/>
                    <a:p>
                      <a:endParaRPr lang="en-US"/>
                    </a:p>
                  </a:txBody>
                  <a:tcPr/>
                </a:tc>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Lack of transparency in information disclosure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a:effectLst/>
                          <a:latin typeface="Times New Roman" panose="02020603050405020304" pitchFamily="18" charset="0"/>
                          <a:cs typeface="Times New Roman" panose="02020603050405020304" pitchFamily="18" charset="0"/>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20%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467" marR="134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830065"/>
                  </a:ext>
                </a:extLst>
              </a:tr>
            </a:tbl>
          </a:graphicData>
        </a:graphic>
      </p:graphicFrame>
      <p:sp>
        <p:nvSpPr>
          <p:cNvPr id="5" name="Slide Number Placeholder 4">
            <a:extLst>
              <a:ext uri="{FF2B5EF4-FFF2-40B4-BE49-F238E27FC236}">
                <a16:creationId xmlns:a16="http://schemas.microsoft.com/office/drawing/2014/main" id="{3A483FD1-8427-4302-B820-004C26958023}"/>
              </a:ext>
            </a:extLst>
          </p:cNvPr>
          <p:cNvSpPr>
            <a:spLocks noGrp="1"/>
          </p:cNvSpPr>
          <p:nvPr>
            <p:ph type="sldNum" sz="quarter" idx="12"/>
          </p:nvPr>
        </p:nvSpPr>
        <p:spPr/>
        <p:txBody>
          <a:bodyPr/>
          <a:lstStyle/>
          <a:p>
            <a:fld id="{3B0501F5-8596-40B9-8A35-34D210EF7020}" type="slidenum">
              <a:rPr lang="en-US" smtClean="0"/>
              <a:t>18</a:t>
            </a:fld>
            <a:endParaRPr lang="en-US"/>
          </a:p>
        </p:txBody>
      </p:sp>
    </p:spTree>
    <p:extLst>
      <p:ext uri="{BB962C8B-B14F-4D97-AF65-F5344CB8AC3E}">
        <p14:creationId xmlns:p14="http://schemas.microsoft.com/office/powerpoint/2010/main" val="2427395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7C064-ABFD-4D8C-B30B-6978B4107A63}"/>
              </a:ext>
            </a:extLst>
          </p:cNvPr>
          <p:cNvSpPr>
            <a:spLocks noGrp="1"/>
          </p:cNvSpPr>
          <p:nvPr>
            <p:ph type="title"/>
          </p:nvPr>
        </p:nvSpPr>
        <p:spPr>
          <a:xfrm>
            <a:off x="-1" y="156238"/>
            <a:ext cx="12017829" cy="1140717"/>
          </a:xfrm>
          <a:solidFill>
            <a:schemeClr val="bg1"/>
          </a:solidFill>
        </p:spPr>
        <p:txBody>
          <a:bodyPr>
            <a:normAutofit/>
          </a:bodyPr>
          <a:lstStyle/>
          <a:p>
            <a:pPr algn="ctr"/>
            <a:r>
              <a:rPr lang="en-US" sz="3000" b="1" dirty="0">
                <a:latin typeface="Times New Roman" panose="02020603050405020304" pitchFamily="18" charset="0"/>
                <a:cs typeface="Times New Roman" panose="02020603050405020304" pitchFamily="18" charset="0"/>
              </a:rPr>
              <a:t>METHODOLOGY </a:t>
            </a:r>
            <a:br>
              <a:rPr lang="en-US" sz="3000" b="1" dirty="0">
                <a:latin typeface="Times New Roman" panose="02020603050405020304" pitchFamily="18" charset="0"/>
                <a:cs typeface="Times New Roman" panose="02020603050405020304" pitchFamily="18" charset="0"/>
              </a:rPr>
            </a:br>
            <a:r>
              <a:rPr lang="en-US" sz="3000" b="1" dirty="0">
                <a:latin typeface="Times New Roman" panose="02020603050405020304" pitchFamily="18" charset="0"/>
                <a:cs typeface="Times New Roman" panose="02020603050405020304" pitchFamily="18" charset="0"/>
              </a:rPr>
              <a:t>(QUANTITATIVE DATA  ANALYSIS)</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D599AC-2382-4222-85DA-7D04D753DE55}"/>
              </a:ext>
            </a:extLst>
          </p:cNvPr>
          <p:cNvSpPr>
            <a:spLocks noGrp="1"/>
          </p:cNvSpPr>
          <p:nvPr>
            <p:ph idx="1"/>
          </p:nvPr>
        </p:nvSpPr>
        <p:spPr>
          <a:xfrm>
            <a:off x="149010" y="1633276"/>
            <a:ext cx="9298984" cy="5068486"/>
          </a:xfrm>
        </p:spPr>
        <p:txBody>
          <a:bodyPr>
            <a:noAutofit/>
          </a:bodyPr>
          <a:lstStyle/>
          <a:p>
            <a:pPr algn="just">
              <a:lnSpc>
                <a:spcPct val="90000"/>
              </a:lnSpc>
              <a:buFont typeface="Wingdings" panose="05000000000000000000" pitchFamily="2" charset="2"/>
              <a:buChar char="q"/>
            </a:pPr>
            <a:endParaRPr lang="en-GB" sz="2000" dirty="0">
              <a:latin typeface="Times New Roman" panose="02020603050405020304" pitchFamily="18" charset="0"/>
              <a:cs typeface="Times New Roman" panose="02020603050405020304" pitchFamily="18" charset="0"/>
            </a:endParaRPr>
          </a:p>
          <a:p>
            <a:pPr algn="just">
              <a:lnSpc>
                <a:spcPct val="90000"/>
              </a:lnSpc>
              <a:buFont typeface="Wingdings" panose="05000000000000000000" pitchFamily="2" charset="2"/>
              <a:buChar char="q"/>
            </a:pPr>
            <a:endParaRPr lang="en-GB" sz="2000" dirty="0">
              <a:latin typeface="Times New Roman" panose="02020603050405020304" pitchFamily="18" charset="0"/>
              <a:cs typeface="Times New Roman" panose="02020603050405020304" pitchFamily="18" charset="0"/>
            </a:endParaRPr>
          </a:p>
        </p:txBody>
      </p:sp>
      <p:graphicFrame>
        <p:nvGraphicFramePr>
          <p:cNvPr id="4" name="Diagram 3">
            <a:extLst>
              <a:ext uri="{FF2B5EF4-FFF2-40B4-BE49-F238E27FC236}">
                <a16:creationId xmlns:a16="http://schemas.microsoft.com/office/drawing/2014/main" id="{08225059-2093-454B-BE32-65793D509AFE}"/>
              </a:ext>
            </a:extLst>
          </p:cNvPr>
          <p:cNvGraphicFramePr/>
          <p:nvPr>
            <p:extLst>
              <p:ext uri="{D42A27DB-BD31-4B8C-83A1-F6EECF244321}">
                <p14:modId xmlns:p14="http://schemas.microsoft.com/office/powerpoint/2010/main" val="87011805"/>
              </p:ext>
            </p:extLst>
          </p:nvPr>
        </p:nvGraphicFramePr>
        <p:xfrm>
          <a:off x="205273" y="1651518"/>
          <a:ext cx="11206066" cy="4486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a:extLst>
              <a:ext uri="{FF2B5EF4-FFF2-40B4-BE49-F238E27FC236}">
                <a16:creationId xmlns:a16="http://schemas.microsoft.com/office/drawing/2014/main" id="{FFB1A2DC-438F-475E-ADC6-544E226BBA3E}"/>
              </a:ext>
            </a:extLst>
          </p:cNvPr>
          <p:cNvSpPr>
            <a:spLocks noGrp="1"/>
          </p:cNvSpPr>
          <p:nvPr>
            <p:ph type="sldNum" sz="quarter" idx="12"/>
          </p:nvPr>
        </p:nvSpPr>
        <p:spPr/>
        <p:txBody>
          <a:bodyPr/>
          <a:lstStyle/>
          <a:p>
            <a:fld id="{3B0501F5-8596-40B9-8A35-34D210EF7020}" type="slidenum">
              <a:rPr lang="en-US" smtClean="0"/>
              <a:t>19</a:t>
            </a:fld>
            <a:endParaRPr lang="en-US"/>
          </a:p>
        </p:txBody>
      </p:sp>
    </p:spTree>
    <p:extLst>
      <p:ext uri="{BB962C8B-B14F-4D97-AF65-F5344CB8AC3E}">
        <p14:creationId xmlns:p14="http://schemas.microsoft.com/office/powerpoint/2010/main" val="972900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53B39-9B01-45FA-B9B5-2F8C4A301A10}"/>
              </a:ext>
            </a:extLst>
          </p:cNvPr>
          <p:cNvSpPr>
            <a:spLocks noGrp="1"/>
          </p:cNvSpPr>
          <p:nvPr>
            <p:ph type="title"/>
          </p:nvPr>
        </p:nvSpPr>
        <p:spPr>
          <a:xfrm>
            <a:off x="708212" y="210138"/>
            <a:ext cx="8575273" cy="678271"/>
          </a:xfrm>
          <a:solidFill>
            <a:schemeClr val="bg1"/>
          </a:solidFill>
        </p:spPr>
        <p:txBody>
          <a:bodyPr>
            <a:normAutofit/>
          </a:bodyPr>
          <a:lstStyle/>
          <a:p>
            <a:r>
              <a:rPr lang="en-US" sz="3200" b="1" dirty="0">
                <a:latin typeface="Times New Roman" panose="02020603050405020304" pitchFamily="18" charset="0"/>
                <a:cs typeface="Times New Roman" panose="02020603050405020304" pitchFamily="18" charset="0"/>
              </a:rPr>
              <a:t>OUTLINE OF PRESENTATION</a:t>
            </a:r>
          </a:p>
        </p:txBody>
      </p:sp>
      <p:graphicFrame>
        <p:nvGraphicFramePr>
          <p:cNvPr id="4" name="Content Placeholder 3">
            <a:extLst>
              <a:ext uri="{FF2B5EF4-FFF2-40B4-BE49-F238E27FC236}">
                <a16:creationId xmlns:a16="http://schemas.microsoft.com/office/drawing/2014/main" id="{335E223C-C235-4545-B38C-3F12D18BFE16}"/>
              </a:ext>
            </a:extLst>
          </p:cNvPr>
          <p:cNvGraphicFramePr>
            <a:graphicFrameLocks noGrp="1"/>
          </p:cNvGraphicFramePr>
          <p:nvPr>
            <p:ph idx="1"/>
            <p:extLst>
              <p:ext uri="{D42A27DB-BD31-4B8C-83A1-F6EECF244321}">
                <p14:modId xmlns:p14="http://schemas.microsoft.com/office/powerpoint/2010/main" val="3012786729"/>
              </p:ext>
            </p:extLst>
          </p:nvPr>
        </p:nvGraphicFramePr>
        <p:xfrm>
          <a:off x="549592" y="888409"/>
          <a:ext cx="9969313" cy="53758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a:extLst>
              <a:ext uri="{FF2B5EF4-FFF2-40B4-BE49-F238E27FC236}">
                <a16:creationId xmlns:a16="http://schemas.microsoft.com/office/drawing/2014/main" id="{B0DF9B34-9A46-409D-981B-DC8132D123EC}"/>
              </a:ext>
            </a:extLst>
          </p:cNvPr>
          <p:cNvSpPr>
            <a:spLocks noGrp="1"/>
          </p:cNvSpPr>
          <p:nvPr>
            <p:ph type="sldNum" sz="quarter" idx="12"/>
          </p:nvPr>
        </p:nvSpPr>
        <p:spPr/>
        <p:txBody>
          <a:bodyPr/>
          <a:lstStyle/>
          <a:p>
            <a:fld id="{3B0501F5-8596-40B9-8A35-34D210EF7020}" type="slidenum">
              <a:rPr lang="en-US" smtClean="0"/>
              <a:t>2</a:t>
            </a:fld>
            <a:endParaRPr lang="en-US"/>
          </a:p>
        </p:txBody>
      </p:sp>
    </p:spTree>
    <p:extLst>
      <p:ext uri="{BB962C8B-B14F-4D97-AF65-F5344CB8AC3E}">
        <p14:creationId xmlns:p14="http://schemas.microsoft.com/office/powerpoint/2010/main" val="1080566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7C064-ABFD-4D8C-B30B-6978B4107A63}"/>
              </a:ext>
            </a:extLst>
          </p:cNvPr>
          <p:cNvSpPr>
            <a:spLocks noGrp="1"/>
          </p:cNvSpPr>
          <p:nvPr>
            <p:ph type="title"/>
          </p:nvPr>
        </p:nvSpPr>
        <p:spPr>
          <a:xfrm>
            <a:off x="223934" y="120742"/>
            <a:ext cx="10534261" cy="620045"/>
          </a:xfrm>
          <a:solidFill>
            <a:schemeClr val="bg1"/>
          </a:solidFill>
          <a:ln w="3175">
            <a:noFill/>
          </a:ln>
        </p:spPr>
        <p:txBody>
          <a:bodyPr>
            <a:noAutofit/>
          </a:bodyPr>
          <a:lstStyle/>
          <a:p>
            <a:pPr algn="ctr"/>
            <a:r>
              <a:rPr lang="en-GB" sz="3200" b="1" dirty="0">
                <a:latin typeface="Times New Roman" panose="02020603050405020304" pitchFamily="18" charset="0"/>
                <a:cs typeface="Times New Roman" panose="02020603050405020304" pitchFamily="18" charset="0"/>
              </a:rPr>
              <a:t>DEMOGRAPHIC INFORMATION RESPONDENTS</a:t>
            </a:r>
            <a:endParaRPr lang="en-US" sz="3200" b="1" dirty="0">
              <a:latin typeface="Times New Roman" panose="02020603050405020304" pitchFamily="18" charset="0"/>
              <a:cs typeface="Times New Roman" panose="02020603050405020304" pitchFamily="18" charset="0"/>
            </a:endParaRPr>
          </a:p>
        </p:txBody>
      </p:sp>
      <p:graphicFrame>
        <p:nvGraphicFramePr>
          <p:cNvPr id="5" name="Content Placeholder 4">
            <a:extLst>
              <a:ext uri="{FF2B5EF4-FFF2-40B4-BE49-F238E27FC236}">
                <a16:creationId xmlns:a16="http://schemas.microsoft.com/office/drawing/2014/main" id="{45B0901E-0458-4E5F-92EE-2909639A9BC9}"/>
              </a:ext>
            </a:extLst>
          </p:cNvPr>
          <p:cNvGraphicFramePr>
            <a:graphicFrameLocks noGrp="1"/>
          </p:cNvGraphicFramePr>
          <p:nvPr>
            <p:ph idx="1"/>
            <p:extLst>
              <p:ext uri="{D42A27DB-BD31-4B8C-83A1-F6EECF244321}">
                <p14:modId xmlns:p14="http://schemas.microsoft.com/office/powerpoint/2010/main" val="1531131478"/>
              </p:ext>
            </p:extLst>
          </p:nvPr>
        </p:nvGraphicFramePr>
        <p:xfrm>
          <a:off x="223934" y="857859"/>
          <a:ext cx="4637939" cy="275535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F90F3D5C-E39B-4CD5-9F88-F1D6A7282003}"/>
              </a:ext>
            </a:extLst>
          </p:cNvPr>
          <p:cNvGraphicFramePr>
            <a:graphicFrameLocks/>
          </p:cNvGraphicFramePr>
          <p:nvPr>
            <p:extLst>
              <p:ext uri="{D42A27DB-BD31-4B8C-83A1-F6EECF244321}">
                <p14:modId xmlns:p14="http://schemas.microsoft.com/office/powerpoint/2010/main" val="3575375408"/>
              </p:ext>
            </p:extLst>
          </p:nvPr>
        </p:nvGraphicFramePr>
        <p:xfrm>
          <a:off x="5248468" y="867567"/>
          <a:ext cx="4961128" cy="273593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a:extLst>
              <a:ext uri="{FF2B5EF4-FFF2-40B4-BE49-F238E27FC236}">
                <a16:creationId xmlns:a16="http://schemas.microsoft.com/office/drawing/2014/main" id="{93A51ABE-4CE8-40E7-AEBD-87B94E7AD0AD}"/>
              </a:ext>
            </a:extLst>
          </p:cNvPr>
          <p:cNvGraphicFramePr>
            <a:graphicFrameLocks/>
          </p:cNvGraphicFramePr>
          <p:nvPr>
            <p:extLst>
              <p:ext uri="{D42A27DB-BD31-4B8C-83A1-F6EECF244321}">
                <p14:modId xmlns:p14="http://schemas.microsoft.com/office/powerpoint/2010/main" val="1561221441"/>
              </p:ext>
            </p:extLst>
          </p:nvPr>
        </p:nvGraphicFramePr>
        <p:xfrm>
          <a:off x="223933" y="3775383"/>
          <a:ext cx="4637940" cy="300697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a:extLst>
              <a:ext uri="{FF2B5EF4-FFF2-40B4-BE49-F238E27FC236}">
                <a16:creationId xmlns:a16="http://schemas.microsoft.com/office/drawing/2014/main" id="{98DD3477-F20D-4E3C-9AC9-627DBF9C1C47}"/>
              </a:ext>
            </a:extLst>
          </p:cNvPr>
          <p:cNvGraphicFramePr>
            <a:graphicFrameLocks/>
          </p:cNvGraphicFramePr>
          <p:nvPr>
            <p:extLst>
              <p:ext uri="{D42A27DB-BD31-4B8C-83A1-F6EECF244321}">
                <p14:modId xmlns:p14="http://schemas.microsoft.com/office/powerpoint/2010/main" val="877490895"/>
              </p:ext>
            </p:extLst>
          </p:nvPr>
        </p:nvGraphicFramePr>
        <p:xfrm>
          <a:off x="5248468" y="3820482"/>
          <a:ext cx="4961128" cy="2916776"/>
        </p:xfrm>
        <a:graphic>
          <a:graphicData uri="http://schemas.openxmlformats.org/drawingml/2006/chart">
            <c:chart xmlns:c="http://schemas.openxmlformats.org/drawingml/2006/chart" xmlns:r="http://schemas.openxmlformats.org/officeDocument/2006/relationships" r:id="rId6"/>
          </a:graphicData>
        </a:graphic>
      </p:graphicFrame>
      <p:sp>
        <p:nvSpPr>
          <p:cNvPr id="8" name="Slide Number Placeholder 7">
            <a:extLst>
              <a:ext uri="{FF2B5EF4-FFF2-40B4-BE49-F238E27FC236}">
                <a16:creationId xmlns:a16="http://schemas.microsoft.com/office/drawing/2014/main" id="{AACFF3DC-D4B6-4C76-9DEE-F432CC4761CC}"/>
              </a:ext>
            </a:extLst>
          </p:cNvPr>
          <p:cNvSpPr>
            <a:spLocks noGrp="1"/>
          </p:cNvSpPr>
          <p:nvPr>
            <p:ph type="sldNum" sz="quarter" idx="12"/>
          </p:nvPr>
        </p:nvSpPr>
        <p:spPr/>
        <p:txBody>
          <a:bodyPr/>
          <a:lstStyle/>
          <a:p>
            <a:fld id="{3B0501F5-8596-40B9-8A35-34D210EF7020}" type="slidenum">
              <a:rPr lang="en-US" smtClean="0"/>
              <a:t>20</a:t>
            </a:fld>
            <a:endParaRPr lang="en-US"/>
          </a:p>
        </p:txBody>
      </p:sp>
    </p:spTree>
    <p:extLst>
      <p:ext uri="{BB962C8B-B14F-4D97-AF65-F5344CB8AC3E}">
        <p14:creationId xmlns:p14="http://schemas.microsoft.com/office/powerpoint/2010/main" val="263523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6" grpId="0">
        <p:bldAsOne/>
      </p:bldGraphic>
      <p:bldGraphic spid="7" grpId="0">
        <p:bldAsOne/>
      </p:bldGraphic>
      <p:bldGraphic spid="9"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80DE8-665D-4E42-B238-7BED8B5A3086}"/>
              </a:ext>
            </a:extLst>
          </p:cNvPr>
          <p:cNvSpPr>
            <a:spLocks noGrp="1"/>
          </p:cNvSpPr>
          <p:nvPr>
            <p:ph type="title"/>
          </p:nvPr>
        </p:nvSpPr>
        <p:spPr>
          <a:xfrm>
            <a:off x="0" y="78316"/>
            <a:ext cx="9360976" cy="658803"/>
          </a:xfrm>
          <a:solidFill>
            <a:schemeClr val="bg1"/>
          </a:solidFill>
        </p:spPr>
        <p:txBody>
          <a:bodyPr>
            <a:normAutofit/>
          </a:bodyPr>
          <a:lstStyle/>
          <a:p>
            <a:pPr algn="ctr"/>
            <a:r>
              <a:rPr lang="en-US" sz="3200" b="1" dirty="0">
                <a:latin typeface="Times New Roman" panose="02020603050405020304" pitchFamily="18" charset="0"/>
                <a:cs typeface="Times New Roman" panose="02020603050405020304" pitchFamily="18" charset="0"/>
              </a:rPr>
              <a:t>RANKING OF FACTORS </a:t>
            </a:r>
          </a:p>
        </p:txBody>
      </p:sp>
      <p:graphicFrame>
        <p:nvGraphicFramePr>
          <p:cNvPr id="4" name="Content Placeholder 3">
            <a:extLst>
              <a:ext uri="{FF2B5EF4-FFF2-40B4-BE49-F238E27FC236}">
                <a16:creationId xmlns:a16="http://schemas.microsoft.com/office/drawing/2014/main" id="{BA259842-A9CA-4606-AFA3-F17D3E795B32}"/>
              </a:ext>
            </a:extLst>
          </p:cNvPr>
          <p:cNvGraphicFramePr>
            <a:graphicFrameLocks noGrp="1"/>
          </p:cNvGraphicFramePr>
          <p:nvPr>
            <p:ph idx="1"/>
            <p:extLst>
              <p:ext uri="{D42A27DB-BD31-4B8C-83A1-F6EECF244321}">
                <p14:modId xmlns:p14="http://schemas.microsoft.com/office/powerpoint/2010/main" val="2472729389"/>
              </p:ext>
            </p:extLst>
          </p:nvPr>
        </p:nvGraphicFramePr>
        <p:xfrm>
          <a:off x="419878" y="737119"/>
          <a:ext cx="9482781" cy="5815266"/>
        </p:xfrm>
        <a:graphic>
          <a:graphicData uri="http://schemas.openxmlformats.org/drawingml/2006/table">
            <a:tbl>
              <a:tblPr firstRow="1" firstCol="1" bandRow="1">
                <a:tableStyleId>{0E3FDE45-AF77-4B5C-9715-49D594BDF05E}</a:tableStyleId>
              </a:tblPr>
              <a:tblGrid>
                <a:gridCol w="5006718">
                  <a:extLst>
                    <a:ext uri="{9D8B030D-6E8A-4147-A177-3AD203B41FA5}">
                      <a16:colId xmlns:a16="http://schemas.microsoft.com/office/drawing/2014/main" val="971022424"/>
                    </a:ext>
                  </a:extLst>
                </a:gridCol>
                <a:gridCol w="759848">
                  <a:extLst>
                    <a:ext uri="{9D8B030D-6E8A-4147-A177-3AD203B41FA5}">
                      <a16:colId xmlns:a16="http://schemas.microsoft.com/office/drawing/2014/main" val="90912375"/>
                    </a:ext>
                  </a:extLst>
                </a:gridCol>
                <a:gridCol w="735397">
                  <a:extLst>
                    <a:ext uri="{9D8B030D-6E8A-4147-A177-3AD203B41FA5}">
                      <a16:colId xmlns:a16="http://schemas.microsoft.com/office/drawing/2014/main" val="1332071282"/>
                    </a:ext>
                  </a:extLst>
                </a:gridCol>
                <a:gridCol w="842604">
                  <a:extLst>
                    <a:ext uri="{9D8B030D-6E8A-4147-A177-3AD203B41FA5}">
                      <a16:colId xmlns:a16="http://schemas.microsoft.com/office/drawing/2014/main" val="3437778861"/>
                    </a:ext>
                  </a:extLst>
                </a:gridCol>
                <a:gridCol w="842604">
                  <a:extLst>
                    <a:ext uri="{9D8B030D-6E8A-4147-A177-3AD203B41FA5}">
                      <a16:colId xmlns:a16="http://schemas.microsoft.com/office/drawing/2014/main" val="11307765"/>
                    </a:ext>
                  </a:extLst>
                </a:gridCol>
                <a:gridCol w="735397">
                  <a:extLst>
                    <a:ext uri="{9D8B030D-6E8A-4147-A177-3AD203B41FA5}">
                      <a16:colId xmlns:a16="http://schemas.microsoft.com/office/drawing/2014/main" val="1615985951"/>
                    </a:ext>
                  </a:extLst>
                </a:gridCol>
                <a:gridCol w="560213">
                  <a:extLst>
                    <a:ext uri="{9D8B030D-6E8A-4147-A177-3AD203B41FA5}">
                      <a16:colId xmlns:a16="http://schemas.microsoft.com/office/drawing/2014/main" val="3930554843"/>
                    </a:ext>
                  </a:extLst>
                </a:gridCol>
              </a:tblGrid>
              <a:tr h="328920">
                <a:tc rowSpan="2">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PPP Factors </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gridSpan="3">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Public Sector </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hMerge="1">
                  <a:txBody>
                    <a:bodyPr/>
                    <a:lstStyle/>
                    <a:p>
                      <a:endParaRPr lang="en-US"/>
                    </a:p>
                  </a:txBody>
                  <a:tcPr/>
                </a:tc>
                <a:tc hMerge="1">
                  <a:txBody>
                    <a:bodyPr/>
                    <a:lstStyle/>
                    <a:p>
                      <a:endParaRPr lang="en-US"/>
                    </a:p>
                  </a:txBody>
                  <a:tcPr/>
                </a:tc>
                <a:tc gridSpan="3">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Private Sector </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1049591"/>
                  </a:ext>
                </a:extLst>
              </a:tr>
              <a:tr h="256985">
                <a:tc vMerge="1">
                  <a:txBody>
                    <a:bodyPr/>
                    <a:lstStyle/>
                    <a:p>
                      <a:endParaRPr lang="en-US"/>
                    </a:p>
                  </a:txBody>
                  <a:tcP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Mean </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σx̅ </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Rank</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Mean </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σx̅ </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Rank</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1742208688"/>
                  </a:ext>
                </a:extLst>
              </a:tr>
              <a:tr h="256985">
                <a:tc>
                  <a:txBody>
                    <a:bodyPr/>
                    <a:lstStyle/>
                    <a:p>
                      <a:pPr marL="0" marR="0" algn="l">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Local banks’ inability to provide long-term loans for PPP</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4.04</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0.97</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1</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4.20</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0.80</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1</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2241741802"/>
                  </a:ext>
                </a:extLst>
              </a:tr>
              <a:tr h="256985">
                <a:tc>
                  <a:txBody>
                    <a:bodyPr/>
                    <a:lstStyle/>
                    <a:p>
                      <a:pPr marL="0" marR="0" algn="l">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Lack of access to finance for PPP projects</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3.64</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1.17</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10</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3.68</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0.95</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6</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1230509013"/>
                  </a:ext>
                </a:extLst>
              </a:tr>
              <a:tr h="256985">
                <a:tc>
                  <a:txBody>
                    <a:bodyPr/>
                    <a:lstStyle/>
                    <a:p>
                      <a:pPr marL="0" marR="0" algn="l">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Lack of strong local capital for PPP</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3.90</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0.95</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3</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3.85</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1.01</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3</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2919438735"/>
                  </a:ext>
                </a:extLst>
              </a:tr>
              <a:tr h="256985">
                <a:tc>
                  <a:txBody>
                    <a:bodyPr/>
                    <a:lstStyle/>
                    <a:p>
                      <a:pPr marL="0" marR="0" algn="l">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Unstable economic and financial conditions</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3.72</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0.89</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7</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3.71</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0.95</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5</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109629369"/>
                  </a:ext>
                </a:extLst>
              </a:tr>
              <a:tr h="256985">
                <a:tc>
                  <a:txBody>
                    <a:bodyPr/>
                    <a:lstStyle/>
                    <a:p>
                      <a:pPr marL="0" marR="0" algn="l">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Lack of bankable projects</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3.83</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1.03</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5</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3.68</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1.14</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7</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3238379591"/>
                  </a:ext>
                </a:extLst>
              </a:tr>
              <a:tr h="256985">
                <a:tc>
                  <a:txBody>
                    <a:bodyPr/>
                    <a:lstStyle/>
                    <a:p>
                      <a:pPr marL="0" marR="0" algn="l">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Low traffic volume</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3.49</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1.02</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13</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3.50</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1.02</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11</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260825981"/>
                  </a:ext>
                </a:extLst>
              </a:tr>
              <a:tr h="256985">
                <a:tc>
                  <a:txBody>
                    <a:bodyPr/>
                    <a:lstStyle/>
                    <a:p>
                      <a:pPr marL="0" marR="0" algn="l">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Lack of commercially viable PPP road projects to attract private investors</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3.50</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1.27</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12</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3.46</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1.25</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14</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4113654294"/>
                  </a:ext>
                </a:extLst>
              </a:tr>
              <a:tr h="492062">
                <a:tc>
                  <a:txBody>
                    <a:bodyPr/>
                    <a:lstStyle/>
                    <a:p>
                      <a:pPr marL="0" marR="0" algn="l">
                        <a:lnSpc>
                          <a:spcPct val="107000"/>
                        </a:lnSpc>
                        <a:spcBef>
                          <a:spcPts val="0"/>
                        </a:spcBef>
                        <a:spcAft>
                          <a:spcPts val="0"/>
                        </a:spcAft>
                      </a:pPr>
                      <a:r>
                        <a:rPr lang="en-GB" sz="1400" dirty="0">
                          <a:solidFill>
                            <a:srgbClr val="C00000"/>
                          </a:solidFill>
                          <a:effectLst/>
                          <a:latin typeface="Times New Roman" panose="02020603050405020304" pitchFamily="18" charset="0"/>
                          <a:cs typeface="Times New Roman" panose="02020603050405020304" pitchFamily="18" charset="0"/>
                        </a:rPr>
                        <a:t>Private investors not able to recoup their investment within the concession period</a:t>
                      </a:r>
                      <a:endParaRPr lang="en-US" sz="1400" dirty="0">
                        <a:solidFill>
                          <a:srgbClr val="C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solidFill>
                            <a:srgbClr val="C00000"/>
                          </a:solidFill>
                          <a:effectLst/>
                          <a:latin typeface="Times New Roman" panose="02020603050405020304" pitchFamily="18" charset="0"/>
                          <a:cs typeface="Times New Roman" panose="02020603050405020304" pitchFamily="18" charset="0"/>
                        </a:rPr>
                        <a:t>4.00</a:t>
                      </a:r>
                      <a:endParaRPr lang="en-US" sz="1400" dirty="0">
                        <a:solidFill>
                          <a:srgbClr val="C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solidFill>
                            <a:srgbClr val="C00000"/>
                          </a:solidFill>
                          <a:effectLst/>
                          <a:latin typeface="Times New Roman" panose="02020603050405020304" pitchFamily="18" charset="0"/>
                          <a:cs typeface="Times New Roman" panose="02020603050405020304" pitchFamily="18" charset="0"/>
                        </a:rPr>
                        <a:t>0.87</a:t>
                      </a:r>
                      <a:endParaRPr lang="en-US" sz="1400" dirty="0">
                        <a:solidFill>
                          <a:srgbClr val="C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solidFill>
                            <a:srgbClr val="C00000"/>
                          </a:solidFill>
                          <a:effectLst/>
                          <a:latin typeface="Times New Roman" panose="02020603050405020304" pitchFamily="18" charset="0"/>
                          <a:cs typeface="Times New Roman" panose="02020603050405020304" pitchFamily="18" charset="0"/>
                        </a:rPr>
                        <a:t>2</a:t>
                      </a:r>
                      <a:endParaRPr lang="en-US" sz="1400" dirty="0">
                        <a:solidFill>
                          <a:srgbClr val="C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solidFill>
                            <a:srgbClr val="C00000"/>
                          </a:solidFill>
                          <a:effectLst/>
                          <a:latin typeface="Times New Roman" panose="02020603050405020304" pitchFamily="18" charset="0"/>
                          <a:cs typeface="Times New Roman" panose="02020603050405020304" pitchFamily="18" charset="0"/>
                        </a:rPr>
                        <a:t>3.56</a:t>
                      </a:r>
                      <a:endParaRPr lang="en-US" sz="1400" dirty="0">
                        <a:solidFill>
                          <a:srgbClr val="C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solidFill>
                            <a:srgbClr val="C00000"/>
                          </a:solidFill>
                          <a:effectLst/>
                          <a:latin typeface="Times New Roman" panose="02020603050405020304" pitchFamily="18" charset="0"/>
                          <a:cs typeface="Times New Roman" panose="02020603050405020304" pitchFamily="18" charset="0"/>
                        </a:rPr>
                        <a:t>1.13</a:t>
                      </a:r>
                      <a:endParaRPr lang="en-US" sz="1400" dirty="0">
                        <a:solidFill>
                          <a:srgbClr val="C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solidFill>
                            <a:srgbClr val="C00000"/>
                          </a:solidFill>
                          <a:effectLst/>
                          <a:latin typeface="Times New Roman" panose="02020603050405020304" pitchFamily="18" charset="0"/>
                          <a:cs typeface="Times New Roman" panose="02020603050405020304" pitchFamily="18" charset="0"/>
                        </a:rPr>
                        <a:t>10</a:t>
                      </a:r>
                      <a:endParaRPr lang="en-US" sz="1400" dirty="0">
                        <a:solidFill>
                          <a:srgbClr val="C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4175864030"/>
                  </a:ext>
                </a:extLst>
              </a:tr>
              <a:tr h="256985">
                <a:tc>
                  <a:txBody>
                    <a:bodyPr/>
                    <a:lstStyle/>
                    <a:p>
                      <a:pPr marL="0" marR="0" algn="l">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Lack of suitable skills and experience of PPP professionals</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3.44</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1.2</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16</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3.18</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1.26</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17</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1006324509"/>
                  </a:ext>
                </a:extLst>
              </a:tr>
              <a:tr h="256985">
                <a:tc>
                  <a:txBody>
                    <a:bodyPr/>
                    <a:lstStyle/>
                    <a:p>
                      <a:pPr marL="0" marR="0" algn="l">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Absence of clear institutional and PPP legal framework</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3.68</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1.09</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8</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3.72</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0.86</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4</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933044415"/>
                  </a:ext>
                </a:extLst>
              </a:tr>
              <a:tr h="256985">
                <a:tc>
                  <a:txBody>
                    <a:bodyPr/>
                    <a:lstStyle/>
                    <a:p>
                      <a:pPr marL="0" marR="0" algn="l">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Political instability</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3.64</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0.98</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9</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3.61</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0.99</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9</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1009230100"/>
                  </a:ext>
                </a:extLst>
              </a:tr>
              <a:tr h="256985">
                <a:tc>
                  <a:txBody>
                    <a:bodyPr/>
                    <a:lstStyle/>
                    <a:p>
                      <a:pPr marL="0" marR="0" algn="l">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Successive governments not continue with uncompleted PPP project </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3.88</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1.07</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4</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3.97</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0.96</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2</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562524124"/>
                  </a:ext>
                </a:extLst>
              </a:tr>
              <a:tr h="256985">
                <a:tc>
                  <a:txBody>
                    <a:bodyPr/>
                    <a:lstStyle/>
                    <a:p>
                      <a:pPr marL="0" marR="0" algn="l">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Lack of government support for PPP road projects</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3.29</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1.25</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17</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3.26</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1.15</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16</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1970125523"/>
                  </a:ext>
                </a:extLst>
              </a:tr>
              <a:tr h="256985">
                <a:tc>
                  <a:txBody>
                    <a:bodyPr/>
                    <a:lstStyle/>
                    <a:p>
                      <a:pPr marL="0" marR="0" algn="l">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Lack of transparency in the bidding process</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3.44</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1.2</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15</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3.36</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1.08</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15</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4240987907"/>
                  </a:ext>
                </a:extLst>
              </a:tr>
              <a:tr h="256985">
                <a:tc>
                  <a:txBody>
                    <a:bodyPr/>
                    <a:lstStyle/>
                    <a:p>
                      <a:pPr marL="0" marR="0" algn="l">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Lack of transparency in information disclosure</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3.56</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0.99</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11</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3.48</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1.13</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13</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2005607232"/>
                  </a:ext>
                </a:extLst>
              </a:tr>
              <a:tr h="256985">
                <a:tc>
                  <a:txBody>
                    <a:bodyPr/>
                    <a:lstStyle/>
                    <a:p>
                      <a:pPr marL="0" marR="0" algn="l">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Public opposition to PPP road projects</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2.76</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1.08</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18</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2.67</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1.03</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18</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3629004193"/>
                  </a:ext>
                </a:extLst>
              </a:tr>
              <a:tr h="256985">
                <a:tc>
                  <a:txBody>
                    <a:bodyPr/>
                    <a:lstStyle/>
                    <a:p>
                      <a:pPr marL="0" marR="0" algn="l">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Road users not ready to pay realistic tolls</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3.83</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1.03</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6</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3.68</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dirty="0">
                          <a:effectLst/>
                          <a:latin typeface="Times New Roman" panose="02020603050405020304" pitchFamily="18" charset="0"/>
                          <a:cs typeface="Times New Roman" panose="02020603050405020304" pitchFamily="18" charset="0"/>
                        </a:rPr>
                        <a:t>1.14</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8</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1573963726"/>
                  </a:ext>
                </a:extLst>
              </a:tr>
              <a:tr h="256985">
                <a:tc>
                  <a:txBody>
                    <a:bodyPr/>
                    <a:lstStyle/>
                    <a:p>
                      <a:pPr marL="0" marR="0" algn="l">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Road users using alternative roads </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3.47</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1.13</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a:effectLst/>
                          <a:latin typeface="Times New Roman" panose="02020603050405020304" pitchFamily="18" charset="0"/>
                          <a:cs typeface="Times New Roman" panose="02020603050405020304" pitchFamily="18" charset="0"/>
                        </a:rPr>
                        <a:t>14</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3.50</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GB" sz="1400">
                          <a:effectLst/>
                          <a:latin typeface="Times New Roman" panose="02020603050405020304" pitchFamily="18" charset="0"/>
                          <a:cs typeface="Times New Roman" panose="02020603050405020304" pitchFamily="18" charset="0"/>
                        </a:rPr>
                        <a:t>1.20</a:t>
                      </a:r>
                      <a:endParaRPr lang="en-US" sz="140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tc>
                  <a:txBody>
                    <a:bodyPr/>
                    <a:lstStyle/>
                    <a:p>
                      <a:pPr marL="0" marR="0" algn="ctr">
                        <a:lnSpc>
                          <a:spcPct val="107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12</a:t>
                      </a:r>
                      <a:endParaRPr lang="en-US" sz="1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53786" marR="53786" marT="0" marB="0" anchor="ctr"/>
                </a:tc>
                <a:extLst>
                  <a:ext uri="{0D108BD9-81ED-4DB2-BD59-A6C34878D82A}">
                    <a16:rowId xmlns:a16="http://schemas.microsoft.com/office/drawing/2014/main" val="3613332995"/>
                  </a:ext>
                </a:extLst>
              </a:tr>
            </a:tbl>
          </a:graphicData>
        </a:graphic>
      </p:graphicFrame>
      <p:sp>
        <p:nvSpPr>
          <p:cNvPr id="6" name="Slide Number Placeholder 5">
            <a:extLst>
              <a:ext uri="{FF2B5EF4-FFF2-40B4-BE49-F238E27FC236}">
                <a16:creationId xmlns:a16="http://schemas.microsoft.com/office/drawing/2014/main" id="{74716310-FCBB-4050-A4B9-F8919E73F3A7}"/>
              </a:ext>
            </a:extLst>
          </p:cNvPr>
          <p:cNvSpPr>
            <a:spLocks noGrp="1"/>
          </p:cNvSpPr>
          <p:nvPr>
            <p:ph type="sldNum" sz="quarter" idx="12"/>
          </p:nvPr>
        </p:nvSpPr>
        <p:spPr/>
        <p:txBody>
          <a:bodyPr/>
          <a:lstStyle/>
          <a:p>
            <a:fld id="{3B0501F5-8596-40B9-8A35-34D210EF7020}" type="slidenum">
              <a:rPr lang="en-US" smtClean="0"/>
              <a:t>21</a:t>
            </a:fld>
            <a:endParaRPr lang="en-US"/>
          </a:p>
        </p:txBody>
      </p:sp>
    </p:spTree>
    <p:extLst>
      <p:ext uri="{BB962C8B-B14F-4D97-AF65-F5344CB8AC3E}">
        <p14:creationId xmlns:p14="http://schemas.microsoft.com/office/powerpoint/2010/main" val="124005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21E86-3C11-4A5D-A14F-119D830F147E}"/>
              </a:ext>
            </a:extLst>
          </p:cNvPr>
          <p:cNvSpPr>
            <a:spLocks noGrp="1"/>
          </p:cNvSpPr>
          <p:nvPr>
            <p:ph type="title"/>
          </p:nvPr>
        </p:nvSpPr>
        <p:spPr>
          <a:xfrm>
            <a:off x="195943" y="0"/>
            <a:ext cx="10002416" cy="580602"/>
          </a:xfrm>
          <a:solidFill>
            <a:schemeClr val="bg1"/>
          </a:solidFill>
        </p:spPr>
        <p:txBody>
          <a:bodyPr>
            <a:normAutofit/>
          </a:bodyPr>
          <a:lstStyle/>
          <a:p>
            <a:pPr algn="ctr"/>
            <a:r>
              <a:rPr lang="en-US" sz="3200" b="1" dirty="0">
                <a:latin typeface="Times New Roman" panose="02020603050405020304" pitchFamily="18" charset="0"/>
                <a:cs typeface="Times New Roman" panose="02020603050405020304" pitchFamily="18" charset="0"/>
              </a:rPr>
              <a:t>BEST PRACTICE FACTORS FROM THE STUDY </a:t>
            </a:r>
          </a:p>
        </p:txBody>
      </p:sp>
      <p:graphicFrame>
        <p:nvGraphicFramePr>
          <p:cNvPr id="7" name="Content Placeholder 6">
            <a:extLst>
              <a:ext uri="{FF2B5EF4-FFF2-40B4-BE49-F238E27FC236}">
                <a16:creationId xmlns:a16="http://schemas.microsoft.com/office/drawing/2014/main" id="{B32E8BE3-6525-4F06-9274-7867E87EA7C5}"/>
              </a:ext>
            </a:extLst>
          </p:cNvPr>
          <p:cNvGraphicFramePr>
            <a:graphicFrameLocks noGrp="1"/>
          </p:cNvGraphicFramePr>
          <p:nvPr>
            <p:ph idx="1"/>
            <p:extLst>
              <p:ext uri="{D42A27DB-BD31-4B8C-83A1-F6EECF244321}">
                <p14:modId xmlns:p14="http://schemas.microsoft.com/office/powerpoint/2010/main" val="2291164128"/>
              </p:ext>
            </p:extLst>
          </p:nvPr>
        </p:nvGraphicFramePr>
        <p:xfrm>
          <a:off x="363895" y="723364"/>
          <a:ext cx="10002417" cy="5317998"/>
        </p:xfrm>
        <a:graphic>
          <a:graphicData uri="http://schemas.openxmlformats.org/drawingml/2006/table">
            <a:tbl>
              <a:tblPr firstRow="1" firstCol="1" bandRow="1">
                <a:tableStyleId>{0E3FDE45-AF77-4B5C-9715-49D594BDF05E}</a:tableStyleId>
              </a:tblPr>
              <a:tblGrid>
                <a:gridCol w="10002417">
                  <a:extLst>
                    <a:ext uri="{9D8B030D-6E8A-4147-A177-3AD203B41FA5}">
                      <a16:colId xmlns:a16="http://schemas.microsoft.com/office/drawing/2014/main" val="1567338612"/>
                    </a:ext>
                  </a:extLst>
                </a:gridCol>
              </a:tblGrid>
              <a:tr h="325030">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Proposed best practice factors </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nchor="b"/>
                </a:tc>
                <a:extLst>
                  <a:ext uri="{0D108BD9-81ED-4DB2-BD59-A6C34878D82A}">
                    <a16:rowId xmlns:a16="http://schemas.microsoft.com/office/drawing/2014/main" val="986935819"/>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Prepare a bankable PPP road project</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1052486401"/>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Increase the commercial activities along the road the corridor </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3304267735"/>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Government to provide viability gap funding (VGF).</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1900531250"/>
                  </a:ext>
                </a:extLst>
              </a:tr>
              <a:tr h="0">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Banking sector reform</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3993698202"/>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Government to give financial backing to the private sector</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4166442634"/>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Develop the local capital market</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76945694"/>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Government to provide support for private investors in the form of guarantees.</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1000041539"/>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Train and retain skilled and knowledgeable public officials. </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1243834345"/>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Government to provide a favourable legal and institutional framework for PPPs </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2216675279"/>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Government to ensure political stability</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216040190"/>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Consultation and engagement of opposition political parties. The PPP framework  including a policy on stake-holders engagement</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4187936709"/>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Government to provide support for PPPs by creating an enabling environment. </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742534512"/>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Government engaging all stakeholder for their support and commitment </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2898517492"/>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Road tolls should be affordable for road users. Government to subsidise where possible </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295965230"/>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Alternative routes should not be created on the same corridor. Prospective alternative roads should be made known to the bidders.</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580527753"/>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Ensure fair and competitive transparent procurement process by following procurement protocols.</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2835346516"/>
                  </a:ext>
                </a:extLst>
              </a:tr>
              <a:tr h="274111">
                <a:tc>
                  <a:txBody>
                    <a:bodyPr/>
                    <a:lstStyle/>
                    <a:p>
                      <a:pPr marL="0" marR="0" algn="l" defTabSz="457200" rtl="0" eaLnBrk="1" latinLnBrk="0" hangingPunct="1">
                        <a:lnSpc>
                          <a:spcPct val="107000"/>
                        </a:lnSpc>
                        <a:spcBef>
                          <a:spcPts val="0"/>
                        </a:spcBef>
                        <a:spcAft>
                          <a:spcPts val="0"/>
                        </a:spcAft>
                      </a:pPr>
                      <a:r>
                        <a:rPr lang="en-GB" sz="1400" b="1" kern="1200" dirty="0">
                          <a:solidFill>
                            <a:schemeClr val="tx1"/>
                          </a:solidFill>
                          <a:effectLst/>
                          <a:latin typeface="Times New Roman" panose="02020603050405020304" pitchFamily="18" charset="0"/>
                          <a:ea typeface="+mn-ea"/>
                          <a:cs typeface="Times New Roman" panose="02020603050405020304" pitchFamily="18" charset="0"/>
                        </a:rPr>
                        <a:t>Information disclosure framework should be provided that incorporates appropriate information disclosure provisions.</a:t>
                      </a:r>
                      <a:endParaRPr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33240" marR="34865" marT="9497" marB="71228"/>
                </a:tc>
                <a:extLst>
                  <a:ext uri="{0D108BD9-81ED-4DB2-BD59-A6C34878D82A}">
                    <a16:rowId xmlns:a16="http://schemas.microsoft.com/office/drawing/2014/main" val="2370294863"/>
                  </a:ext>
                </a:extLst>
              </a:tr>
            </a:tbl>
          </a:graphicData>
        </a:graphic>
      </p:graphicFrame>
      <p:sp>
        <p:nvSpPr>
          <p:cNvPr id="5" name="Slide Number Placeholder 4">
            <a:extLst>
              <a:ext uri="{FF2B5EF4-FFF2-40B4-BE49-F238E27FC236}">
                <a16:creationId xmlns:a16="http://schemas.microsoft.com/office/drawing/2014/main" id="{91082E19-39D6-4E58-8478-BFBDB4BD3348}"/>
              </a:ext>
            </a:extLst>
          </p:cNvPr>
          <p:cNvSpPr>
            <a:spLocks noGrp="1"/>
          </p:cNvSpPr>
          <p:nvPr>
            <p:ph type="sldNum" sz="quarter" idx="12"/>
          </p:nvPr>
        </p:nvSpPr>
        <p:spPr/>
        <p:txBody>
          <a:bodyPr/>
          <a:lstStyle/>
          <a:p>
            <a:fld id="{3B0501F5-8596-40B9-8A35-34D210EF7020}" type="slidenum">
              <a:rPr lang="en-US" smtClean="0"/>
              <a:t>22</a:t>
            </a:fld>
            <a:endParaRPr lang="en-US"/>
          </a:p>
        </p:txBody>
      </p:sp>
    </p:spTree>
    <p:extLst>
      <p:ext uri="{BB962C8B-B14F-4D97-AF65-F5344CB8AC3E}">
        <p14:creationId xmlns:p14="http://schemas.microsoft.com/office/powerpoint/2010/main" val="2954821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13E53-DBB3-4593-AED4-B695677E1833}"/>
              </a:ext>
            </a:extLst>
          </p:cNvPr>
          <p:cNvSpPr>
            <a:spLocks noGrp="1"/>
          </p:cNvSpPr>
          <p:nvPr>
            <p:ph type="title"/>
          </p:nvPr>
        </p:nvSpPr>
        <p:spPr>
          <a:xfrm>
            <a:off x="-83977" y="154647"/>
            <a:ext cx="11719249" cy="1037430"/>
          </a:xfrm>
          <a:solidFill>
            <a:schemeClr val="bg1"/>
          </a:solidFill>
        </p:spPr>
        <p:txBody>
          <a:bodyPr>
            <a:noAutofit/>
          </a:bodyPr>
          <a:lstStyle/>
          <a:p>
            <a:pPr algn="ctr"/>
            <a:r>
              <a:rPr lang="en-US" sz="3200" b="1" dirty="0">
                <a:latin typeface="Times New Roman" panose="02020603050405020304" pitchFamily="18" charset="0"/>
                <a:cs typeface="Times New Roman" panose="02020603050405020304" pitchFamily="18" charset="0"/>
              </a:rPr>
              <a:t>BEST PRACTICE FRAMEWORK DEVELOPMENT &amp; VALIDATED  </a:t>
            </a:r>
          </a:p>
        </p:txBody>
      </p:sp>
      <p:sp>
        <p:nvSpPr>
          <p:cNvPr id="25606" name="Content Placeholder 25605">
            <a:extLst>
              <a:ext uri="{FF2B5EF4-FFF2-40B4-BE49-F238E27FC236}">
                <a16:creationId xmlns:a16="http://schemas.microsoft.com/office/drawing/2014/main" id="{4EF693CC-5806-42A0-A82E-717B63972C01}"/>
              </a:ext>
            </a:extLst>
          </p:cNvPr>
          <p:cNvSpPr>
            <a:spLocks noGrp="1"/>
          </p:cNvSpPr>
          <p:nvPr>
            <p:ph idx="1"/>
          </p:nvPr>
        </p:nvSpPr>
        <p:spPr>
          <a:xfrm>
            <a:off x="18661" y="1791478"/>
            <a:ext cx="5477070" cy="4581330"/>
          </a:xfrm>
        </p:spPr>
        <p:txBody>
          <a:bodyPr>
            <a:noAutofit/>
          </a:bodyPr>
          <a:lstStyle/>
          <a:p>
            <a:pPr algn="just">
              <a:buFont typeface="Wingdings" panose="05000000000000000000" pitchFamily="2" charset="2"/>
              <a:buChar char="q"/>
            </a:pPr>
            <a:endParaRPr lang="en-GB"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GB" sz="2000" dirty="0">
                <a:latin typeface="Times New Roman" panose="02020603050405020304" pitchFamily="18" charset="0"/>
                <a:cs typeface="Times New Roman" panose="02020603050405020304" pitchFamily="18" charset="0"/>
              </a:rPr>
              <a:t>The development of the framework took into consideration the PPP project life cycle approach. </a:t>
            </a:r>
          </a:p>
          <a:p>
            <a:pPr algn="just">
              <a:buFont typeface="Wingdings" panose="05000000000000000000" pitchFamily="2" charset="2"/>
              <a:buChar char="q"/>
            </a:pPr>
            <a:endParaRPr lang="en-GB"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GB" sz="2000" dirty="0">
                <a:latin typeface="Times New Roman" panose="02020603050405020304" pitchFamily="18" charset="0"/>
                <a:cs typeface="Times New Roman" panose="02020603050405020304" pitchFamily="18" charset="0"/>
              </a:rPr>
              <a:t>The method is a time –tested method which has been used by earlier researchers like Osei-</a:t>
            </a:r>
            <a:r>
              <a:rPr lang="en-GB" sz="2000" dirty="0" err="1">
                <a:latin typeface="Times New Roman" panose="02020603050405020304" pitchFamily="18" charset="0"/>
                <a:cs typeface="Times New Roman" panose="02020603050405020304" pitchFamily="18" charset="0"/>
              </a:rPr>
              <a:t>Kyei</a:t>
            </a:r>
            <a:r>
              <a:rPr lang="en-GB" sz="2000" dirty="0">
                <a:latin typeface="Times New Roman" panose="02020603050405020304" pitchFamily="18" charset="0"/>
                <a:cs typeface="Times New Roman" panose="02020603050405020304" pitchFamily="18" charset="0"/>
              </a:rPr>
              <a:t> and Chan (2018a); Kavishe et al. (2018) and Cheung (2009).</a:t>
            </a:r>
            <a:endParaRPr lang="en-US" sz="2000" dirty="0">
              <a:latin typeface="Times New Roman" panose="02020603050405020304" pitchFamily="18" charset="0"/>
              <a:cs typeface="Times New Roman" panose="02020603050405020304" pitchFamily="18" charset="0"/>
            </a:endParaRPr>
          </a:p>
        </p:txBody>
      </p:sp>
      <p:pic>
        <p:nvPicPr>
          <p:cNvPr id="2050" name="Picture 2" descr="Image result for framework development">
            <a:extLst>
              <a:ext uri="{FF2B5EF4-FFF2-40B4-BE49-F238E27FC236}">
                <a16:creationId xmlns:a16="http://schemas.microsoft.com/office/drawing/2014/main" id="{74C2610C-CA6B-421C-AFF4-68B8D00EE51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018" r="29983" b="2"/>
          <a:stretch/>
        </p:blipFill>
        <p:spPr bwMode="auto">
          <a:xfrm>
            <a:off x="5495731" y="1630105"/>
            <a:ext cx="4462020" cy="4742703"/>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F76897C4-DB1A-4DF6-AF83-397F44AB1536}"/>
              </a:ext>
            </a:extLst>
          </p:cNvPr>
          <p:cNvSpPr>
            <a:spLocks noGrp="1"/>
          </p:cNvSpPr>
          <p:nvPr>
            <p:ph type="sldNum" sz="quarter" idx="12"/>
          </p:nvPr>
        </p:nvSpPr>
        <p:spPr/>
        <p:txBody>
          <a:bodyPr/>
          <a:lstStyle/>
          <a:p>
            <a:fld id="{3B0501F5-8596-40B9-8A35-34D210EF7020}" type="slidenum">
              <a:rPr lang="en-US" smtClean="0"/>
              <a:t>23</a:t>
            </a:fld>
            <a:endParaRPr lang="en-US"/>
          </a:p>
        </p:txBody>
      </p:sp>
    </p:spTree>
    <p:extLst>
      <p:ext uri="{BB962C8B-B14F-4D97-AF65-F5344CB8AC3E}">
        <p14:creationId xmlns:p14="http://schemas.microsoft.com/office/powerpoint/2010/main" val="237924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0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14C05E54-F922-48E9-90B4-4D708511A63A}"/>
              </a:ext>
            </a:extLst>
          </p:cNvPr>
          <p:cNvSpPr>
            <a:spLocks noGrp="1"/>
          </p:cNvSpPr>
          <p:nvPr>
            <p:ph type="title"/>
          </p:nvPr>
        </p:nvSpPr>
        <p:spPr>
          <a:xfrm>
            <a:off x="152400" y="152400"/>
            <a:ext cx="10379396" cy="598223"/>
          </a:xfrm>
          <a:solidFill>
            <a:schemeClr val="bg1"/>
          </a:solidFill>
        </p:spPr>
        <p:txBody>
          <a:bodyPr>
            <a:noAutofit/>
          </a:bodyPr>
          <a:lstStyle/>
          <a:p>
            <a:pPr algn="ctr"/>
            <a:r>
              <a:rPr lang="en-US" sz="3200" b="1" dirty="0">
                <a:latin typeface="Times New Roman" panose="02020603050405020304" pitchFamily="18" charset="0"/>
                <a:cs typeface="Times New Roman" panose="02020603050405020304" pitchFamily="18" charset="0"/>
              </a:rPr>
              <a:t>GHANA PPP PROCUREMENT CYCLE  </a:t>
            </a:r>
          </a:p>
        </p:txBody>
      </p:sp>
      <p:sp>
        <p:nvSpPr>
          <p:cNvPr id="5" name="Title 1">
            <a:extLst>
              <a:ext uri="{FF2B5EF4-FFF2-40B4-BE49-F238E27FC236}">
                <a16:creationId xmlns:a16="http://schemas.microsoft.com/office/drawing/2014/main" id="{DC92AE2B-E0F8-4BA7-B4B5-10E2116C5597}"/>
              </a:ext>
            </a:extLst>
          </p:cNvPr>
          <p:cNvSpPr>
            <a:spLocks noGrp="1"/>
          </p:cNvSpPr>
          <p:nvPr>
            <p:ph idx="1"/>
          </p:nvPr>
        </p:nvSpPr>
        <p:spPr>
          <a:xfrm>
            <a:off x="65315" y="381000"/>
            <a:ext cx="10898155" cy="4965600"/>
          </a:xfrm>
        </p:spPr>
        <p:txBody>
          <a:bodyPr/>
          <a:lstStyle/>
          <a:p>
            <a:pPr marL="0" indent="0">
              <a:buNone/>
            </a:pPr>
            <a:r>
              <a:rPr lang="en-US" dirty="0"/>
              <a:t> </a:t>
            </a:r>
          </a:p>
        </p:txBody>
      </p:sp>
      <p:sp>
        <p:nvSpPr>
          <p:cNvPr id="7" name="Rectangle 2057">
            <a:extLst>
              <a:ext uri="{FF2B5EF4-FFF2-40B4-BE49-F238E27FC236}">
                <a16:creationId xmlns:a16="http://schemas.microsoft.com/office/drawing/2014/main" id="{6851D034-5EC8-429A-A93B-E8D028C79737}"/>
              </a:ext>
            </a:extLst>
          </p:cNvPr>
          <p:cNvSpPr>
            <a:spLocks noChangeArrowheads="1"/>
          </p:cNvSpPr>
          <p:nvPr/>
        </p:nvSpPr>
        <p:spPr bwMode="auto">
          <a:xfrm>
            <a:off x="2235686" y="1191475"/>
            <a:ext cx="2497606" cy="752475"/>
          </a:xfrm>
          <a:prstGeom prst="rect">
            <a:avLst/>
          </a:prstGeom>
          <a:gradFill rotWithShape="1">
            <a:gsLst>
              <a:gs pos="0">
                <a:srgbClr val="B1CBE9"/>
              </a:gs>
              <a:gs pos="50000">
                <a:srgbClr val="A3C1E5"/>
              </a:gs>
              <a:gs pos="100000">
                <a:srgbClr val="92B9E4"/>
              </a:gs>
            </a:gsLst>
            <a:lin ang="5400000"/>
          </a:gradFill>
          <a:ln w="6350">
            <a:solidFill>
              <a:srgbClr val="5B9BD5"/>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PROCUREMENT  </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8" name="Rectangle 2056">
            <a:extLst>
              <a:ext uri="{FF2B5EF4-FFF2-40B4-BE49-F238E27FC236}">
                <a16:creationId xmlns:a16="http://schemas.microsoft.com/office/drawing/2014/main" id="{2A0480B3-96BD-4A59-B093-B48B556CA79A}"/>
              </a:ext>
            </a:extLst>
          </p:cNvPr>
          <p:cNvSpPr>
            <a:spLocks noChangeArrowheads="1"/>
          </p:cNvSpPr>
          <p:nvPr/>
        </p:nvSpPr>
        <p:spPr bwMode="auto">
          <a:xfrm>
            <a:off x="4960170" y="1194943"/>
            <a:ext cx="3064157" cy="752475"/>
          </a:xfrm>
          <a:prstGeom prst="rect">
            <a:avLst/>
          </a:prstGeom>
          <a:gradFill rotWithShape="1">
            <a:gsLst>
              <a:gs pos="0">
                <a:srgbClr val="B1CBE9"/>
              </a:gs>
              <a:gs pos="50000">
                <a:srgbClr val="A3C1E5"/>
              </a:gs>
              <a:gs pos="100000">
                <a:srgbClr val="92B9E4"/>
              </a:gs>
            </a:gsLst>
            <a:lin ang="5400000"/>
          </a:gradFill>
          <a:ln w="6350">
            <a:solidFill>
              <a:srgbClr val="5B9BD5"/>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CONSTRUCTION MANAGEMENT  </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grpSp>
        <p:nvGrpSpPr>
          <p:cNvPr id="4" name="Group 3">
            <a:extLst>
              <a:ext uri="{FF2B5EF4-FFF2-40B4-BE49-F238E27FC236}">
                <a16:creationId xmlns:a16="http://schemas.microsoft.com/office/drawing/2014/main" id="{394BA88D-CB44-4E24-8F48-3E40C57517CD}"/>
              </a:ext>
            </a:extLst>
          </p:cNvPr>
          <p:cNvGrpSpPr/>
          <p:nvPr/>
        </p:nvGrpSpPr>
        <p:grpSpPr>
          <a:xfrm>
            <a:off x="55289" y="1191475"/>
            <a:ext cx="2007113" cy="4163136"/>
            <a:chOff x="405457" y="1199484"/>
            <a:chExt cx="2007113" cy="4163136"/>
          </a:xfrm>
        </p:grpSpPr>
        <p:sp>
          <p:nvSpPr>
            <p:cNvPr id="6" name="Rectangle 2062">
              <a:extLst>
                <a:ext uri="{FF2B5EF4-FFF2-40B4-BE49-F238E27FC236}">
                  <a16:creationId xmlns:a16="http://schemas.microsoft.com/office/drawing/2014/main" id="{4E506A20-6581-4FEC-8FB4-306FBB58A873}"/>
                </a:ext>
              </a:extLst>
            </p:cNvPr>
            <p:cNvSpPr>
              <a:spLocks noChangeArrowheads="1"/>
            </p:cNvSpPr>
            <p:nvPr/>
          </p:nvSpPr>
          <p:spPr bwMode="auto">
            <a:xfrm>
              <a:off x="414087" y="1199484"/>
              <a:ext cx="1998483" cy="733425"/>
            </a:xfrm>
            <a:prstGeom prst="rect">
              <a:avLst/>
            </a:prstGeom>
            <a:gradFill rotWithShape="1">
              <a:gsLst>
                <a:gs pos="0">
                  <a:srgbClr val="B1CBE9"/>
                </a:gs>
                <a:gs pos="50000">
                  <a:srgbClr val="A3C1E5"/>
                </a:gs>
                <a:gs pos="100000">
                  <a:srgbClr val="92B9E4"/>
                </a:gs>
              </a:gsLst>
              <a:lin ang="5400000"/>
            </a:gradFill>
            <a:ln w="6350">
              <a:solidFill>
                <a:srgbClr val="5B9BD5"/>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PROJECT INCEPTION </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91">
              <a:extLst>
                <a:ext uri="{FF2B5EF4-FFF2-40B4-BE49-F238E27FC236}">
                  <a16:creationId xmlns:a16="http://schemas.microsoft.com/office/drawing/2014/main" id="{BD9B520B-58E7-4837-8C55-057681159516}"/>
                </a:ext>
              </a:extLst>
            </p:cNvPr>
            <p:cNvSpPr>
              <a:spLocks noChangeArrowheads="1"/>
            </p:cNvSpPr>
            <p:nvPr/>
          </p:nvSpPr>
          <p:spPr bwMode="auto">
            <a:xfrm>
              <a:off x="405457" y="2189207"/>
              <a:ext cx="1998483" cy="3173413"/>
            </a:xfrm>
            <a:prstGeom prst="rect">
              <a:avLst/>
            </a:prstGeom>
            <a:solidFill>
              <a:schemeClr val="accent2">
                <a:lumMod val="20000"/>
                <a:lumOff val="80000"/>
              </a:schemeClr>
            </a:solidFill>
            <a:ln w="3175">
              <a:solidFill>
                <a:schemeClr val="accent1"/>
              </a:solidFill>
              <a:miter lim="800000"/>
              <a:headEnd/>
              <a:tailEnd/>
            </a:ln>
          </p:spPr>
          <p:txBody>
            <a:bodyPr vert="horz" wrap="square" lIns="91440" tIns="45720" rIns="91440" bIns="45720" numCol="1" anchor="ctr" anchorCtr="0" compatLnSpc="1">
              <a:prstTxWarp prst="textNoShape">
                <a:avLst/>
              </a:prstTxWarp>
            </a:bodyPr>
            <a:lstStyle/>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Project identification </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Project registration</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Project inception note</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Prefeasibility study</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Feasibility study </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endParaRPr kumimoji="0" lang="en-GB" altLang="en-US" sz="2400" b="0" i="0" u="none" strike="noStrike" cap="none" normalizeH="0" baseline="0" dirty="0">
                <a:ln>
                  <a:noFill/>
                </a:ln>
                <a:solidFill>
                  <a:schemeClr val="tx1"/>
                </a:solidFill>
                <a:effectLst/>
                <a:latin typeface="Arial" panose="020B0604020202020204" pitchFamily="34" charset="0"/>
              </a:endParaRPr>
            </a:p>
          </p:txBody>
        </p:sp>
      </p:grpSp>
      <p:sp>
        <p:nvSpPr>
          <p:cNvPr id="16" name="Rectangle 94">
            <a:extLst>
              <a:ext uri="{FF2B5EF4-FFF2-40B4-BE49-F238E27FC236}">
                <a16:creationId xmlns:a16="http://schemas.microsoft.com/office/drawing/2014/main" id="{B4495BAA-4D70-4308-8E2D-D73FE5C6993B}"/>
              </a:ext>
            </a:extLst>
          </p:cNvPr>
          <p:cNvSpPr>
            <a:spLocks noChangeArrowheads="1"/>
          </p:cNvSpPr>
          <p:nvPr/>
        </p:nvSpPr>
        <p:spPr bwMode="auto">
          <a:xfrm>
            <a:off x="2235687" y="2189207"/>
            <a:ext cx="2497605" cy="3173414"/>
          </a:xfrm>
          <a:prstGeom prst="rect">
            <a:avLst/>
          </a:prstGeom>
          <a:solidFill>
            <a:schemeClr val="accent2">
              <a:lumMod val="20000"/>
              <a:lumOff val="80000"/>
            </a:schemeClr>
          </a:solidFill>
          <a:ln w="6350">
            <a:solidFill>
              <a:srgbClr val="4472C4"/>
            </a:solidFill>
            <a:miter lim="800000"/>
            <a:headEnd/>
            <a:tailEnd/>
          </a:ln>
        </p:spPr>
        <p:txBody>
          <a:bodyPr vert="horz" wrap="square" lIns="91440" tIns="45720" rIns="91440" bIns="45720" numCol="1" anchor="ctr" anchorCtr="0" compatLnSpc="1">
            <a:prstTxWarp prst="textNoShape">
              <a:avLst/>
            </a:prstTxWarp>
          </a:bodyPr>
          <a:lstStyle/>
          <a:p>
            <a:pPr marL="285750" marR="0" lvl="0" indent="-28575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Project solicitation process</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Market sounding</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Request</a:t>
            </a: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for expression of interest (EOI) and evaluation </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Request for proposal (RFP) and evaluation </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Due Diligence</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Negotiations</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Contract Award</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Financial closure</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Contract execution</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7" name="Rectangle 95">
            <a:extLst>
              <a:ext uri="{FF2B5EF4-FFF2-40B4-BE49-F238E27FC236}">
                <a16:creationId xmlns:a16="http://schemas.microsoft.com/office/drawing/2014/main" id="{C4496AD2-0E7B-420E-AA33-CC5ED438FE51}"/>
              </a:ext>
            </a:extLst>
          </p:cNvPr>
          <p:cNvSpPr>
            <a:spLocks noChangeArrowheads="1"/>
          </p:cNvSpPr>
          <p:nvPr/>
        </p:nvSpPr>
        <p:spPr bwMode="auto">
          <a:xfrm>
            <a:off x="4987731" y="2205477"/>
            <a:ext cx="3041779" cy="4111690"/>
          </a:xfrm>
          <a:prstGeom prst="rect">
            <a:avLst/>
          </a:prstGeom>
          <a:solidFill>
            <a:schemeClr val="accent2">
              <a:lumMod val="20000"/>
              <a:lumOff val="80000"/>
            </a:schemeClr>
          </a:solidFill>
          <a:ln w="6350">
            <a:solidFill>
              <a:srgbClr val="4472C4"/>
            </a:solidFill>
            <a:miter lim="800000"/>
            <a:headEnd/>
            <a:tailEnd/>
          </a:ln>
        </p:spPr>
        <p:txBody>
          <a:bodyPr vert="horz" wrap="square" lIns="91440" tIns="45720" rIns="91440" bIns="45720" numCol="1" anchor="ctr" anchorCtr="0" compatLnSpc="1">
            <a:prstTxWarp prst="textNoShape">
              <a:avLst/>
            </a:prstTxWarp>
          </a:bodyPr>
          <a:lstStyle/>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Monitor the implementation of PPP agreement and ensure all parties to the contract comply with their obligation.</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Ensure the outputs of the project are obtained. </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Ensure objectives of the PPP arrangements are met.</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Generally oversee the implementation of the PPP agreement.</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Prepare periodic reports on the implementation of the PPP project for stakeholders.</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Submit Annual report </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endParaRPr kumimoji="0" lang="en-GB" altLang="en-US" sz="2000" b="0" i="0" u="none" strike="noStrike" cap="none" normalizeH="0" baseline="0" dirty="0">
              <a:ln>
                <a:noFill/>
              </a:ln>
              <a:solidFill>
                <a:schemeClr val="tx1"/>
              </a:solidFill>
              <a:effectLst/>
              <a:latin typeface="Arial" panose="020B0604020202020204" pitchFamily="34" charset="0"/>
            </a:endParaRPr>
          </a:p>
        </p:txBody>
      </p:sp>
      <p:grpSp>
        <p:nvGrpSpPr>
          <p:cNvPr id="3" name="Group 2">
            <a:extLst>
              <a:ext uri="{FF2B5EF4-FFF2-40B4-BE49-F238E27FC236}">
                <a16:creationId xmlns:a16="http://schemas.microsoft.com/office/drawing/2014/main" id="{048B3F75-257E-453B-B94A-D974D92140B3}"/>
              </a:ext>
            </a:extLst>
          </p:cNvPr>
          <p:cNvGrpSpPr/>
          <p:nvPr/>
        </p:nvGrpSpPr>
        <p:grpSpPr>
          <a:xfrm>
            <a:off x="8197611" y="1198155"/>
            <a:ext cx="1931987" cy="4191708"/>
            <a:chOff x="7612542" y="1170912"/>
            <a:chExt cx="1931987" cy="4191708"/>
          </a:xfrm>
        </p:grpSpPr>
        <p:sp>
          <p:nvSpPr>
            <p:cNvPr id="9" name="Rectangle 2055">
              <a:extLst>
                <a:ext uri="{FF2B5EF4-FFF2-40B4-BE49-F238E27FC236}">
                  <a16:creationId xmlns:a16="http://schemas.microsoft.com/office/drawing/2014/main" id="{74FCA5A8-AE62-4351-8BE7-F9C6FF3A481D}"/>
                </a:ext>
              </a:extLst>
            </p:cNvPr>
            <p:cNvSpPr>
              <a:spLocks noChangeArrowheads="1"/>
            </p:cNvSpPr>
            <p:nvPr/>
          </p:nvSpPr>
          <p:spPr bwMode="auto">
            <a:xfrm>
              <a:off x="7612542" y="1170912"/>
              <a:ext cx="1931987" cy="790575"/>
            </a:xfrm>
            <a:prstGeom prst="rect">
              <a:avLst/>
            </a:prstGeom>
            <a:gradFill rotWithShape="1">
              <a:gsLst>
                <a:gs pos="0">
                  <a:srgbClr val="B1CBE9"/>
                </a:gs>
                <a:gs pos="50000">
                  <a:srgbClr val="A3C1E5"/>
                </a:gs>
                <a:gs pos="100000">
                  <a:srgbClr val="92B9E4"/>
                </a:gs>
              </a:gsLst>
              <a:lin ang="5400000"/>
            </a:gradFill>
            <a:ln w="6350">
              <a:solidFill>
                <a:srgbClr val="5B9BD5"/>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OPERATIONS, MAINTENANCE AND TRANSFER  </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18" name="Rectangle 96">
              <a:extLst>
                <a:ext uri="{FF2B5EF4-FFF2-40B4-BE49-F238E27FC236}">
                  <a16:creationId xmlns:a16="http://schemas.microsoft.com/office/drawing/2014/main" id="{F47F52F5-D7D7-4317-A0C2-C9E34E6B7EA3}"/>
                </a:ext>
              </a:extLst>
            </p:cNvPr>
            <p:cNvSpPr>
              <a:spLocks noChangeArrowheads="1"/>
            </p:cNvSpPr>
            <p:nvPr/>
          </p:nvSpPr>
          <p:spPr bwMode="auto">
            <a:xfrm>
              <a:off x="7612542" y="2178234"/>
              <a:ext cx="1931987" cy="3184386"/>
            </a:xfrm>
            <a:prstGeom prst="rect">
              <a:avLst/>
            </a:prstGeom>
            <a:solidFill>
              <a:schemeClr val="accent2">
                <a:lumMod val="20000"/>
                <a:lumOff val="80000"/>
              </a:schemeClr>
            </a:solidFill>
            <a:ln w="6350">
              <a:solidFill>
                <a:srgbClr val="4472C4"/>
              </a:solidFill>
              <a:miter lim="800000"/>
              <a:headEnd/>
              <a:tailEnd/>
            </a:ln>
          </p:spPr>
          <p:txBody>
            <a:bodyPr vert="horz" wrap="square" lIns="91440" tIns="45720" rIns="91440" bIns="45720" numCol="1" anchor="ctr" anchorCtr="0" compatLnSpc="1">
              <a:prstTxWarp prst="textNoShape">
                <a:avLst/>
              </a:prstTxWarp>
            </a:bodyPr>
            <a:lstStyle/>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Manage changes, claims and disputes </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Monitor performance </a:t>
              </a:r>
              <a:endParaRPr kumimoji="0" lang="en-GB"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a:ln>
                  <a:noFill/>
                </a:ln>
                <a:solidFill>
                  <a:schemeClr val="tx1"/>
                </a:solidFill>
                <a:effectLst/>
                <a:latin typeface="Arial" panose="020B0604020202020204" pitchFamily="34" charset="0"/>
              </a:endParaRPr>
            </a:p>
          </p:txBody>
        </p:sp>
      </p:grpSp>
      <p:sp>
        <p:nvSpPr>
          <p:cNvPr id="20" name="Rectangle 15">
            <a:extLst>
              <a:ext uri="{FF2B5EF4-FFF2-40B4-BE49-F238E27FC236}">
                <a16:creationId xmlns:a16="http://schemas.microsoft.com/office/drawing/2014/main" id="{6B537522-E1B8-4E06-88A5-F38BFA06FB2F}"/>
              </a:ext>
            </a:extLst>
          </p:cNvPr>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112" tIns="895068" rIns="914112" bIns="539580" numCol="1" anchor="ctr" anchorCtr="0" compatLnSpc="1">
            <a:prstTxWarp prst="textNoShape">
              <a:avLst/>
            </a:prstTxWarp>
            <a:spAutoFit/>
          </a:bodyPr>
          <a:lstStyle/>
          <a:p>
            <a:endParaRPr lang="en-US"/>
          </a:p>
        </p:txBody>
      </p:sp>
      <p:sp>
        <p:nvSpPr>
          <p:cNvPr id="21" name="Rectangle 21">
            <a:extLst>
              <a:ext uri="{FF2B5EF4-FFF2-40B4-BE49-F238E27FC236}">
                <a16:creationId xmlns:a16="http://schemas.microsoft.com/office/drawing/2014/main" id="{2CE78BBF-A0DB-49C9-8E16-8BA91699A115}"/>
              </a:ext>
            </a:extLst>
          </p:cNvPr>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2" name="Rectangle 28">
            <a:extLst>
              <a:ext uri="{FF2B5EF4-FFF2-40B4-BE49-F238E27FC236}">
                <a16:creationId xmlns:a16="http://schemas.microsoft.com/office/drawing/2014/main" id="{A9C270E1-2923-4158-BE03-4E31B3D7163C}"/>
              </a:ext>
            </a:extLst>
          </p:cNvPr>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400" b="1"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r>
            <a:br>
              <a:rPr kumimoji="0" lang="en-GB" altLang="en-US" sz="1400" b="1" i="0" u="none" strike="noStrike" cap="none" normalizeH="0" baseline="0">
                <a:ln>
                  <a:noFill/>
                </a:ln>
                <a:solidFill>
                  <a:schemeClr val="tx1"/>
                </a:solidFill>
                <a:effectLst/>
                <a:latin typeface="Arial" panose="020B0604020202020204" pitchFamily="34" charset="0"/>
                <a:ea typeface="Times New Roman" panose="02020603050405020304" pitchFamily="18" charset="0"/>
              </a:rPr>
            </a:b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12" name="Slide Number Placeholder 11">
            <a:extLst>
              <a:ext uri="{FF2B5EF4-FFF2-40B4-BE49-F238E27FC236}">
                <a16:creationId xmlns:a16="http://schemas.microsoft.com/office/drawing/2014/main" id="{D760DE52-6BF4-4EA4-BBC1-B42ACED6A47A}"/>
              </a:ext>
            </a:extLst>
          </p:cNvPr>
          <p:cNvSpPr>
            <a:spLocks noGrp="1"/>
          </p:cNvSpPr>
          <p:nvPr>
            <p:ph type="sldNum" sz="quarter" idx="12"/>
          </p:nvPr>
        </p:nvSpPr>
        <p:spPr/>
        <p:txBody>
          <a:bodyPr/>
          <a:lstStyle/>
          <a:p>
            <a:fld id="{3B0501F5-8596-40B9-8A35-34D210EF7020}" type="slidenum">
              <a:rPr lang="en-US" smtClean="0"/>
              <a:t>24</a:t>
            </a:fld>
            <a:endParaRPr lang="en-US"/>
          </a:p>
        </p:txBody>
      </p:sp>
    </p:spTree>
    <p:extLst>
      <p:ext uri="{BB962C8B-B14F-4D97-AF65-F5344CB8AC3E}">
        <p14:creationId xmlns:p14="http://schemas.microsoft.com/office/powerpoint/2010/main" val="2962143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5162D6B-7B45-4858-9A17-F7D9A43D3A82}"/>
              </a:ext>
            </a:extLst>
          </p:cNvPr>
          <p:cNvSpPr>
            <a:spLocks noGrp="1"/>
          </p:cNvSpPr>
          <p:nvPr>
            <p:ph type="sldNum" sz="quarter" idx="12"/>
          </p:nvPr>
        </p:nvSpPr>
        <p:spPr/>
        <p:txBody>
          <a:bodyPr/>
          <a:lstStyle/>
          <a:p>
            <a:fld id="{3B0501F5-8596-40B9-8A35-34D210EF7020}" type="slidenum">
              <a:rPr lang="en-US" smtClean="0"/>
              <a:t>25</a:t>
            </a:fld>
            <a:endParaRPr lang="en-US"/>
          </a:p>
        </p:txBody>
      </p:sp>
      <p:graphicFrame>
        <p:nvGraphicFramePr>
          <p:cNvPr id="7" name="Diagram 6">
            <a:extLst>
              <a:ext uri="{FF2B5EF4-FFF2-40B4-BE49-F238E27FC236}">
                <a16:creationId xmlns:a16="http://schemas.microsoft.com/office/drawing/2014/main" id="{B67E13DF-DC36-43C4-8905-1021F6F9CF2E}"/>
              </a:ext>
            </a:extLst>
          </p:cNvPr>
          <p:cNvGraphicFramePr/>
          <p:nvPr>
            <p:extLst>
              <p:ext uri="{D42A27DB-BD31-4B8C-83A1-F6EECF244321}">
                <p14:modId xmlns:p14="http://schemas.microsoft.com/office/powerpoint/2010/main" val="400812286"/>
              </p:ext>
            </p:extLst>
          </p:nvPr>
        </p:nvGraphicFramePr>
        <p:xfrm>
          <a:off x="-289247" y="926000"/>
          <a:ext cx="12297746" cy="52616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Picture 10">
            <a:extLst>
              <a:ext uri="{FF2B5EF4-FFF2-40B4-BE49-F238E27FC236}">
                <a16:creationId xmlns:a16="http://schemas.microsoft.com/office/drawing/2014/main" id="{F89E5D35-B19A-4AF6-A9AD-55B7E32585BA}"/>
              </a:ext>
            </a:extLst>
          </p:cNvPr>
          <p:cNvPicPr>
            <a:picLocks noChangeAspect="1"/>
          </p:cNvPicPr>
          <p:nvPr/>
        </p:nvPicPr>
        <p:blipFill>
          <a:blip r:embed="rId7"/>
          <a:stretch>
            <a:fillRect/>
          </a:stretch>
        </p:blipFill>
        <p:spPr>
          <a:xfrm>
            <a:off x="3580103" y="2980686"/>
            <a:ext cx="3243660" cy="2951314"/>
          </a:xfrm>
          <a:prstGeom prst="rect">
            <a:avLst/>
          </a:prstGeom>
        </p:spPr>
      </p:pic>
      <p:sp>
        <p:nvSpPr>
          <p:cNvPr id="12" name="Arrow: Down 11">
            <a:extLst>
              <a:ext uri="{FF2B5EF4-FFF2-40B4-BE49-F238E27FC236}">
                <a16:creationId xmlns:a16="http://schemas.microsoft.com/office/drawing/2014/main" id="{2740B2E3-0480-4479-93CD-2D6871A72001}"/>
              </a:ext>
            </a:extLst>
          </p:cNvPr>
          <p:cNvSpPr/>
          <p:nvPr/>
        </p:nvSpPr>
        <p:spPr>
          <a:xfrm>
            <a:off x="1931437" y="2235856"/>
            <a:ext cx="205273" cy="2612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D72AD290-3A5A-4E63-A787-44EBA79AAE09}"/>
              </a:ext>
            </a:extLst>
          </p:cNvPr>
          <p:cNvSpPr/>
          <p:nvPr/>
        </p:nvSpPr>
        <p:spPr>
          <a:xfrm>
            <a:off x="5099296" y="2719429"/>
            <a:ext cx="205273" cy="2612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Down 13">
            <a:extLst>
              <a:ext uri="{FF2B5EF4-FFF2-40B4-BE49-F238E27FC236}">
                <a16:creationId xmlns:a16="http://schemas.microsoft.com/office/drawing/2014/main" id="{EBC19285-10E7-49A5-B774-0A9F09EAC6B8}"/>
              </a:ext>
            </a:extLst>
          </p:cNvPr>
          <p:cNvSpPr/>
          <p:nvPr/>
        </p:nvSpPr>
        <p:spPr>
          <a:xfrm>
            <a:off x="8904653" y="3294019"/>
            <a:ext cx="217435" cy="2379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a:extLst>
              <a:ext uri="{FF2B5EF4-FFF2-40B4-BE49-F238E27FC236}">
                <a16:creationId xmlns:a16="http://schemas.microsoft.com/office/drawing/2014/main" id="{FDDEFEE0-0032-4D9C-A9B7-5384FDF1B0C3}"/>
              </a:ext>
            </a:extLst>
          </p:cNvPr>
          <p:cNvSpPr>
            <a:spLocks noGrp="1"/>
          </p:cNvSpPr>
          <p:nvPr>
            <p:ph type="title"/>
          </p:nvPr>
        </p:nvSpPr>
        <p:spPr>
          <a:xfrm>
            <a:off x="486736" y="323425"/>
            <a:ext cx="9013371" cy="598223"/>
          </a:xfrm>
          <a:solidFill>
            <a:schemeClr val="bg1"/>
          </a:solidFill>
        </p:spPr>
        <p:txBody>
          <a:bodyPr>
            <a:noAutofit/>
          </a:bodyPr>
          <a:lstStyle/>
          <a:p>
            <a:pPr algn="ctr"/>
            <a:r>
              <a:rPr lang="en-US" sz="3200" b="1" dirty="0">
                <a:latin typeface="Times New Roman" panose="02020603050405020304" pitchFamily="18" charset="0"/>
                <a:cs typeface="Times New Roman" panose="02020603050405020304" pitchFamily="18" charset="0"/>
              </a:rPr>
              <a:t>FRAMEWORK VALIDATION</a:t>
            </a:r>
          </a:p>
        </p:txBody>
      </p:sp>
      <p:pic>
        <p:nvPicPr>
          <p:cNvPr id="16" name="Picture 15">
            <a:extLst>
              <a:ext uri="{FF2B5EF4-FFF2-40B4-BE49-F238E27FC236}">
                <a16:creationId xmlns:a16="http://schemas.microsoft.com/office/drawing/2014/main" id="{8CD898E0-F4DF-40D0-9CDC-D8FF76A0F7E7}"/>
              </a:ext>
            </a:extLst>
          </p:cNvPr>
          <p:cNvPicPr>
            <a:picLocks noChangeAspect="1"/>
          </p:cNvPicPr>
          <p:nvPr/>
        </p:nvPicPr>
        <p:blipFill>
          <a:blip r:embed="rId8"/>
          <a:stretch>
            <a:fillRect/>
          </a:stretch>
        </p:blipFill>
        <p:spPr>
          <a:xfrm>
            <a:off x="6907739" y="3519310"/>
            <a:ext cx="5184736" cy="2879725"/>
          </a:xfrm>
          <a:prstGeom prst="rect">
            <a:avLst/>
          </a:prstGeom>
        </p:spPr>
      </p:pic>
    </p:spTree>
    <p:extLst>
      <p:ext uri="{BB962C8B-B14F-4D97-AF65-F5344CB8AC3E}">
        <p14:creationId xmlns:p14="http://schemas.microsoft.com/office/powerpoint/2010/main" val="1014561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8988EB-A000-45B9-9932-AC2A3975ACC3}"/>
              </a:ext>
            </a:extLst>
          </p:cNvPr>
          <p:cNvSpPr>
            <a:spLocks noGrp="1"/>
          </p:cNvSpPr>
          <p:nvPr>
            <p:ph idx="1"/>
          </p:nvPr>
        </p:nvSpPr>
        <p:spPr>
          <a:xfrm>
            <a:off x="0" y="1253331"/>
            <a:ext cx="10515600" cy="4351338"/>
          </a:xfrm>
        </p:spPr>
        <p:txBody>
          <a:bodyPr/>
          <a:lstStyle/>
          <a:p>
            <a:pPr algn="ctr"/>
            <a:endParaRPr lang="en-GB" dirty="0"/>
          </a:p>
          <a:p>
            <a:pPr algn="ctr"/>
            <a:endParaRPr lang="en-GB" dirty="0"/>
          </a:p>
          <a:p>
            <a:pPr algn="ctr"/>
            <a:endParaRPr lang="en-GB" dirty="0"/>
          </a:p>
          <a:p>
            <a:pPr marL="0" indent="0" algn="ctr">
              <a:spcBef>
                <a:spcPct val="0"/>
              </a:spcBef>
              <a:buNone/>
            </a:pPr>
            <a:r>
              <a:rPr lang="en-GB" sz="3000" b="1" dirty="0">
                <a:solidFill>
                  <a:schemeClr val="accent1"/>
                </a:solidFill>
                <a:latin typeface="Times New Roman" panose="02020603050405020304" pitchFamily="18" charset="0"/>
                <a:ea typeface="+mj-ea"/>
                <a:cs typeface="Times New Roman" panose="02020603050405020304" pitchFamily="18" charset="0"/>
              </a:rPr>
              <a:t>VALIDATED BEST PRACTICE FOR PPP </a:t>
            </a:r>
          </a:p>
          <a:p>
            <a:pPr marL="0" indent="0" algn="ctr">
              <a:spcBef>
                <a:spcPct val="0"/>
              </a:spcBef>
              <a:buNone/>
            </a:pPr>
            <a:r>
              <a:rPr lang="en-GB" sz="3000" b="1" dirty="0">
                <a:solidFill>
                  <a:schemeClr val="accent1"/>
                </a:solidFill>
                <a:latin typeface="Times New Roman" panose="02020603050405020304" pitchFamily="18" charset="0"/>
                <a:ea typeface="+mj-ea"/>
                <a:cs typeface="Times New Roman" panose="02020603050405020304" pitchFamily="18" charset="0"/>
              </a:rPr>
              <a:t>INCEPTION PHASE</a:t>
            </a:r>
            <a:endParaRPr lang="en-US" sz="3000" b="1" dirty="0">
              <a:solidFill>
                <a:schemeClr val="accent1"/>
              </a:solidFill>
              <a:latin typeface="Times New Roman" panose="02020603050405020304" pitchFamily="18" charset="0"/>
              <a:ea typeface="+mj-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36F333A5-8973-4034-9602-FB0BB6403CDE}"/>
              </a:ext>
            </a:extLst>
          </p:cNvPr>
          <p:cNvSpPr>
            <a:spLocks noGrp="1"/>
          </p:cNvSpPr>
          <p:nvPr>
            <p:ph type="sldNum" sz="quarter" idx="12"/>
          </p:nvPr>
        </p:nvSpPr>
        <p:spPr/>
        <p:txBody>
          <a:bodyPr/>
          <a:lstStyle/>
          <a:p>
            <a:fld id="{3B0501F5-8596-40B9-8A35-34D210EF7020}" type="slidenum">
              <a:rPr lang="en-US" smtClean="0"/>
              <a:t>26</a:t>
            </a:fld>
            <a:endParaRPr lang="en-US"/>
          </a:p>
        </p:txBody>
      </p:sp>
    </p:spTree>
    <p:extLst>
      <p:ext uri="{BB962C8B-B14F-4D97-AF65-F5344CB8AC3E}">
        <p14:creationId xmlns:p14="http://schemas.microsoft.com/office/powerpoint/2010/main" val="3566951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screenshot of a computer&#10;&#10;Description automatically generated">
            <a:extLst>
              <a:ext uri="{FF2B5EF4-FFF2-40B4-BE49-F238E27FC236}">
                <a16:creationId xmlns:a16="http://schemas.microsoft.com/office/drawing/2014/main" id="{BAD4FCE6-94A4-4B7A-859D-374293E86592}"/>
              </a:ext>
            </a:extLst>
          </p:cNvPr>
          <p:cNvPicPr>
            <a:picLocks noGrp="1"/>
          </p:cNvPicPr>
          <p:nvPr>
            <p:ph idx="1"/>
          </p:nvPr>
        </p:nvPicPr>
        <p:blipFill rotWithShape="1">
          <a:blip r:embed="rId3"/>
          <a:srcRect l="2239" r="5760" b="-1"/>
          <a:stretch/>
        </p:blipFill>
        <p:spPr>
          <a:xfrm>
            <a:off x="233265" y="402141"/>
            <a:ext cx="10730204" cy="5927657"/>
          </a:xfrm>
          <a:prstGeom prst="rect">
            <a:avLst/>
          </a:prstGeom>
        </p:spPr>
      </p:pic>
      <p:sp>
        <p:nvSpPr>
          <p:cNvPr id="4" name="Slide Number Placeholder 3">
            <a:extLst>
              <a:ext uri="{FF2B5EF4-FFF2-40B4-BE49-F238E27FC236}">
                <a16:creationId xmlns:a16="http://schemas.microsoft.com/office/drawing/2014/main" id="{9FF37B7F-8816-4477-96A9-8A2AE19E5315}"/>
              </a:ext>
            </a:extLst>
          </p:cNvPr>
          <p:cNvSpPr>
            <a:spLocks noGrp="1"/>
          </p:cNvSpPr>
          <p:nvPr>
            <p:ph type="sldNum" sz="quarter" idx="12"/>
          </p:nvPr>
        </p:nvSpPr>
        <p:spPr/>
        <p:txBody>
          <a:bodyPr/>
          <a:lstStyle/>
          <a:p>
            <a:fld id="{3B0501F5-8596-40B9-8A35-34D210EF7020}" type="slidenum">
              <a:rPr lang="en-US" smtClean="0"/>
              <a:t>27</a:t>
            </a:fld>
            <a:endParaRPr lang="en-US"/>
          </a:p>
        </p:txBody>
      </p:sp>
    </p:spTree>
    <p:extLst>
      <p:ext uri="{BB962C8B-B14F-4D97-AF65-F5344CB8AC3E}">
        <p14:creationId xmlns:p14="http://schemas.microsoft.com/office/powerpoint/2010/main" val="1316276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087EFC-B7D9-451B-BB50-C19FDC685A18}"/>
              </a:ext>
            </a:extLst>
          </p:cNvPr>
          <p:cNvSpPr>
            <a:spLocks noGrp="1"/>
          </p:cNvSpPr>
          <p:nvPr>
            <p:ph idx="1"/>
          </p:nvPr>
        </p:nvSpPr>
        <p:spPr>
          <a:xfrm>
            <a:off x="677333" y="2160589"/>
            <a:ext cx="9035833" cy="3880773"/>
          </a:xfrm>
        </p:spPr>
        <p:txBody>
          <a:bodyPr/>
          <a:lstStyle/>
          <a:p>
            <a:endParaRPr lang="en-US" dirty="0"/>
          </a:p>
          <a:p>
            <a:endParaRPr lang="en-US" dirty="0"/>
          </a:p>
          <a:p>
            <a:endParaRPr lang="en-US" dirty="0"/>
          </a:p>
          <a:p>
            <a:pPr marL="0" indent="0" algn="ctr">
              <a:spcBef>
                <a:spcPct val="0"/>
              </a:spcBef>
              <a:buNone/>
            </a:pPr>
            <a:r>
              <a:rPr lang="en-GB" sz="3000" b="1" dirty="0">
                <a:solidFill>
                  <a:schemeClr val="accent1"/>
                </a:solidFill>
                <a:latin typeface="Times New Roman" panose="02020603050405020304" pitchFamily="18" charset="0"/>
                <a:ea typeface="+mj-ea"/>
                <a:cs typeface="Times New Roman" panose="02020603050405020304" pitchFamily="18" charset="0"/>
              </a:rPr>
              <a:t>BEST PRACTICE FOR PPP PROCUREMENT PHASE  </a:t>
            </a:r>
            <a:endParaRPr lang="en-US" sz="3000" b="1" dirty="0">
              <a:solidFill>
                <a:schemeClr val="accent1"/>
              </a:solidFill>
              <a:latin typeface="Times New Roman" panose="02020603050405020304" pitchFamily="18" charset="0"/>
              <a:ea typeface="+mj-ea"/>
              <a:cs typeface="Times New Roman" panose="02020603050405020304" pitchFamily="18" charset="0"/>
            </a:endParaRPr>
          </a:p>
          <a:p>
            <a:endParaRPr lang="en-US" dirty="0"/>
          </a:p>
        </p:txBody>
      </p:sp>
      <p:sp>
        <p:nvSpPr>
          <p:cNvPr id="6" name="Slide Number Placeholder 5">
            <a:extLst>
              <a:ext uri="{FF2B5EF4-FFF2-40B4-BE49-F238E27FC236}">
                <a16:creationId xmlns:a16="http://schemas.microsoft.com/office/drawing/2014/main" id="{A77E2603-6487-4720-A113-15E9B85AFEEC}"/>
              </a:ext>
            </a:extLst>
          </p:cNvPr>
          <p:cNvSpPr>
            <a:spLocks noGrp="1"/>
          </p:cNvSpPr>
          <p:nvPr>
            <p:ph type="sldNum" sz="quarter" idx="12"/>
          </p:nvPr>
        </p:nvSpPr>
        <p:spPr/>
        <p:txBody>
          <a:bodyPr/>
          <a:lstStyle/>
          <a:p>
            <a:fld id="{3B0501F5-8596-40B9-8A35-34D210EF7020}" type="slidenum">
              <a:rPr lang="en-US" smtClean="0"/>
              <a:t>28</a:t>
            </a:fld>
            <a:endParaRPr lang="en-US"/>
          </a:p>
        </p:txBody>
      </p:sp>
    </p:spTree>
    <p:extLst>
      <p:ext uri="{BB962C8B-B14F-4D97-AF65-F5344CB8AC3E}">
        <p14:creationId xmlns:p14="http://schemas.microsoft.com/office/powerpoint/2010/main" val="1184843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52B0E-7AC9-4C9E-9D6E-ED9A7FB0014F}"/>
              </a:ext>
            </a:extLst>
          </p:cNvPr>
          <p:cNvSpPr>
            <a:spLocks noGrp="1"/>
          </p:cNvSpPr>
          <p:nvPr>
            <p:ph type="title"/>
          </p:nvPr>
        </p:nvSpPr>
        <p:spPr>
          <a:xfrm>
            <a:off x="952411" y="0"/>
            <a:ext cx="9720072" cy="302290"/>
          </a:xfrm>
        </p:spPr>
        <p:txBody>
          <a:bodyPr>
            <a:normAutofit fontScale="90000"/>
          </a:bodyPr>
          <a:lstStyle/>
          <a:p>
            <a:endParaRPr lang="en-US" dirty="0"/>
          </a:p>
        </p:txBody>
      </p:sp>
      <p:graphicFrame>
        <p:nvGraphicFramePr>
          <p:cNvPr id="4" name="Content Placeholder 3">
            <a:extLst>
              <a:ext uri="{FF2B5EF4-FFF2-40B4-BE49-F238E27FC236}">
                <a16:creationId xmlns:a16="http://schemas.microsoft.com/office/drawing/2014/main" id="{D09BFB02-6FC9-4B18-A7A2-661C75617815}"/>
              </a:ext>
            </a:extLst>
          </p:cNvPr>
          <p:cNvGraphicFramePr>
            <a:graphicFrameLocks noGrp="1"/>
          </p:cNvGraphicFramePr>
          <p:nvPr>
            <p:ph idx="1"/>
            <p:extLst>
              <p:ext uri="{D42A27DB-BD31-4B8C-83A1-F6EECF244321}">
                <p14:modId xmlns:p14="http://schemas.microsoft.com/office/powerpoint/2010/main" val="422017010"/>
              </p:ext>
            </p:extLst>
          </p:nvPr>
        </p:nvGraphicFramePr>
        <p:xfrm>
          <a:off x="0" y="83906"/>
          <a:ext cx="12192000" cy="6690188"/>
        </p:xfrm>
        <a:graphic>
          <a:graphicData uri="http://schemas.openxmlformats.org/drawingml/2006/table">
            <a:tbl>
              <a:tblPr firstRow="1" firstCol="1" bandRow="1">
                <a:tableStyleId>{5C22544A-7EE6-4342-B048-85BDC9FD1C3A}</a:tableStyleId>
              </a:tblPr>
              <a:tblGrid>
                <a:gridCol w="1202756">
                  <a:extLst>
                    <a:ext uri="{9D8B030D-6E8A-4147-A177-3AD203B41FA5}">
                      <a16:colId xmlns:a16="http://schemas.microsoft.com/office/drawing/2014/main" val="837481836"/>
                    </a:ext>
                  </a:extLst>
                </a:gridCol>
                <a:gridCol w="1429847">
                  <a:extLst>
                    <a:ext uri="{9D8B030D-6E8A-4147-A177-3AD203B41FA5}">
                      <a16:colId xmlns:a16="http://schemas.microsoft.com/office/drawing/2014/main" val="323752012"/>
                    </a:ext>
                  </a:extLst>
                </a:gridCol>
                <a:gridCol w="2634880">
                  <a:extLst>
                    <a:ext uri="{9D8B030D-6E8A-4147-A177-3AD203B41FA5}">
                      <a16:colId xmlns:a16="http://schemas.microsoft.com/office/drawing/2014/main" val="3949317418"/>
                    </a:ext>
                  </a:extLst>
                </a:gridCol>
                <a:gridCol w="2428416">
                  <a:extLst>
                    <a:ext uri="{9D8B030D-6E8A-4147-A177-3AD203B41FA5}">
                      <a16:colId xmlns:a16="http://schemas.microsoft.com/office/drawing/2014/main" val="4084147502"/>
                    </a:ext>
                  </a:extLst>
                </a:gridCol>
                <a:gridCol w="2123634">
                  <a:extLst>
                    <a:ext uri="{9D8B030D-6E8A-4147-A177-3AD203B41FA5}">
                      <a16:colId xmlns:a16="http://schemas.microsoft.com/office/drawing/2014/main" val="3260730695"/>
                    </a:ext>
                  </a:extLst>
                </a:gridCol>
                <a:gridCol w="2372467">
                  <a:extLst>
                    <a:ext uri="{9D8B030D-6E8A-4147-A177-3AD203B41FA5}">
                      <a16:colId xmlns:a16="http://schemas.microsoft.com/office/drawing/2014/main" val="2121890603"/>
                    </a:ext>
                  </a:extLst>
                </a:gridCol>
              </a:tblGrid>
              <a:tr h="226978">
                <a:tc rowSpan="2">
                  <a:txBody>
                    <a:bodyPr/>
                    <a:lstStyle/>
                    <a:p>
                      <a:pPr marL="0" marR="0" algn="ctr">
                        <a:lnSpc>
                          <a:spcPct val="100000"/>
                        </a:lnSpc>
                        <a:spcBef>
                          <a:spcPts val="0"/>
                        </a:spcBef>
                        <a:spcAft>
                          <a:spcPts val="0"/>
                        </a:spcAft>
                      </a:pPr>
                      <a:r>
                        <a:rPr lang="en-GB" sz="1200" b="1" dirty="0">
                          <a:solidFill>
                            <a:schemeClr val="bg1"/>
                          </a:solidFill>
                          <a:effectLst/>
                          <a:latin typeface="Times New Roman" panose="02020603050405020304" pitchFamily="18" charset="0"/>
                          <a:cs typeface="Times New Roman" panose="02020603050405020304" pitchFamily="18" charset="0"/>
                        </a:rPr>
                        <a:t> </a:t>
                      </a:r>
                      <a:endParaRPr lang="en-US" sz="1200" b="1" dirty="0">
                        <a:solidFill>
                          <a:schemeClr val="bg1"/>
                        </a:solidFill>
                        <a:effectLst/>
                        <a:latin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GB" sz="1200" b="1" dirty="0">
                          <a:solidFill>
                            <a:schemeClr val="bg1"/>
                          </a:solidFill>
                          <a:effectLst/>
                          <a:latin typeface="Times New Roman" panose="02020603050405020304" pitchFamily="18" charset="0"/>
                          <a:cs typeface="Times New Roman" panose="02020603050405020304" pitchFamily="18" charset="0"/>
                        </a:rPr>
                        <a:t>Challenges</a:t>
                      </a:r>
                      <a:endParaRPr lang="en-US" sz="1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just">
                        <a:lnSpc>
                          <a:spcPct val="100000"/>
                        </a:lnSpc>
                        <a:spcBef>
                          <a:spcPts val="0"/>
                        </a:spcBef>
                        <a:spcAft>
                          <a:spcPts val="0"/>
                        </a:spcAft>
                      </a:pPr>
                      <a:r>
                        <a:rPr lang="en-GB" sz="1200" b="1" dirty="0">
                          <a:effectLst/>
                          <a:latin typeface="Times New Roman" panose="02020603050405020304" pitchFamily="18" charset="0"/>
                          <a:cs typeface="Times New Roman" panose="02020603050405020304" pitchFamily="18" charset="0"/>
                        </a:rPr>
                        <a:t> </a:t>
                      </a:r>
                      <a:endParaRPr lang="en-US" sz="1200" b="1" dirty="0">
                        <a:effectLst/>
                        <a:latin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GB" sz="1200" b="1" dirty="0">
                          <a:effectLst/>
                          <a:latin typeface="Times New Roman" panose="02020603050405020304" pitchFamily="18" charset="0"/>
                          <a:cs typeface="Times New Roman" panose="02020603050405020304" pitchFamily="18" charset="0"/>
                        </a:rPr>
                        <a:t>Best Practice</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lnSpc>
                          <a:spcPct val="100000"/>
                        </a:lnSpc>
                        <a:spcBef>
                          <a:spcPts val="0"/>
                        </a:spcBef>
                        <a:spcAft>
                          <a:spcPts val="0"/>
                        </a:spcAft>
                      </a:pPr>
                      <a:r>
                        <a:rPr lang="en-GB" sz="1200" b="1" dirty="0">
                          <a:effectLst/>
                          <a:latin typeface="Times New Roman" panose="02020603050405020304" pitchFamily="18" charset="0"/>
                          <a:cs typeface="Times New Roman" panose="02020603050405020304" pitchFamily="18" charset="0"/>
                        </a:rPr>
                        <a:t> </a:t>
                      </a:r>
                      <a:endParaRPr lang="en-US" sz="1200" b="1" dirty="0">
                        <a:effectLst/>
                        <a:latin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GB" sz="1200" b="1" dirty="0">
                          <a:effectLst/>
                          <a:latin typeface="Times New Roman" panose="02020603050405020304" pitchFamily="18" charset="0"/>
                          <a:cs typeface="Times New Roman" panose="02020603050405020304" pitchFamily="18" charset="0"/>
                        </a:rPr>
                        <a:t>Rationale</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lnSpc>
                          <a:spcPct val="150000"/>
                        </a:lnSpc>
                        <a:spcBef>
                          <a:spcPts val="0"/>
                        </a:spcBef>
                        <a:spcAft>
                          <a:spcPts val="0"/>
                        </a:spcAft>
                      </a:pPr>
                      <a:r>
                        <a:rPr lang="en-GB" sz="1200">
                          <a:effectLst/>
                        </a:rPr>
                        <a:t>Recommended solutions/Actions ( For Government)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rowSpan="2">
                  <a:txBody>
                    <a:bodyPr/>
                    <a:lstStyle/>
                    <a:p>
                      <a:pPr marL="0" marR="0" algn="just">
                        <a:lnSpc>
                          <a:spcPct val="100000"/>
                        </a:lnSpc>
                        <a:spcBef>
                          <a:spcPts val="0"/>
                        </a:spcBef>
                        <a:spcAft>
                          <a:spcPts val="0"/>
                        </a:spcAft>
                      </a:pPr>
                      <a:r>
                        <a:rPr lang="en-GB" sz="1200" b="1" dirty="0">
                          <a:effectLst/>
                          <a:latin typeface="Times New Roman" panose="02020603050405020304" pitchFamily="18" charset="0"/>
                          <a:cs typeface="Times New Roman" panose="02020603050405020304" pitchFamily="18" charset="0"/>
                        </a:rPr>
                        <a:t>Guidance for private investors to manage investment risk </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9012764"/>
                  </a:ext>
                </a:extLst>
              </a:tr>
              <a:tr h="34405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00000"/>
                        </a:lnSpc>
                        <a:spcBef>
                          <a:spcPts val="0"/>
                        </a:spcBef>
                        <a:spcAft>
                          <a:spcPts val="0"/>
                        </a:spcAft>
                      </a:pPr>
                      <a:r>
                        <a:rPr lang="en-GB" sz="1200" b="1" dirty="0">
                          <a:effectLst/>
                          <a:latin typeface="Times New Roman" panose="02020603050405020304" pitchFamily="18" charset="0"/>
                          <a:cs typeface="Times New Roman" panose="02020603050405020304" pitchFamily="18" charset="0"/>
                        </a:rPr>
                        <a:t>Long-term at the policy level</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GB" sz="1200" b="1" dirty="0">
                          <a:effectLst/>
                          <a:latin typeface="Times New Roman" panose="02020603050405020304" pitchFamily="18" charset="0"/>
                          <a:cs typeface="Times New Roman" panose="02020603050405020304" pitchFamily="18" charset="0"/>
                        </a:rPr>
                        <a:t>Specific action, short term at the project level</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415643917"/>
                  </a:ext>
                </a:extLst>
              </a:tr>
              <a:tr h="2534637">
                <a:tc>
                  <a:txBody>
                    <a:bodyPr/>
                    <a:lstStyle/>
                    <a:p>
                      <a:pPr marL="0" marR="0" algn="just">
                        <a:lnSpc>
                          <a:spcPct val="100000"/>
                        </a:lnSpc>
                        <a:spcBef>
                          <a:spcPts val="0"/>
                        </a:spcBef>
                        <a:spcAft>
                          <a:spcPts val="0"/>
                        </a:spcAft>
                      </a:pPr>
                      <a:r>
                        <a:rPr lang="en-GB" sz="1200" dirty="0">
                          <a:solidFill>
                            <a:schemeClr val="bg1"/>
                          </a:solidFill>
                          <a:effectLst/>
                          <a:latin typeface="Times New Roman" panose="02020603050405020304" pitchFamily="18" charset="0"/>
                          <a:cs typeface="Times New Roman" panose="02020603050405020304" pitchFamily="18" charset="0"/>
                        </a:rPr>
                        <a:t>Road users not willing to pay realistic road tolls</a:t>
                      </a:r>
                      <a:endPar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Text for individual affordability and willingness to pay realistic tolls during the preparation phase</a:t>
                      </a:r>
                      <a:endParaRPr lang="en-US" sz="1100" dirty="0">
                        <a:effectLst/>
                        <a:latin typeface="Times New Roman" panose="02020603050405020304" pitchFamily="18" charset="0"/>
                        <a:cs typeface="Times New Roman" panose="02020603050405020304" pitchFamily="18" charset="0"/>
                      </a:endParaRPr>
                    </a:p>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Viability of user-pays PPP road project depends on payment of realistic road tolls. Therefore, the government may grant a concession to a private investor to charge road users for using the road at the operation stage. In a situation where willingness to pay a realistic road toll is a problem for the road users, the government may offer support by filling in the gap by providing Viability Gap Funding (VGF) to keep the price of the toll charges to a level socially and politically acceptable for the population.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government should provide subsidies to</a:t>
                      </a:r>
                      <a:endParaRPr lang="en-US" sz="1100" dirty="0">
                        <a:effectLst/>
                        <a:latin typeface="Times New Roman" panose="02020603050405020304" pitchFamily="18" charset="0"/>
                        <a:cs typeface="Times New Roman" panose="02020603050405020304" pitchFamily="18" charset="0"/>
                      </a:endParaRPr>
                    </a:p>
                    <a:p>
                      <a:pPr marL="0" marR="0" algn="just" fontAlgn="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support PPP road projects where users are not able to pay a realistic road toll. </a:t>
                      </a:r>
                      <a:endParaRPr lang="en-US" sz="1100" dirty="0">
                        <a:effectLst/>
                        <a:latin typeface="Times New Roman" panose="02020603050405020304" pitchFamily="18" charset="0"/>
                        <a:cs typeface="Times New Roman" panose="02020603050405020304" pitchFamily="18" charset="0"/>
                      </a:endParaRPr>
                    </a:p>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PPP framework should provide clear rules for reporting and accounting for government fiscal commitment . Government can also set up a Viability Gap Fund to support  PPP road project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false expectation of user willingness to pay may lead to an underutilised and financial problem when completed. Authority should only tender out and enter into PPP contract when affordability (from government and individual perspective), and willingness test has been passed satisfactorily.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willingness of road users to pay realistic toll could impact on the commercial viability of  PPP road project. Therefore, the private investors should ensure availability to pay realistic toll is tested during project appraisal phase or VGF provision is made during the contract structuring phase.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0942560"/>
                  </a:ext>
                </a:extLst>
              </a:tr>
              <a:tr h="1858733">
                <a:tc>
                  <a:txBody>
                    <a:bodyPr/>
                    <a:lstStyle/>
                    <a:p>
                      <a:pPr marL="0" marR="0" algn="just">
                        <a:lnSpc>
                          <a:spcPct val="100000"/>
                        </a:lnSpc>
                        <a:spcBef>
                          <a:spcPts val="0"/>
                        </a:spcBef>
                        <a:spcAft>
                          <a:spcPts val="0"/>
                        </a:spcAft>
                      </a:pPr>
                      <a:r>
                        <a:rPr lang="en-GB" sz="1200" dirty="0">
                          <a:solidFill>
                            <a:schemeClr val="bg1"/>
                          </a:solidFill>
                          <a:effectLst/>
                          <a:latin typeface="Times New Roman" panose="02020603050405020304" pitchFamily="18" charset="0"/>
                          <a:cs typeface="Times New Roman" panose="02020603050405020304" pitchFamily="18" charset="0"/>
                        </a:rPr>
                        <a:t>Road users using alternative roads </a:t>
                      </a:r>
                      <a:endPar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Assess the impact of  alternative road on PPP road projects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Traffic volume is a crucial input into the financial and economic viability and sustainability of toll road projects. Hence, road users using an alternative road could reduce the traffic volume and, consequently, affect the revenue streams. However, the road is public infrastructure, and therefore there must be an alternative road for those who are financially challenged.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Government should decide if alternative “free” roads should be made available to road users along the toll road corridor.</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decision to allow a free alternative route shall only be made after sound economic analysis has been conducted. Alternative roads should not be provided along the same PPP toll road.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structure of the toll charges has implications on the private investor’s income stream. Thus, the private investor should ensure the impact of all alternative roads and future roads are assessed and appropriate risk mitigation detailed in the contract.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678732"/>
                  </a:ext>
                </a:extLst>
              </a:tr>
              <a:tr h="1689758">
                <a:tc>
                  <a:txBody>
                    <a:bodyPr/>
                    <a:lstStyle/>
                    <a:p>
                      <a:pPr marL="0" marR="0" algn="just">
                        <a:lnSpc>
                          <a:spcPct val="100000"/>
                        </a:lnSpc>
                        <a:spcBef>
                          <a:spcPts val="0"/>
                        </a:spcBef>
                        <a:spcAft>
                          <a:spcPts val="0"/>
                        </a:spcAft>
                      </a:pPr>
                      <a:r>
                        <a:rPr lang="en-GB" sz="1200" kern="1200" dirty="0">
                          <a:solidFill>
                            <a:schemeClr val="bg1"/>
                          </a:solidFill>
                          <a:effectLst/>
                          <a:latin typeface="Times New Roman" panose="02020603050405020304" pitchFamily="18" charset="0"/>
                          <a:ea typeface="+mn-ea"/>
                          <a:cs typeface="Times New Roman" panose="02020603050405020304" pitchFamily="18" charset="0"/>
                        </a:rPr>
                        <a:t>Lack of adequate PPP skills and expertise </a:t>
                      </a:r>
                      <a:endParaRPr lang="en-US" sz="1200" kern="1200" dirty="0">
                        <a:solidFill>
                          <a:schemeClr val="bg1"/>
                        </a:solidFill>
                        <a:effectLst/>
                        <a:latin typeface="Times New Roman" panose="02020603050405020304" pitchFamily="18" charset="0"/>
                        <a:ea typeface="+mn-ea"/>
                        <a:cs typeface="Times New Roman" panose="02020603050405020304" pitchFamily="18" charset="0"/>
                      </a:endParaRPr>
                    </a:p>
                    <a:p>
                      <a:pPr marL="0" marR="0" algn="just">
                        <a:lnSpc>
                          <a:spcPct val="100000"/>
                        </a:lnSpc>
                        <a:spcBef>
                          <a:spcPts val="0"/>
                        </a:spcBef>
                        <a:spcAft>
                          <a:spcPts val="0"/>
                        </a:spcAft>
                      </a:pPr>
                      <a:r>
                        <a:rPr lang="en-GB" sz="1200" kern="1200" dirty="0">
                          <a:solidFill>
                            <a:schemeClr val="bg1"/>
                          </a:solidFill>
                          <a:effectLst/>
                          <a:latin typeface="Times New Roman" panose="02020603050405020304" pitchFamily="18" charset="0"/>
                          <a:ea typeface="+mn-ea"/>
                          <a:cs typeface="Times New Roman" panose="02020603050405020304" pitchFamily="18" charset="0"/>
                        </a:rPr>
                        <a:t> </a:t>
                      </a:r>
                      <a:endParaRPr lang="en-US" sz="1200" kern="1200" dirty="0">
                        <a:solidFill>
                          <a:schemeClr val="bg1"/>
                        </a:solidFill>
                        <a:effectLst/>
                        <a:latin typeface="Times New Roman" panose="02020603050405020304" pitchFamily="18" charset="0"/>
                        <a:ea typeface="+mn-ea"/>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Attract and retain the right talent  </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Many PPP project failures have been as a result of poor identification, assessment, and preparation (appraisal) of the project, poor structuring and poor management of the tender process. For this reason, experienced advisors are highly recommended for appraising, preparing, structuring, and supporting the tender process. </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The PPP legal framework should include a policy on how to assess staffing capabilities needs and hiring of experts. The government should resource the PPP unit and develop a policy to retain the public officials </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Assess staffing capabilities and needs. Select firms with requisite experience and knowledge to manage PPP implementation.</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Attract and retain the right talent to a public sector to allow for a common baseline for PPP knowledge and best practices.</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The private investor should ensure that the PPP procuring authority has adequate experience or expertise to manage the PPP implementation.</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3537676"/>
                  </a:ext>
                </a:extLst>
              </a:tr>
            </a:tbl>
          </a:graphicData>
        </a:graphic>
      </p:graphicFrame>
      <p:sp>
        <p:nvSpPr>
          <p:cNvPr id="6" name="Slide Number Placeholder 5">
            <a:extLst>
              <a:ext uri="{FF2B5EF4-FFF2-40B4-BE49-F238E27FC236}">
                <a16:creationId xmlns:a16="http://schemas.microsoft.com/office/drawing/2014/main" id="{8D1C331C-291E-4B14-AE93-3FC15E15DECC}"/>
              </a:ext>
            </a:extLst>
          </p:cNvPr>
          <p:cNvSpPr>
            <a:spLocks noGrp="1"/>
          </p:cNvSpPr>
          <p:nvPr>
            <p:ph type="sldNum" sz="quarter" idx="12"/>
          </p:nvPr>
        </p:nvSpPr>
        <p:spPr/>
        <p:txBody>
          <a:bodyPr/>
          <a:lstStyle/>
          <a:p>
            <a:fld id="{3B0501F5-8596-40B9-8A35-34D210EF7020}" type="slidenum">
              <a:rPr lang="en-US" smtClean="0"/>
              <a:t>29</a:t>
            </a:fld>
            <a:endParaRPr lang="en-US"/>
          </a:p>
        </p:txBody>
      </p:sp>
    </p:spTree>
    <p:extLst>
      <p:ext uri="{BB962C8B-B14F-4D97-AF65-F5344CB8AC3E}">
        <p14:creationId xmlns:p14="http://schemas.microsoft.com/office/powerpoint/2010/main" val="630577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78B4C-6F19-4726-8E51-AED1DAA3276F}"/>
              </a:ext>
            </a:extLst>
          </p:cNvPr>
          <p:cNvSpPr>
            <a:spLocks noGrp="1"/>
          </p:cNvSpPr>
          <p:nvPr>
            <p:ph type="title"/>
          </p:nvPr>
        </p:nvSpPr>
        <p:spPr>
          <a:xfrm>
            <a:off x="766786" y="59297"/>
            <a:ext cx="8596668" cy="715955"/>
          </a:xfrm>
        </p:spPr>
        <p:txBody>
          <a:bodyPr anchor="t">
            <a:normAutofit/>
          </a:bodyPr>
          <a:lstStyle/>
          <a:p>
            <a:r>
              <a:rPr lang="en-US" sz="3200" b="1" dirty="0">
                <a:latin typeface="Times New Roman" panose="02020603050405020304" pitchFamily="18" charset="0"/>
                <a:cs typeface="Times New Roman" panose="02020603050405020304" pitchFamily="18" charset="0"/>
              </a:rPr>
              <a:t>INTRODUCTION </a:t>
            </a:r>
            <a:endParaRPr lang="en-US" sz="3200" dirty="0"/>
          </a:p>
        </p:txBody>
      </p:sp>
      <p:sp>
        <p:nvSpPr>
          <p:cNvPr id="1030" name="Content Placeholder 1029">
            <a:extLst>
              <a:ext uri="{FF2B5EF4-FFF2-40B4-BE49-F238E27FC236}">
                <a16:creationId xmlns:a16="http://schemas.microsoft.com/office/drawing/2014/main" id="{B91F936B-EF6B-4A57-993E-D0FE930B090C}"/>
              </a:ext>
            </a:extLst>
          </p:cNvPr>
          <p:cNvSpPr>
            <a:spLocks noGrp="1"/>
          </p:cNvSpPr>
          <p:nvPr>
            <p:ph idx="1"/>
          </p:nvPr>
        </p:nvSpPr>
        <p:spPr>
          <a:xfrm>
            <a:off x="139030" y="696963"/>
            <a:ext cx="5557936" cy="5709524"/>
          </a:xfrm>
        </p:spPr>
        <p:txBody>
          <a:bodyPr>
            <a:normAutofit/>
          </a:bodyPr>
          <a:lstStyle/>
          <a:p>
            <a:pPr lvl="1" algn="just">
              <a:lnSpc>
                <a:spcPct val="90000"/>
              </a:lnSpc>
              <a:buFont typeface="Wingdings" panose="05000000000000000000" pitchFamily="2" charset="2"/>
              <a:buChar char="q"/>
            </a:pPr>
            <a:endParaRPr lang="en-GB" sz="1800" dirty="0">
              <a:latin typeface="Times New Roman" panose="02020603050405020304" pitchFamily="18" charset="0"/>
              <a:cs typeface="Times New Roman" panose="02020603050405020304" pitchFamily="18" charset="0"/>
            </a:endParaRPr>
          </a:p>
          <a:p>
            <a:pPr lvl="1" algn="just">
              <a:lnSpc>
                <a:spcPct val="90000"/>
              </a:lnSpc>
              <a:buFont typeface="Wingdings" panose="05000000000000000000" pitchFamily="2" charset="2"/>
              <a:buChar char="q"/>
            </a:pPr>
            <a:r>
              <a:rPr lang="en-GB" sz="1800" dirty="0">
                <a:latin typeface="Times New Roman" panose="02020603050405020304" pitchFamily="18" charset="0"/>
                <a:cs typeface="Times New Roman" panose="02020603050405020304" pitchFamily="18" charset="0"/>
              </a:rPr>
              <a:t>Correlation between good infrastructure and the socio-economic performance  </a:t>
            </a:r>
            <a:r>
              <a:rPr lang="en-US" sz="1800" dirty="0">
                <a:latin typeface="Times New Roman" panose="02020603050405020304" pitchFamily="18" charset="0"/>
                <a:cs typeface="Times New Roman" panose="02020603050405020304" pitchFamily="18" charset="0"/>
              </a:rPr>
              <a:t>(</a:t>
            </a:r>
            <a:r>
              <a:rPr lang="en-US" sz="1800" dirty="0" err="1">
                <a:latin typeface="Times New Roman" panose="02020603050405020304" pitchFamily="18" charset="0"/>
                <a:cs typeface="Times New Roman" panose="02020603050405020304" pitchFamily="18" charset="0"/>
              </a:rPr>
              <a:t>Mua</a:t>
            </a:r>
            <a:r>
              <a:rPr lang="en-US" sz="1800" dirty="0">
                <a:latin typeface="Times New Roman" panose="02020603050405020304" pitchFamily="18" charset="0"/>
                <a:cs typeface="Times New Roman" panose="02020603050405020304" pitchFamily="18" charset="0"/>
              </a:rPr>
              <a:t>, 2016; Barrie, 2011; Cui et al., 2018)</a:t>
            </a:r>
            <a:r>
              <a:rPr lang="en-GB" sz="1800" dirty="0">
                <a:latin typeface="Times New Roman" panose="02020603050405020304" pitchFamily="18" charset="0"/>
                <a:cs typeface="Times New Roman" panose="02020603050405020304" pitchFamily="18" charset="0"/>
              </a:rPr>
              <a:t>. </a:t>
            </a:r>
          </a:p>
          <a:p>
            <a:pPr lvl="1" algn="just">
              <a:lnSpc>
                <a:spcPct val="90000"/>
              </a:lnSpc>
              <a:buFont typeface="Courier New" panose="02070309020205020404" pitchFamily="49" charset="0"/>
              <a:buChar char="o"/>
            </a:pPr>
            <a:endParaRPr lang="en-GB" sz="1800" dirty="0">
              <a:latin typeface="Times New Roman" panose="02020603050405020304" pitchFamily="18" charset="0"/>
              <a:cs typeface="Times New Roman" panose="02020603050405020304" pitchFamily="18" charset="0"/>
            </a:endParaRPr>
          </a:p>
          <a:p>
            <a:pPr lvl="1" algn="just">
              <a:lnSpc>
                <a:spcPct val="90000"/>
              </a:lnSpc>
              <a:buFont typeface="Wingdings" panose="05000000000000000000" pitchFamily="2" charset="2"/>
              <a:buChar char="q"/>
            </a:pPr>
            <a:r>
              <a:rPr lang="en-GB" sz="1800" dirty="0">
                <a:latin typeface="Times New Roman" panose="02020603050405020304" pitchFamily="18" charset="0"/>
                <a:cs typeface="Times New Roman" panose="02020603050405020304" pitchFamily="18" charset="0"/>
              </a:rPr>
              <a:t>Sub-Saharan Africa (SSA) ranks at the bottom of all developing regions in all infrastructure performance (World Bank, 2018).</a:t>
            </a:r>
          </a:p>
          <a:p>
            <a:pPr lvl="1" algn="just">
              <a:lnSpc>
                <a:spcPct val="90000"/>
              </a:lnSpc>
              <a:buFont typeface="Courier New" panose="02070309020205020404" pitchFamily="49" charset="0"/>
              <a:buChar char="o"/>
            </a:pPr>
            <a:endParaRPr lang="en-GB" sz="1800" dirty="0">
              <a:latin typeface="Times New Roman" panose="02020603050405020304" pitchFamily="18" charset="0"/>
              <a:cs typeface="Times New Roman" panose="02020603050405020304" pitchFamily="18" charset="0"/>
            </a:endParaRPr>
          </a:p>
          <a:p>
            <a:pPr lvl="1" algn="just">
              <a:lnSpc>
                <a:spcPct val="90000"/>
              </a:lnSpc>
              <a:buFont typeface="Wingdings" panose="05000000000000000000" pitchFamily="2" charset="2"/>
              <a:buChar char="q"/>
            </a:pPr>
            <a:r>
              <a:rPr lang="en-GB" sz="1800" dirty="0">
                <a:latin typeface="Times New Roman" panose="02020603050405020304" pitchFamily="18" charset="0"/>
                <a:cs typeface="Times New Roman" panose="02020603050405020304" pitchFamily="18" charset="0"/>
              </a:rPr>
              <a:t>The under-development of African’s infrastructure continues to hinder its economic growth (Foster and Briceno-</a:t>
            </a:r>
            <a:r>
              <a:rPr lang="en-GB" sz="1800" dirty="0" err="1">
                <a:latin typeface="Times New Roman" panose="02020603050405020304" pitchFamily="18" charset="0"/>
                <a:cs typeface="Times New Roman" panose="02020603050405020304" pitchFamily="18" charset="0"/>
              </a:rPr>
              <a:t>Garmendia</a:t>
            </a:r>
            <a:r>
              <a:rPr lang="en-GB" sz="1800" dirty="0">
                <a:latin typeface="Times New Roman" panose="02020603050405020304" pitchFamily="18" charset="0"/>
                <a:cs typeface="Times New Roman" panose="02020603050405020304" pitchFamily="18" charset="0"/>
              </a:rPr>
              <a:t>, 2010).</a:t>
            </a:r>
          </a:p>
          <a:p>
            <a:pPr lvl="1" algn="just">
              <a:lnSpc>
                <a:spcPct val="90000"/>
              </a:lnSpc>
              <a:buFont typeface="Courier New" panose="02070309020205020404" pitchFamily="49" charset="0"/>
              <a:buChar char="o"/>
            </a:pPr>
            <a:endParaRPr lang="en-GB" sz="1800" dirty="0">
              <a:latin typeface="Times New Roman" panose="02020603050405020304" pitchFamily="18" charset="0"/>
              <a:cs typeface="Times New Roman" panose="02020603050405020304" pitchFamily="18" charset="0"/>
            </a:endParaRPr>
          </a:p>
          <a:p>
            <a:pPr lvl="1" algn="just">
              <a:lnSpc>
                <a:spcPct val="90000"/>
              </a:lnSpc>
              <a:buFont typeface="Wingdings" panose="05000000000000000000" pitchFamily="2" charset="2"/>
              <a:buChar char="q"/>
            </a:pPr>
            <a:r>
              <a:rPr lang="en-GB" sz="1800" dirty="0">
                <a:latin typeface="Times New Roman" panose="02020603050405020304" pitchFamily="18" charset="0"/>
                <a:cs typeface="Times New Roman" panose="02020603050405020304" pitchFamily="18" charset="0"/>
              </a:rPr>
              <a:t>SSA needs between US$130- $170 billion yearly to fill its infrastructural gap (African Development Bank [AfDB] 2018).  </a:t>
            </a:r>
          </a:p>
          <a:p>
            <a:pPr>
              <a:lnSpc>
                <a:spcPct val="90000"/>
              </a:lnSpc>
            </a:pPr>
            <a:endParaRPr lang="en-US" sz="1500" dirty="0"/>
          </a:p>
        </p:txBody>
      </p:sp>
      <p:sp>
        <p:nvSpPr>
          <p:cNvPr id="5" name="Slide Number Placeholder 4">
            <a:extLst>
              <a:ext uri="{FF2B5EF4-FFF2-40B4-BE49-F238E27FC236}">
                <a16:creationId xmlns:a16="http://schemas.microsoft.com/office/drawing/2014/main" id="{453C4249-D138-4092-B686-32A34BF0DFEF}"/>
              </a:ext>
            </a:extLst>
          </p:cNvPr>
          <p:cNvSpPr>
            <a:spLocks noGrp="1"/>
          </p:cNvSpPr>
          <p:nvPr>
            <p:ph type="sldNum" sz="quarter" idx="12"/>
          </p:nvPr>
        </p:nvSpPr>
        <p:spPr>
          <a:xfrm>
            <a:off x="8590663" y="6041362"/>
            <a:ext cx="683339" cy="365125"/>
          </a:xfrm>
        </p:spPr>
        <p:txBody>
          <a:bodyPr>
            <a:normAutofit/>
          </a:bodyPr>
          <a:lstStyle/>
          <a:p>
            <a:pPr>
              <a:spcAft>
                <a:spcPts val="600"/>
              </a:spcAft>
            </a:pPr>
            <a:fld id="{3B0501F5-8596-40B9-8A35-34D210EF7020}" type="slidenum">
              <a:rPr lang="en-US" smtClean="0"/>
              <a:pPr>
                <a:spcAft>
                  <a:spcPts val="600"/>
                </a:spcAft>
              </a:pPr>
              <a:t>3</a:t>
            </a:fld>
            <a:endParaRPr lang="en-US"/>
          </a:p>
        </p:txBody>
      </p:sp>
      <p:pic>
        <p:nvPicPr>
          <p:cNvPr id="1028" name="Picture 4" descr="Polite Introduction Stock Illustrations – 76 Polite Introduction Stock  Illustrations, Vectors &amp; Clipart - Dreamstime">
            <a:extLst>
              <a:ext uri="{FF2B5EF4-FFF2-40B4-BE49-F238E27FC236}">
                <a16:creationId xmlns:a16="http://schemas.microsoft.com/office/drawing/2014/main" id="{F8540674-7DBC-4DB1-BF8F-DC1CEFE635B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587" r="4393"/>
          <a:stretch/>
        </p:blipFill>
        <p:spPr bwMode="auto">
          <a:xfrm>
            <a:off x="5696966" y="417274"/>
            <a:ext cx="5956969" cy="5624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498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30">
                                            <p:txEl>
                                              <p:pRg st="1" end="1"/>
                                            </p:txEl>
                                          </p:spTgt>
                                        </p:tgtEl>
                                        <p:attrNameLst>
                                          <p:attrName>style.visibility</p:attrName>
                                        </p:attrNameLst>
                                      </p:cBhvr>
                                      <p:to>
                                        <p:strVal val="visible"/>
                                      </p:to>
                                    </p:set>
                                    <p:animEffect transition="in" filter="wipe(up)">
                                      <p:cBhvr>
                                        <p:cTn id="7" dur="500"/>
                                        <p:tgtEl>
                                          <p:spTgt spid="1030">
                                            <p:txEl>
                                              <p:pRg st="1" end="1"/>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30">
                                            <p:txEl>
                                              <p:pRg st="3" end="3"/>
                                            </p:txEl>
                                          </p:spTgt>
                                        </p:tgtEl>
                                        <p:attrNameLst>
                                          <p:attrName>style.visibility</p:attrName>
                                        </p:attrNameLst>
                                      </p:cBhvr>
                                      <p:to>
                                        <p:strVal val="visible"/>
                                      </p:to>
                                    </p:set>
                                    <p:animEffect transition="in" filter="wipe(up)">
                                      <p:cBhvr>
                                        <p:cTn id="10" dur="500"/>
                                        <p:tgtEl>
                                          <p:spTgt spid="1030">
                                            <p:txEl>
                                              <p:pRg st="3" end="3"/>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030">
                                            <p:txEl>
                                              <p:pRg st="5" end="5"/>
                                            </p:txEl>
                                          </p:spTgt>
                                        </p:tgtEl>
                                        <p:attrNameLst>
                                          <p:attrName>style.visibility</p:attrName>
                                        </p:attrNameLst>
                                      </p:cBhvr>
                                      <p:to>
                                        <p:strVal val="visible"/>
                                      </p:to>
                                    </p:set>
                                    <p:animEffect transition="in" filter="wipe(up)">
                                      <p:cBhvr>
                                        <p:cTn id="13" dur="500"/>
                                        <p:tgtEl>
                                          <p:spTgt spid="1030">
                                            <p:txEl>
                                              <p:pRg st="5" end="5"/>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030">
                                            <p:txEl>
                                              <p:pRg st="7" end="7"/>
                                            </p:txEl>
                                          </p:spTgt>
                                        </p:tgtEl>
                                        <p:attrNameLst>
                                          <p:attrName>style.visibility</p:attrName>
                                        </p:attrNameLst>
                                      </p:cBhvr>
                                      <p:to>
                                        <p:strVal val="visible"/>
                                      </p:to>
                                    </p:set>
                                    <p:animEffect transition="in" filter="wipe(up)">
                                      <p:cBhvr>
                                        <p:cTn id="16" dur="500"/>
                                        <p:tgtEl>
                                          <p:spTgt spid="103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0"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75B3F65-0B93-42A5-8691-52D029D8B020}"/>
              </a:ext>
            </a:extLst>
          </p:cNvPr>
          <p:cNvGraphicFramePr>
            <a:graphicFrameLocks noGrp="1"/>
          </p:cNvGraphicFramePr>
          <p:nvPr>
            <p:ph idx="1"/>
            <p:extLst>
              <p:ext uri="{D42A27DB-BD31-4B8C-83A1-F6EECF244321}">
                <p14:modId xmlns:p14="http://schemas.microsoft.com/office/powerpoint/2010/main" val="939705408"/>
              </p:ext>
            </p:extLst>
          </p:nvPr>
        </p:nvGraphicFramePr>
        <p:xfrm>
          <a:off x="93306" y="105937"/>
          <a:ext cx="11607283" cy="6677418"/>
        </p:xfrm>
        <a:graphic>
          <a:graphicData uri="http://schemas.openxmlformats.org/drawingml/2006/table">
            <a:tbl>
              <a:tblPr firstRow="1" firstCol="1" bandRow="1">
                <a:tableStyleId>{5C22544A-7EE6-4342-B048-85BDC9FD1C3A}</a:tableStyleId>
              </a:tblPr>
              <a:tblGrid>
                <a:gridCol w="1158077">
                  <a:extLst>
                    <a:ext uri="{9D8B030D-6E8A-4147-A177-3AD203B41FA5}">
                      <a16:colId xmlns:a16="http://schemas.microsoft.com/office/drawing/2014/main" val="2064597800"/>
                    </a:ext>
                  </a:extLst>
                </a:gridCol>
                <a:gridCol w="901709">
                  <a:extLst>
                    <a:ext uri="{9D8B030D-6E8A-4147-A177-3AD203B41FA5}">
                      <a16:colId xmlns:a16="http://schemas.microsoft.com/office/drawing/2014/main" val="2169322132"/>
                    </a:ext>
                  </a:extLst>
                </a:gridCol>
                <a:gridCol w="2917290">
                  <a:extLst>
                    <a:ext uri="{9D8B030D-6E8A-4147-A177-3AD203B41FA5}">
                      <a16:colId xmlns:a16="http://schemas.microsoft.com/office/drawing/2014/main" val="2652391996"/>
                    </a:ext>
                  </a:extLst>
                </a:gridCol>
                <a:gridCol w="2006742">
                  <a:extLst>
                    <a:ext uri="{9D8B030D-6E8A-4147-A177-3AD203B41FA5}">
                      <a16:colId xmlns:a16="http://schemas.microsoft.com/office/drawing/2014/main" val="1077144719"/>
                    </a:ext>
                  </a:extLst>
                </a:gridCol>
                <a:gridCol w="2125554">
                  <a:extLst>
                    <a:ext uri="{9D8B030D-6E8A-4147-A177-3AD203B41FA5}">
                      <a16:colId xmlns:a16="http://schemas.microsoft.com/office/drawing/2014/main" val="1525265735"/>
                    </a:ext>
                  </a:extLst>
                </a:gridCol>
                <a:gridCol w="2497911">
                  <a:extLst>
                    <a:ext uri="{9D8B030D-6E8A-4147-A177-3AD203B41FA5}">
                      <a16:colId xmlns:a16="http://schemas.microsoft.com/office/drawing/2014/main" val="2629781221"/>
                    </a:ext>
                  </a:extLst>
                </a:gridCol>
              </a:tblGrid>
              <a:tr h="26657">
                <a:tc rowSpan="2">
                  <a:txBody>
                    <a:bodyPr/>
                    <a:lstStyle/>
                    <a:p>
                      <a:pPr marL="0" marR="0" algn="ctr">
                        <a:lnSpc>
                          <a:spcPct val="100000"/>
                        </a:lnSpc>
                        <a:spcBef>
                          <a:spcPts val="0"/>
                        </a:spcBef>
                        <a:spcAft>
                          <a:spcPts val="0"/>
                        </a:spcAft>
                      </a:pPr>
                      <a:r>
                        <a:rPr lang="en-GB" sz="1200" kern="1200" dirty="0">
                          <a:solidFill>
                            <a:schemeClr val="bg1"/>
                          </a:solidFill>
                          <a:effectLst/>
                          <a:latin typeface="Times New Roman" panose="02020603050405020304" pitchFamily="18" charset="0"/>
                          <a:ea typeface="+mn-ea"/>
                          <a:cs typeface="Times New Roman" panose="02020603050405020304" pitchFamily="18" charset="0"/>
                        </a:rPr>
                        <a:t> </a:t>
                      </a:r>
                      <a:endParaRPr lang="en-US" sz="1200" kern="1200" dirty="0">
                        <a:solidFill>
                          <a:schemeClr val="bg1"/>
                        </a:solidFill>
                        <a:effectLst/>
                        <a:latin typeface="Times New Roman" panose="02020603050405020304" pitchFamily="18" charset="0"/>
                        <a:ea typeface="+mn-ea"/>
                        <a:cs typeface="Times New Roman" panose="02020603050405020304" pitchFamily="18" charset="0"/>
                      </a:endParaRPr>
                    </a:p>
                    <a:p>
                      <a:pPr marL="0" marR="0" algn="ctr">
                        <a:lnSpc>
                          <a:spcPct val="100000"/>
                        </a:lnSpc>
                        <a:spcBef>
                          <a:spcPts val="0"/>
                        </a:spcBef>
                        <a:spcAft>
                          <a:spcPts val="0"/>
                        </a:spcAft>
                      </a:pPr>
                      <a:r>
                        <a:rPr lang="en-GB" sz="1200" kern="1200" dirty="0">
                          <a:solidFill>
                            <a:schemeClr val="bg1"/>
                          </a:solidFill>
                          <a:effectLst/>
                          <a:latin typeface="Times New Roman" panose="02020603050405020304" pitchFamily="18" charset="0"/>
                          <a:ea typeface="+mn-ea"/>
                          <a:cs typeface="Times New Roman" panose="02020603050405020304" pitchFamily="18" charset="0"/>
                        </a:rPr>
                        <a:t>Challenges</a:t>
                      </a:r>
                      <a:endParaRPr lang="en-US" sz="1200" kern="1200" dirty="0">
                        <a:solidFill>
                          <a:schemeClr val="bg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just">
                        <a:lnSpc>
                          <a:spcPct val="100000"/>
                        </a:lnSpc>
                        <a:spcBef>
                          <a:spcPts val="0"/>
                        </a:spcBef>
                        <a:spcAft>
                          <a:spcPts val="0"/>
                        </a:spcAft>
                      </a:pPr>
                      <a:r>
                        <a:rPr lang="en-GB" sz="1200" kern="1200" dirty="0">
                          <a:solidFill>
                            <a:schemeClr val="bg1"/>
                          </a:solidFill>
                          <a:effectLst/>
                          <a:latin typeface="Times New Roman" panose="02020603050405020304" pitchFamily="18" charset="0"/>
                          <a:ea typeface="+mn-ea"/>
                          <a:cs typeface="Times New Roman" panose="02020603050405020304" pitchFamily="18" charset="0"/>
                        </a:rPr>
                        <a:t> </a:t>
                      </a:r>
                      <a:endParaRPr lang="en-US" sz="1200" kern="1200" dirty="0">
                        <a:solidFill>
                          <a:schemeClr val="bg1"/>
                        </a:solidFill>
                        <a:effectLst/>
                        <a:latin typeface="Times New Roman" panose="02020603050405020304" pitchFamily="18" charset="0"/>
                        <a:ea typeface="+mn-ea"/>
                        <a:cs typeface="Times New Roman" panose="02020603050405020304" pitchFamily="18" charset="0"/>
                      </a:endParaRPr>
                    </a:p>
                    <a:p>
                      <a:pPr marL="0" marR="0" algn="ctr">
                        <a:lnSpc>
                          <a:spcPct val="100000"/>
                        </a:lnSpc>
                        <a:spcBef>
                          <a:spcPts val="0"/>
                        </a:spcBef>
                        <a:spcAft>
                          <a:spcPts val="0"/>
                        </a:spcAft>
                      </a:pPr>
                      <a:r>
                        <a:rPr lang="en-GB" sz="1200" kern="1200" dirty="0">
                          <a:solidFill>
                            <a:schemeClr val="bg1"/>
                          </a:solidFill>
                          <a:effectLst/>
                          <a:latin typeface="Times New Roman" panose="02020603050405020304" pitchFamily="18" charset="0"/>
                          <a:ea typeface="+mn-ea"/>
                          <a:cs typeface="Times New Roman" panose="02020603050405020304" pitchFamily="18" charset="0"/>
                        </a:rPr>
                        <a:t>Best Practice</a:t>
                      </a:r>
                      <a:endParaRPr lang="en-US" sz="1200" kern="1200" dirty="0">
                        <a:solidFill>
                          <a:schemeClr val="bg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lnSpc>
                          <a:spcPct val="100000"/>
                        </a:lnSpc>
                        <a:spcBef>
                          <a:spcPts val="0"/>
                        </a:spcBef>
                        <a:spcAft>
                          <a:spcPts val="0"/>
                        </a:spcAft>
                      </a:pPr>
                      <a:r>
                        <a:rPr lang="en-GB" sz="1200" kern="1200" dirty="0">
                          <a:solidFill>
                            <a:schemeClr val="bg1"/>
                          </a:solidFill>
                          <a:effectLst/>
                          <a:latin typeface="Times New Roman" panose="02020603050405020304" pitchFamily="18" charset="0"/>
                          <a:ea typeface="+mn-ea"/>
                          <a:cs typeface="Times New Roman" panose="02020603050405020304" pitchFamily="18" charset="0"/>
                        </a:rPr>
                        <a:t> </a:t>
                      </a:r>
                      <a:endParaRPr lang="en-US" sz="1200" kern="1200" dirty="0">
                        <a:solidFill>
                          <a:schemeClr val="bg1"/>
                        </a:solidFill>
                        <a:effectLst/>
                        <a:latin typeface="Times New Roman" panose="02020603050405020304" pitchFamily="18" charset="0"/>
                        <a:ea typeface="+mn-ea"/>
                        <a:cs typeface="Times New Roman" panose="02020603050405020304" pitchFamily="18" charset="0"/>
                      </a:endParaRPr>
                    </a:p>
                    <a:p>
                      <a:pPr marL="0" marR="0" algn="ctr">
                        <a:lnSpc>
                          <a:spcPct val="100000"/>
                        </a:lnSpc>
                        <a:spcBef>
                          <a:spcPts val="0"/>
                        </a:spcBef>
                        <a:spcAft>
                          <a:spcPts val="0"/>
                        </a:spcAft>
                      </a:pPr>
                      <a:r>
                        <a:rPr lang="en-GB" sz="1200" kern="1200" dirty="0">
                          <a:solidFill>
                            <a:schemeClr val="bg1"/>
                          </a:solidFill>
                          <a:effectLst/>
                          <a:latin typeface="Times New Roman" panose="02020603050405020304" pitchFamily="18" charset="0"/>
                          <a:ea typeface="+mn-ea"/>
                          <a:cs typeface="Times New Roman" panose="02020603050405020304" pitchFamily="18" charset="0"/>
                        </a:rPr>
                        <a:t>Rationale</a:t>
                      </a:r>
                      <a:endParaRPr lang="en-US" sz="1200" kern="1200" dirty="0">
                        <a:solidFill>
                          <a:schemeClr val="bg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lnSpc>
                          <a:spcPct val="150000"/>
                        </a:lnSpc>
                        <a:spcBef>
                          <a:spcPts val="0"/>
                        </a:spcBef>
                        <a:spcAft>
                          <a:spcPts val="0"/>
                        </a:spcAft>
                      </a:pPr>
                      <a:r>
                        <a:rPr lang="en-GB" sz="100">
                          <a:effectLst/>
                        </a:rPr>
                        <a:t>Recommended solutions/Actions ( For Government)</a:t>
                      </a:r>
                      <a:endParaRPr lang="en-US" sz="100">
                        <a:effectLst/>
                        <a:latin typeface="Times New Roman" panose="02020603050405020304" pitchFamily="18" charset="0"/>
                        <a:ea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rowSpan="2">
                  <a:txBody>
                    <a:bodyPr/>
                    <a:lstStyle/>
                    <a:p>
                      <a:pPr marL="0" marR="0" algn="ctr">
                        <a:lnSpc>
                          <a:spcPct val="100000"/>
                        </a:lnSpc>
                        <a:spcBef>
                          <a:spcPts val="0"/>
                        </a:spcBef>
                        <a:spcAft>
                          <a:spcPts val="0"/>
                        </a:spcAft>
                      </a:pPr>
                      <a:r>
                        <a:rPr lang="en-GB" sz="1200" kern="1200">
                          <a:solidFill>
                            <a:schemeClr val="bg1"/>
                          </a:solidFill>
                          <a:effectLst/>
                          <a:latin typeface="Times New Roman" panose="02020603050405020304" pitchFamily="18" charset="0"/>
                          <a:ea typeface="+mn-ea"/>
                          <a:cs typeface="Times New Roman" panose="02020603050405020304" pitchFamily="18" charset="0"/>
                        </a:rPr>
                        <a:t> </a:t>
                      </a:r>
                      <a:endParaRPr lang="en-US" sz="1200" kern="1200">
                        <a:solidFill>
                          <a:schemeClr val="bg1"/>
                        </a:solidFill>
                        <a:effectLst/>
                        <a:latin typeface="Times New Roman" panose="02020603050405020304" pitchFamily="18" charset="0"/>
                        <a:ea typeface="+mn-ea"/>
                        <a:cs typeface="Times New Roman" panose="02020603050405020304" pitchFamily="18" charset="0"/>
                      </a:endParaRPr>
                    </a:p>
                    <a:p>
                      <a:pPr marL="0" marR="0" algn="ctr">
                        <a:lnSpc>
                          <a:spcPct val="100000"/>
                        </a:lnSpc>
                        <a:spcBef>
                          <a:spcPts val="0"/>
                        </a:spcBef>
                        <a:spcAft>
                          <a:spcPts val="0"/>
                        </a:spcAft>
                      </a:pPr>
                      <a:r>
                        <a:rPr lang="en-GB" sz="1200" kern="1200">
                          <a:solidFill>
                            <a:schemeClr val="bg1"/>
                          </a:solidFill>
                          <a:effectLst/>
                          <a:latin typeface="Times New Roman" panose="02020603050405020304" pitchFamily="18" charset="0"/>
                          <a:ea typeface="+mn-ea"/>
                          <a:cs typeface="Times New Roman" panose="02020603050405020304" pitchFamily="18" charset="0"/>
                        </a:rPr>
                        <a:t>Guidance for private investors to manage investment risk.</a:t>
                      </a:r>
                      <a:endParaRPr lang="en-US" sz="1200" kern="1200">
                        <a:solidFill>
                          <a:schemeClr val="bg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2682639"/>
                  </a:ext>
                </a:extLst>
              </a:tr>
              <a:tr h="54912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00000"/>
                        </a:lnSpc>
                        <a:spcBef>
                          <a:spcPts val="0"/>
                        </a:spcBef>
                        <a:spcAft>
                          <a:spcPts val="0"/>
                        </a:spcAft>
                      </a:pPr>
                      <a:r>
                        <a:rPr lang="en-GB" sz="1200" b="1" kern="1200" dirty="0">
                          <a:solidFill>
                            <a:schemeClr val="tx1"/>
                          </a:solidFill>
                          <a:effectLst/>
                          <a:latin typeface="Times New Roman" panose="02020603050405020304" pitchFamily="18" charset="0"/>
                          <a:ea typeface="+mn-ea"/>
                          <a:cs typeface="Times New Roman" panose="02020603050405020304" pitchFamily="18" charset="0"/>
                        </a:rPr>
                        <a:t>Long-term at the policy level</a:t>
                      </a:r>
                      <a:endParaRPr lang="en-US" sz="12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GB" sz="1200" b="1" kern="1200" dirty="0">
                          <a:solidFill>
                            <a:schemeClr val="tx1"/>
                          </a:solidFill>
                          <a:effectLst/>
                          <a:latin typeface="Times New Roman" panose="02020603050405020304" pitchFamily="18" charset="0"/>
                          <a:ea typeface="+mn-ea"/>
                          <a:cs typeface="Times New Roman" panose="02020603050405020304" pitchFamily="18" charset="0"/>
                        </a:rPr>
                        <a:t>Specific action, short term at the project level</a:t>
                      </a:r>
                      <a:endParaRPr lang="en-US" sz="12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738930685"/>
                  </a:ext>
                </a:extLst>
              </a:tr>
              <a:tr h="1727355">
                <a:tc>
                  <a:txBody>
                    <a:bodyPr/>
                    <a:lstStyle/>
                    <a:p>
                      <a:pPr marL="0" marR="0" algn="just">
                        <a:lnSpc>
                          <a:spcPct val="100000"/>
                        </a:lnSpc>
                        <a:spcBef>
                          <a:spcPts val="0"/>
                        </a:spcBef>
                        <a:spcAft>
                          <a:spcPts val="0"/>
                        </a:spcAft>
                      </a:pPr>
                      <a:r>
                        <a:rPr lang="en-GB" sz="1200" kern="1200" dirty="0">
                          <a:solidFill>
                            <a:schemeClr val="bg1"/>
                          </a:solidFill>
                          <a:effectLst/>
                          <a:latin typeface="Times New Roman" panose="02020603050405020304" pitchFamily="18" charset="0"/>
                          <a:ea typeface="+mn-ea"/>
                          <a:cs typeface="Times New Roman" panose="02020603050405020304" pitchFamily="18" charset="0"/>
                        </a:rPr>
                        <a:t>Successive government  abandoning  PPP Project </a:t>
                      </a:r>
                      <a:endParaRPr lang="en-US" sz="1200" kern="1200" dirty="0">
                        <a:solidFill>
                          <a:schemeClr val="bg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Engage opposition political parties.</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Concession periods for PPP road projects usually far exceed the term of a government. After a change in government, the new administration may not have an interest in the project of their predecessors and may revoke the concession agreement. Private investors need to have faith in the continuation of the original concession agreement after any change in government.</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The government should build a political consensus on the use of the PPP model. Ensure national consensus on the eligible roads for PPP projects. The PPP framework should provide the private investor with significant protection in the case of unilateral termination </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Follow the agreed PPP model and select road projects from the list of eligible roads.  Ensure there is a political acceptance of the selected road projects. The contract should define and grant the private partner the right  to be compensated in full  in the event of unilateral termination </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The private investor should ensure that the issue of government abandoning or terminating PPP project is considered as a risk and allocate it to the party able to manage it during the contract structuring phase.</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152929"/>
                  </a:ext>
                </a:extLst>
              </a:tr>
              <a:tr h="2646923">
                <a:tc>
                  <a:txBody>
                    <a:bodyPr/>
                    <a:lstStyle/>
                    <a:p>
                      <a:pPr marL="0" marR="0" algn="just">
                        <a:lnSpc>
                          <a:spcPct val="100000"/>
                        </a:lnSpc>
                        <a:spcBef>
                          <a:spcPts val="0"/>
                        </a:spcBef>
                        <a:spcAft>
                          <a:spcPts val="0"/>
                        </a:spcAft>
                      </a:pPr>
                      <a:r>
                        <a:rPr lang="en-GB" sz="1200" dirty="0">
                          <a:solidFill>
                            <a:schemeClr val="bg1"/>
                          </a:solidFill>
                          <a:effectLst/>
                          <a:latin typeface="Times New Roman" panose="02020603050405020304" pitchFamily="18" charset="0"/>
                          <a:cs typeface="Times New Roman" panose="02020603050405020304" pitchFamily="18" charset="0"/>
                        </a:rPr>
                        <a:t>Lack of clear institutional and PPP legal framework</a:t>
                      </a:r>
                      <a:endPar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government should provide a good  and favourable institutional and legal framework</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defTabSz="914400" rtl="0" eaLnBrk="1" latinLnBrk="0" hangingPunct="1">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Private investors respond favourably to a simple and clear institutional and legal framework, where processes and procedures on how to engage with the public sector are spelt out. Establishing a clear PPP framework public communicates the government’s commitment to PPPs Therefore, to attract private sector financing for PPP road projects, the government must develop a sound institutional and legal framework that set out rules, mechanisms, and procedures on how to govern the PPP implementation. </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Government to provide favourable institutional and legal framework for PPP to guide government and private partners through each step in developing and implementing a PPP project.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Implement PPP road projects in line with the institutional and legal framework </a:t>
                      </a:r>
                      <a:endParaRPr lang="en-US" sz="1100" dirty="0">
                        <a:effectLst/>
                        <a:latin typeface="Times New Roman" panose="02020603050405020304" pitchFamily="18" charset="0"/>
                        <a:cs typeface="Times New Roman" panose="02020603050405020304" pitchFamily="18" charset="0"/>
                      </a:endParaRPr>
                    </a:p>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PPP legal and institutional framework should protect the private investors’ investment and interest. Issues that are pertinent to the private investor which are  not addressed in the framework should be discussed during the negotiation/dialogue phase.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4039065"/>
                  </a:ext>
                </a:extLst>
              </a:tr>
              <a:tr h="1727355">
                <a:tc>
                  <a:txBody>
                    <a:bodyPr/>
                    <a:lstStyle/>
                    <a:p>
                      <a:pPr marL="0" marR="0" algn="just">
                        <a:lnSpc>
                          <a:spcPct val="100000"/>
                        </a:lnSpc>
                        <a:spcBef>
                          <a:spcPts val="0"/>
                        </a:spcBef>
                        <a:spcAft>
                          <a:spcPts val="0"/>
                        </a:spcAft>
                      </a:pPr>
                      <a:r>
                        <a:rPr lang="en-GB" sz="1200" kern="1200" dirty="0">
                          <a:solidFill>
                            <a:schemeClr val="bg1"/>
                          </a:solidFill>
                          <a:effectLst/>
                          <a:latin typeface="Times New Roman" panose="02020603050405020304" pitchFamily="18" charset="0"/>
                          <a:ea typeface="+mn-ea"/>
                          <a:cs typeface="Times New Roman" panose="02020603050405020304" pitchFamily="18" charset="0"/>
                        </a:rPr>
                        <a:t>Low traffic volume</a:t>
                      </a:r>
                      <a:endParaRPr lang="en-US" sz="1200" kern="1200" dirty="0">
                        <a:solidFill>
                          <a:schemeClr val="bg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Ensure traffic volume supports PPP road projects </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The volume of traffic is critical to the sustainability of PPP road toll projects. Hence, tolled road traffic demand forecasting is a crucial input in the financial and economic appraisal of toll road projects. </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 </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The government should develop a policy for the utilisation of space/sites along the proposed PPP road corridor to build sectors that are sensitive to economic activities to generate third-party revenues or allow the private sector to develop collateral businesses </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Model traffic on complex road networks and understand its impact on the viability of the PPP road project, mainly when alternative routes exist. </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Conduct detailed traffic and revenue studies to estimate demand and demand elasticity. </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kern="1200" dirty="0">
                          <a:solidFill>
                            <a:schemeClr val="dk1"/>
                          </a:solidFill>
                          <a:effectLst/>
                          <a:latin typeface="Times New Roman" panose="02020603050405020304" pitchFamily="18" charset="0"/>
                          <a:ea typeface="+mn-ea"/>
                          <a:cs typeface="Times New Roman" panose="02020603050405020304" pitchFamily="18" charset="0"/>
                        </a:rPr>
                        <a:t>Traffic risk could have an adverse effect on a PPP road project. Therefore, the private investor should ensure that the government provides a guarantee for when traffic volume is below the baseline volume. </a:t>
                      </a:r>
                      <a:endParaRPr lang="en-US"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5485641"/>
                  </a:ext>
                </a:extLst>
              </a:tr>
            </a:tbl>
          </a:graphicData>
        </a:graphic>
      </p:graphicFrame>
      <p:sp>
        <p:nvSpPr>
          <p:cNvPr id="5" name="Slide Number Placeholder 4">
            <a:extLst>
              <a:ext uri="{FF2B5EF4-FFF2-40B4-BE49-F238E27FC236}">
                <a16:creationId xmlns:a16="http://schemas.microsoft.com/office/drawing/2014/main" id="{278F6B74-11C8-45C2-B6E7-AFF8DA1D751A}"/>
              </a:ext>
            </a:extLst>
          </p:cNvPr>
          <p:cNvSpPr>
            <a:spLocks noGrp="1"/>
          </p:cNvSpPr>
          <p:nvPr>
            <p:ph type="sldNum" sz="quarter" idx="12"/>
          </p:nvPr>
        </p:nvSpPr>
        <p:spPr/>
        <p:txBody>
          <a:bodyPr/>
          <a:lstStyle/>
          <a:p>
            <a:fld id="{3B0501F5-8596-40B9-8A35-34D210EF7020}" type="slidenum">
              <a:rPr lang="en-US" smtClean="0"/>
              <a:t>30</a:t>
            </a:fld>
            <a:endParaRPr lang="en-US"/>
          </a:p>
        </p:txBody>
      </p:sp>
    </p:spTree>
    <p:extLst>
      <p:ext uri="{BB962C8B-B14F-4D97-AF65-F5344CB8AC3E}">
        <p14:creationId xmlns:p14="http://schemas.microsoft.com/office/powerpoint/2010/main" val="464808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742F22-9E15-4912-8300-6BAEE5347EB9}"/>
              </a:ext>
            </a:extLst>
          </p:cNvPr>
          <p:cNvSpPr>
            <a:spLocks noGrp="1"/>
          </p:cNvSpPr>
          <p:nvPr>
            <p:ph idx="1"/>
          </p:nvPr>
        </p:nvSpPr>
        <p:spPr>
          <a:xfrm>
            <a:off x="309966" y="1343844"/>
            <a:ext cx="9744492" cy="3880773"/>
          </a:xfrm>
        </p:spPr>
        <p:txBody>
          <a:bodyPr>
            <a:normAutofit/>
          </a:bodyPr>
          <a:lstStyle/>
          <a:p>
            <a:endParaRPr lang="en-GB" dirty="0"/>
          </a:p>
          <a:p>
            <a:endParaRPr lang="en-GB" dirty="0"/>
          </a:p>
          <a:p>
            <a:endParaRPr lang="en-GB" dirty="0"/>
          </a:p>
          <a:p>
            <a:endParaRPr lang="en-GB" dirty="0"/>
          </a:p>
          <a:p>
            <a:pPr marL="0" indent="0" algn="ctr">
              <a:spcBef>
                <a:spcPct val="0"/>
              </a:spcBef>
              <a:buNone/>
            </a:pPr>
            <a:r>
              <a:rPr lang="en-GB" sz="3000" b="1" dirty="0">
                <a:solidFill>
                  <a:schemeClr val="accent1"/>
                </a:solidFill>
                <a:latin typeface="Times New Roman" panose="02020603050405020304" pitchFamily="18" charset="0"/>
                <a:ea typeface="+mj-ea"/>
                <a:cs typeface="Times New Roman" panose="02020603050405020304" pitchFamily="18" charset="0"/>
              </a:rPr>
              <a:t>BEST PRACTICE FOR PPP CONSTRUCTION PHASE  </a:t>
            </a:r>
            <a:endParaRPr lang="en-US" sz="3000" b="1" dirty="0">
              <a:solidFill>
                <a:schemeClr val="accent1"/>
              </a:solidFill>
              <a:latin typeface="Times New Roman" panose="02020603050405020304" pitchFamily="18" charset="0"/>
              <a:ea typeface="+mj-ea"/>
              <a:cs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8F08AB29-C19B-45F7-AC4D-3FAEE35634C9}"/>
              </a:ext>
            </a:extLst>
          </p:cNvPr>
          <p:cNvSpPr>
            <a:spLocks noGrp="1"/>
          </p:cNvSpPr>
          <p:nvPr>
            <p:ph type="sldNum" sz="quarter" idx="12"/>
          </p:nvPr>
        </p:nvSpPr>
        <p:spPr/>
        <p:txBody>
          <a:bodyPr/>
          <a:lstStyle/>
          <a:p>
            <a:fld id="{3B0501F5-8596-40B9-8A35-34D210EF7020}" type="slidenum">
              <a:rPr lang="en-US" smtClean="0"/>
              <a:t>31</a:t>
            </a:fld>
            <a:endParaRPr lang="en-US"/>
          </a:p>
        </p:txBody>
      </p:sp>
    </p:spTree>
    <p:extLst>
      <p:ext uri="{BB962C8B-B14F-4D97-AF65-F5344CB8AC3E}">
        <p14:creationId xmlns:p14="http://schemas.microsoft.com/office/powerpoint/2010/main" val="3984277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ACDD44C-64D6-40A2-A664-5B259056C40F}"/>
              </a:ext>
            </a:extLst>
          </p:cNvPr>
          <p:cNvGraphicFramePr>
            <a:graphicFrameLocks noGrp="1"/>
          </p:cNvGraphicFramePr>
          <p:nvPr>
            <p:ph idx="1"/>
            <p:extLst>
              <p:ext uri="{D42A27DB-BD31-4B8C-83A1-F6EECF244321}">
                <p14:modId xmlns:p14="http://schemas.microsoft.com/office/powerpoint/2010/main" val="2078537198"/>
              </p:ext>
            </p:extLst>
          </p:nvPr>
        </p:nvGraphicFramePr>
        <p:xfrm>
          <a:off x="0" y="438539"/>
          <a:ext cx="12192000" cy="5980921"/>
        </p:xfrm>
        <a:graphic>
          <a:graphicData uri="http://schemas.openxmlformats.org/drawingml/2006/table">
            <a:tbl>
              <a:tblPr firstRow="1" firstCol="1" bandRow="1">
                <a:tableStyleId>{5C22544A-7EE6-4342-B048-85BDC9FD1C3A}</a:tableStyleId>
              </a:tblPr>
              <a:tblGrid>
                <a:gridCol w="1814231">
                  <a:extLst>
                    <a:ext uri="{9D8B030D-6E8A-4147-A177-3AD203B41FA5}">
                      <a16:colId xmlns:a16="http://schemas.microsoft.com/office/drawing/2014/main" val="1827805323"/>
                    </a:ext>
                  </a:extLst>
                </a:gridCol>
                <a:gridCol w="2180835">
                  <a:extLst>
                    <a:ext uri="{9D8B030D-6E8A-4147-A177-3AD203B41FA5}">
                      <a16:colId xmlns:a16="http://schemas.microsoft.com/office/drawing/2014/main" val="1628153450"/>
                    </a:ext>
                  </a:extLst>
                </a:gridCol>
                <a:gridCol w="2566243">
                  <a:extLst>
                    <a:ext uri="{9D8B030D-6E8A-4147-A177-3AD203B41FA5}">
                      <a16:colId xmlns:a16="http://schemas.microsoft.com/office/drawing/2014/main" val="1780239832"/>
                    </a:ext>
                  </a:extLst>
                </a:gridCol>
                <a:gridCol w="1692028">
                  <a:extLst>
                    <a:ext uri="{9D8B030D-6E8A-4147-A177-3AD203B41FA5}">
                      <a16:colId xmlns:a16="http://schemas.microsoft.com/office/drawing/2014/main" val="4138894289"/>
                    </a:ext>
                  </a:extLst>
                </a:gridCol>
                <a:gridCol w="2002234">
                  <a:extLst>
                    <a:ext uri="{9D8B030D-6E8A-4147-A177-3AD203B41FA5}">
                      <a16:colId xmlns:a16="http://schemas.microsoft.com/office/drawing/2014/main" val="396356771"/>
                    </a:ext>
                  </a:extLst>
                </a:gridCol>
                <a:gridCol w="1936429">
                  <a:extLst>
                    <a:ext uri="{9D8B030D-6E8A-4147-A177-3AD203B41FA5}">
                      <a16:colId xmlns:a16="http://schemas.microsoft.com/office/drawing/2014/main" val="368098698"/>
                    </a:ext>
                  </a:extLst>
                </a:gridCol>
              </a:tblGrid>
              <a:tr h="40721">
                <a:tc rowSpan="2">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cs typeface="Times New Roman" panose="02020603050405020304" pitchFamily="18" charset="0"/>
                      </a:endParaRPr>
                    </a:p>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Challenges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cs typeface="Times New Roman" panose="02020603050405020304" pitchFamily="18" charset="0"/>
                      </a:endParaRPr>
                    </a:p>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Best Practice</a:t>
                      </a:r>
                      <a:endParaRPr lang="en-US" sz="1200" dirty="0">
                        <a:effectLst/>
                        <a:latin typeface="Times New Roman" panose="02020603050405020304" pitchFamily="18" charset="0"/>
                        <a:cs typeface="Times New Roman" panose="02020603050405020304" pitchFamily="18" charset="0"/>
                      </a:endParaRPr>
                    </a:p>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cs typeface="Times New Roman" panose="02020603050405020304" pitchFamily="18" charset="0"/>
                      </a:endParaRPr>
                    </a:p>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Rationale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just">
                        <a:lnSpc>
                          <a:spcPct val="150000"/>
                        </a:lnSpc>
                        <a:spcBef>
                          <a:spcPts val="0"/>
                        </a:spcBef>
                        <a:spcAft>
                          <a:spcPts val="0"/>
                        </a:spcAft>
                      </a:pPr>
                      <a:r>
                        <a:rPr lang="en-GB" sz="200">
                          <a:effectLst/>
                        </a:rPr>
                        <a:t>Recommended solutions/Actions ( For Government)</a:t>
                      </a:r>
                      <a:endParaRPr lang="en-US" sz="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rowSpan="2">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Guidance for private investors to manage investment risk.</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3554892"/>
                  </a:ext>
                </a:extLst>
              </a:tr>
              <a:tr h="51421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just">
                        <a:lnSpc>
                          <a:spcPct val="100000"/>
                        </a:lnSpc>
                        <a:spcBef>
                          <a:spcPts val="0"/>
                        </a:spcBef>
                        <a:spcAft>
                          <a:spcPts val="0"/>
                        </a:spcAft>
                      </a:pPr>
                      <a:r>
                        <a:rPr lang="en-GB" sz="1200" b="1" dirty="0">
                          <a:effectLst/>
                          <a:latin typeface="Times New Roman" panose="02020603050405020304" pitchFamily="18" charset="0"/>
                          <a:cs typeface="Times New Roman" panose="02020603050405020304" pitchFamily="18" charset="0"/>
                        </a:rPr>
                        <a:t>Long-term at the policy level</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200" b="1" dirty="0">
                          <a:effectLst/>
                          <a:latin typeface="Times New Roman" panose="02020603050405020304" pitchFamily="18" charset="0"/>
                          <a:cs typeface="Times New Roman" panose="02020603050405020304" pitchFamily="18" charset="0"/>
                        </a:rPr>
                        <a:t>Specific action, short term at the project level</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544513165"/>
                  </a:ext>
                </a:extLst>
              </a:tr>
              <a:tr h="2034746">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Successive government  abandoning Project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Engage opposition political parties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Concession periods for PPP road projects usually far exceed the term of a government. After a change in government, the new administration may not have an interest in the project of their predecessors and may revoke the concession agreement. Private investors need to have faith in the continuation of the original concession agreement after any change in government.</a:t>
                      </a:r>
                      <a:endParaRPr lang="en-US" sz="1100" dirty="0">
                        <a:effectLst/>
                        <a:latin typeface="Times New Roman" panose="02020603050405020304" pitchFamily="18" charset="0"/>
                        <a:ea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government should build a political consensus on the use of the PPP model.</a:t>
                      </a:r>
                      <a:endParaRPr lang="en-US" sz="1100" dirty="0">
                        <a:effectLst/>
                        <a:latin typeface="Times New Roman" panose="02020603050405020304" pitchFamily="18" charset="0"/>
                        <a:cs typeface="Times New Roman" panose="02020603050405020304" pitchFamily="18" charset="0"/>
                      </a:endParaRPr>
                    </a:p>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Ensure national consensus on the eligible roads for PPP projects. The PPP framework should provide the private investor with significant protection in the case of unilateral termination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Follow the agreed PPP model and select road projects from the list of eligible roads.  Ensure there is a political acceptance of the selected road projects. The contract should define and grant the private partner the right to be compensated in full in the event of unilateral termination.</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private investor should ensure that the issue of government abandoning or terminating PPP project is considered as a risk and allocate it to the party able to manage it during the contract structuring phase.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6092638"/>
                  </a:ext>
                </a:extLst>
              </a:tr>
              <a:tr h="1526060">
                <a:tc>
                  <a:txBody>
                    <a:bodyPr/>
                    <a:lstStyle/>
                    <a:p>
                      <a:pPr marL="0" marR="0" algn="just">
                        <a:lnSpc>
                          <a:spcPct val="100000"/>
                        </a:lnSpc>
                        <a:spcBef>
                          <a:spcPts val="0"/>
                        </a:spcBef>
                        <a:spcAft>
                          <a:spcPts val="0"/>
                        </a:spcAft>
                      </a:pPr>
                      <a:r>
                        <a:rPr lang="en-GB" sz="1200">
                          <a:effectLst/>
                          <a:latin typeface="Times New Roman" panose="02020603050405020304" pitchFamily="18" charset="0"/>
                          <a:cs typeface="Times New Roman" panose="02020603050405020304" pitchFamily="18" charset="0"/>
                        </a:rPr>
                        <a:t>Public opposition to PPP road projects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Engage the project key stakeholders and address their concerns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PPPs involve various stakeholders with different interests. Thus, the attitude of each stakeholder could influence the output of a PPP road project. Therefore, the commitment of all stakeholders should be sought during the project implementation.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PPP framework should include a policy on stakeholders’ engagement and management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Identify key stakeholders and develop a communication plan and describe the general strategy to be adopted in communicating to the stakeholders.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There could be a  high possibility of the public opposing the PPP project when they are not well engaged during the project identification and appraisal phase. Therefore, the private investor should treat it as a possible risk.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0969287"/>
                  </a:ext>
                </a:extLst>
              </a:tr>
              <a:tr h="1865184">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Political instability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Ensure a stable political environment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No investor, whether local or international, will be comfortable investing in a country which is not politically stable. Political instability has led to the failure of some initiated PPP projects in some developing countries and may have deterred investors from investing in future PPP projects. However, a stable political environment attracts adequate private sector investors to invest in the roads sector.</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Ensure political stability during and after general elections is observed. Also, the </a:t>
                      </a:r>
                      <a:endParaRPr lang="en-US" sz="1100" dirty="0">
                        <a:effectLst/>
                        <a:latin typeface="Times New Roman" panose="02020603050405020304" pitchFamily="18" charset="0"/>
                        <a:cs typeface="Times New Roman" panose="02020603050405020304" pitchFamily="18" charset="0"/>
                      </a:endParaRPr>
                    </a:p>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PPP framework should include a policy on  how to protect the private  sector investment in case of political instability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Engage the various political parties and obtain consensus across the political divide.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Political instability has harmed many countries’ economic performance. Therefore, the risk is very high to invest in a country where there is no political stability. A private investor should be careful to invest in a country where there is not assured political stability.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9226880"/>
                  </a:ext>
                </a:extLst>
              </a:tr>
            </a:tbl>
          </a:graphicData>
        </a:graphic>
      </p:graphicFrame>
      <p:sp>
        <p:nvSpPr>
          <p:cNvPr id="5" name="Slide Number Placeholder 4">
            <a:extLst>
              <a:ext uri="{FF2B5EF4-FFF2-40B4-BE49-F238E27FC236}">
                <a16:creationId xmlns:a16="http://schemas.microsoft.com/office/drawing/2014/main" id="{9490858F-F6C2-4413-9B93-D8C37C3D740E}"/>
              </a:ext>
            </a:extLst>
          </p:cNvPr>
          <p:cNvSpPr>
            <a:spLocks noGrp="1"/>
          </p:cNvSpPr>
          <p:nvPr>
            <p:ph type="sldNum" sz="quarter" idx="12"/>
          </p:nvPr>
        </p:nvSpPr>
        <p:spPr/>
        <p:txBody>
          <a:bodyPr/>
          <a:lstStyle/>
          <a:p>
            <a:fld id="{3B0501F5-8596-40B9-8A35-34D210EF7020}" type="slidenum">
              <a:rPr lang="en-US" smtClean="0"/>
              <a:t>32</a:t>
            </a:fld>
            <a:endParaRPr lang="en-US"/>
          </a:p>
        </p:txBody>
      </p:sp>
    </p:spTree>
    <p:extLst>
      <p:ext uri="{BB962C8B-B14F-4D97-AF65-F5344CB8AC3E}">
        <p14:creationId xmlns:p14="http://schemas.microsoft.com/office/powerpoint/2010/main" val="42881428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D8D814-5B9A-4174-8117-F422676A71DF}"/>
              </a:ext>
            </a:extLst>
          </p:cNvPr>
          <p:cNvSpPr>
            <a:spLocks noGrp="1"/>
          </p:cNvSpPr>
          <p:nvPr>
            <p:ph idx="1"/>
          </p:nvPr>
        </p:nvSpPr>
        <p:spPr>
          <a:xfrm>
            <a:off x="242596" y="2160589"/>
            <a:ext cx="9846801" cy="2633353"/>
          </a:xfrm>
        </p:spPr>
        <p:txBody>
          <a:bodyPr>
            <a:normAutofit/>
          </a:bodyPr>
          <a:lstStyle/>
          <a:p>
            <a:endParaRPr lang="en-GB" dirty="0"/>
          </a:p>
          <a:p>
            <a:pPr marL="0" indent="0" algn="ctr">
              <a:spcBef>
                <a:spcPct val="0"/>
              </a:spcBef>
              <a:buNone/>
            </a:pPr>
            <a:r>
              <a:rPr lang="en-GB" sz="3000" b="1" dirty="0">
                <a:solidFill>
                  <a:schemeClr val="accent1"/>
                </a:solidFill>
                <a:latin typeface="Times New Roman" panose="02020603050405020304" pitchFamily="18" charset="0"/>
                <a:ea typeface="+mj-ea"/>
                <a:cs typeface="Times New Roman" panose="02020603050405020304" pitchFamily="18" charset="0"/>
              </a:rPr>
              <a:t>PRACTICE FOR PPP OPERATION, MAINTENANCE, AND TRANSFER PHASE</a:t>
            </a:r>
            <a:endParaRPr lang="en-US" sz="3000" b="1" dirty="0">
              <a:solidFill>
                <a:schemeClr val="accent1"/>
              </a:solidFill>
              <a:latin typeface="Times New Roman" panose="02020603050405020304" pitchFamily="18" charset="0"/>
              <a:ea typeface="+mj-ea"/>
              <a:cs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4CC477E2-F390-4709-9745-FCAF5B0E97A4}"/>
              </a:ext>
            </a:extLst>
          </p:cNvPr>
          <p:cNvSpPr>
            <a:spLocks noGrp="1"/>
          </p:cNvSpPr>
          <p:nvPr>
            <p:ph type="sldNum" sz="quarter" idx="12"/>
          </p:nvPr>
        </p:nvSpPr>
        <p:spPr/>
        <p:txBody>
          <a:bodyPr/>
          <a:lstStyle/>
          <a:p>
            <a:fld id="{3B0501F5-8596-40B9-8A35-34D210EF7020}" type="slidenum">
              <a:rPr lang="en-US" smtClean="0"/>
              <a:t>33</a:t>
            </a:fld>
            <a:endParaRPr lang="en-US"/>
          </a:p>
        </p:txBody>
      </p:sp>
    </p:spTree>
    <p:extLst>
      <p:ext uri="{BB962C8B-B14F-4D97-AF65-F5344CB8AC3E}">
        <p14:creationId xmlns:p14="http://schemas.microsoft.com/office/powerpoint/2010/main" val="24114295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1686D70-24A7-4133-83C4-D2529CE53B12}"/>
              </a:ext>
            </a:extLst>
          </p:cNvPr>
          <p:cNvGraphicFramePr>
            <a:graphicFrameLocks noGrp="1"/>
          </p:cNvGraphicFramePr>
          <p:nvPr>
            <p:ph idx="1"/>
            <p:extLst>
              <p:ext uri="{D42A27DB-BD31-4B8C-83A1-F6EECF244321}">
                <p14:modId xmlns:p14="http://schemas.microsoft.com/office/powerpoint/2010/main" val="4233245107"/>
              </p:ext>
            </p:extLst>
          </p:nvPr>
        </p:nvGraphicFramePr>
        <p:xfrm>
          <a:off x="166395" y="230338"/>
          <a:ext cx="11859209" cy="6431867"/>
        </p:xfrm>
        <a:graphic>
          <a:graphicData uri="http://schemas.openxmlformats.org/drawingml/2006/table">
            <a:tbl>
              <a:tblPr firstRow="1" firstCol="1" bandRow="1">
                <a:tableStyleId>{5C22544A-7EE6-4342-B048-85BDC9FD1C3A}</a:tableStyleId>
              </a:tblPr>
              <a:tblGrid>
                <a:gridCol w="1590529">
                  <a:extLst>
                    <a:ext uri="{9D8B030D-6E8A-4147-A177-3AD203B41FA5}">
                      <a16:colId xmlns:a16="http://schemas.microsoft.com/office/drawing/2014/main" val="2758933902"/>
                    </a:ext>
                  </a:extLst>
                </a:gridCol>
                <a:gridCol w="1244174">
                  <a:extLst>
                    <a:ext uri="{9D8B030D-6E8A-4147-A177-3AD203B41FA5}">
                      <a16:colId xmlns:a16="http://schemas.microsoft.com/office/drawing/2014/main" val="3435295086"/>
                    </a:ext>
                  </a:extLst>
                </a:gridCol>
                <a:gridCol w="2748403">
                  <a:extLst>
                    <a:ext uri="{9D8B030D-6E8A-4147-A177-3AD203B41FA5}">
                      <a16:colId xmlns:a16="http://schemas.microsoft.com/office/drawing/2014/main" val="3857241317"/>
                    </a:ext>
                  </a:extLst>
                </a:gridCol>
                <a:gridCol w="2415854">
                  <a:extLst>
                    <a:ext uri="{9D8B030D-6E8A-4147-A177-3AD203B41FA5}">
                      <a16:colId xmlns:a16="http://schemas.microsoft.com/office/drawing/2014/main" val="707862048"/>
                    </a:ext>
                  </a:extLst>
                </a:gridCol>
                <a:gridCol w="2092994">
                  <a:extLst>
                    <a:ext uri="{9D8B030D-6E8A-4147-A177-3AD203B41FA5}">
                      <a16:colId xmlns:a16="http://schemas.microsoft.com/office/drawing/2014/main" val="2416933821"/>
                    </a:ext>
                  </a:extLst>
                </a:gridCol>
                <a:gridCol w="1767255">
                  <a:extLst>
                    <a:ext uri="{9D8B030D-6E8A-4147-A177-3AD203B41FA5}">
                      <a16:colId xmlns:a16="http://schemas.microsoft.com/office/drawing/2014/main" val="1200573417"/>
                    </a:ext>
                  </a:extLst>
                </a:gridCol>
              </a:tblGrid>
              <a:tr h="292176">
                <a:tc rowSpan="2">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cs typeface="Times New Roman" panose="02020603050405020304" pitchFamily="18" charset="0"/>
                      </a:endParaRPr>
                    </a:p>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Challenges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Best Practice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Rationale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lnSpc>
                          <a:spcPct val="150000"/>
                        </a:lnSpc>
                        <a:spcBef>
                          <a:spcPts val="0"/>
                        </a:spcBef>
                        <a:spcAft>
                          <a:spcPts val="0"/>
                        </a:spcAft>
                      </a:pPr>
                      <a:r>
                        <a:rPr lang="en-GB" sz="1000" dirty="0">
                          <a:solidFill>
                            <a:schemeClr val="bg1"/>
                          </a:solidFill>
                          <a:effectLst/>
                        </a:rPr>
                        <a:t>Recommended solutions/Actions ( For Government)</a:t>
                      </a:r>
                      <a:endParaRPr lang="en-US" sz="105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rowSpan="2">
                  <a:txBody>
                    <a:bodyPr/>
                    <a:lstStyle/>
                    <a:p>
                      <a:pPr marL="0" marR="0" algn="ctr">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Guidance for private investors to manage investment risk.</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7164956"/>
                  </a:ext>
                </a:extLst>
              </a:tr>
              <a:tr h="506147">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Long-term at the policy level</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Specific action, short term at the project level</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342671596"/>
                  </a:ext>
                </a:extLst>
              </a:tr>
              <a:tr h="1930086">
                <a:tc>
                  <a:txBody>
                    <a:bodyPr/>
                    <a:lstStyle/>
                    <a:p>
                      <a:pPr marL="0" marR="0" algn="just">
                        <a:lnSpc>
                          <a:spcPct val="10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Successive government  not continue with PPP Project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Engage opposition political parties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Concession periods for PPP road projects usually far exceed the term of a government. After a change in government, the new administration may not have an interest in the project of their predecessors and may revoke the concession agreement. Private investors need to have faith in the continuation of the original concession agreement after any change in government.</a:t>
                      </a:r>
                      <a:endParaRPr lang="en-US" sz="1100" dirty="0">
                        <a:effectLst/>
                        <a:latin typeface="Times New Roman" panose="02020603050405020304" pitchFamily="18" charset="0"/>
                        <a:ea typeface="Cambria" panose="020405030504060302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government should build a political consensus on the use of the PPP model.</a:t>
                      </a:r>
                      <a:endParaRPr lang="en-US" sz="1100" dirty="0">
                        <a:effectLst/>
                        <a:latin typeface="Times New Roman" panose="02020603050405020304" pitchFamily="18" charset="0"/>
                        <a:cs typeface="Times New Roman" panose="02020603050405020304" pitchFamily="18" charset="0"/>
                      </a:endParaRPr>
                    </a:p>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Ensure national consensus on the eligible roads for PPP projects. The PPP framework should provide the private investor with significant protection in the case of unilateral termination of PPP road project.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Follow the agreed PPP model and select road projects from the list of eligible roads. </a:t>
                      </a:r>
                      <a:endParaRPr lang="en-US" sz="1100" dirty="0">
                        <a:effectLst/>
                        <a:latin typeface="Times New Roman" panose="02020603050405020304" pitchFamily="18" charset="0"/>
                        <a:cs typeface="Times New Roman" panose="02020603050405020304" pitchFamily="18" charset="0"/>
                      </a:endParaRPr>
                    </a:p>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Ensure there is a political acceptance of the selected road projects. The contract should define and grant the private partner the right  to be compensated in full  in the event of unilateral termination </a:t>
                      </a:r>
                      <a:endParaRPr lang="en-US" sz="1100" dirty="0">
                        <a:effectLst/>
                        <a:latin typeface="Times New Roman" panose="02020603050405020304" pitchFamily="18" charset="0"/>
                        <a:cs typeface="Times New Roman" panose="02020603050405020304" pitchFamily="18" charset="0"/>
                      </a:endParaRPr>
                    </a:p>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a:effectLst/>
                          <a:latin typeface="Times New Roman" panose="02020603050405020304" pitchFamily="18" charset="0"/>
                          <a:cs typeface="Times New Roman" panose="02020603050405020304" pitchFamily="18" charset="0"/>
                        </a:rPr>
                        <a:t>The private investor should ensure that the issue of government abandoning or terminating PPP project is considered as a risk and allocate it to the party able to manage it during the contract structuring phase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8243107"/>
                  </a:ext>
                </a:extLst>
              </a:tr>
              <a:tr h="1773372">
                <a:tc>
                  <a:txBody>
                    <a:bodyPr/>
                    <a:lstStyle/>
                    <a:p>
                      <a:pPr marL="0" marR="0" algn="just">
                        <a:lnSpc>
                          <a:spcPct val="100000"/>
                        </a:lnSpc>
                        <a:spcBef>
                          <a:spcPts val="0"/>
                        </a:spcBef>
                        <a:spcAft>
                          <a:spcPts val="0"/>
                        </a:spcAft>
                      </a:pPr>
                      <a:r>
                        <a:rPr lang="en-GB" sz="1200">
                          <a:effectLst/>
                          <a:latin typeface="Times New Roman" panose="02020603050405020304" pitchFamily="18" charset="0"/>
                          <a:cs typeface="Times New Roman" panose="02020603050405020304" pitchFamily="18" charset="0"/>
                        </a:rPr>
                        <a:t>Public opposition to PPP road projects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a:effectLst/>
                          <a:latin typeface="Times New Roman" panose="02020603050405020304" pitchFamily="18" charset="0"/>
                          <a:cs typeface="Times New Roman" panose="02020603050405020304" pitchFamily="18" charset="0"/>
                        </a:rPr>
                        <a:t>Engage the project key stakeholders and address their concerns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PPPs involve various stakeholders with different interests. Thus, the attitude of each stakeholder could influence the output of a PPP road project. Therefore, the buy-in of all stakeholders should be sought during the project implementation.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PPP framework should include a policy on stakeholders’ engagement and management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Identify key stakeholders and develop a communication plan and describe the general strategy to be adopted in communicating to the stakeholders.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There could be a  high possibility of the public opposing the PPP project when they are not well engaged during the project identification and appraisal phase. Therefore, the private investor should treat it as a possible risk.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3726547"/>
                  </a:ext>
                </a:extLst>
              </a:tr>
              <a:tr h="1930086">
                <a:tc>
                  <a:txBody>
                    <a:bodyPr/>
                    <a:lstStyle/>
                    <a:p>
                      <a:pPr marL="0" marR="0" algn="just">
                        <a:lnSpc>
                          <a:spcPct val="150000"/>
                        </a:lnSpc>
                        <a:spcBef>
                          <a:spcPts val="0"/>
                        </a:spcBef>
                        <a:spcAft>
                          <a:spcPts val="0"/>
                        </a:spcAft>
                      </a:pPr>
                      <a:r>
                        <a:rPr lang="en-GB" sz="1200" dirty="0">
                          <a:effectLst/>
                          <a:latin typeface="Times New Roman" panose="02020603050405020304" pitchFamily="18" charset="0"/>
                          <a:cs typeface="Times New Roman" panose="02020603050405020304" pitchFamily="18" charset="0"/>
                        </a:rPr>
                        <a:t>Road users using alternative roads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Assess the impact of the alternative road on PPP road project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Traffic volume is a crucial input into the financial and economic viability and sustainability of toll road projects. Hence, road users using an alternative road could reduce the traffic volume and, consequently, affect the revenue streams. However, the road is public infrastructure, and therefore there must be an alternative road for those who are financially challenged.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government should decide if alternative “free” roads should be made available to road users along the toll road corridor.</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decision to allow a free alternative route shall only be made after sound economic analysis has been conducted. The alternative road should not be provided along the same PPP toll road.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GB" sz="1100" dirty="0">
                          <a:effectLst/>
                          <a:latin typeface="Times New Roman" panose="02020603050405020304" pitchFamily="18" charset="0"/>
                          <a:cs typeface="Times New Roman" panose="02020603050405020304" pitchFamily="18" charset="0"/>
                        </a:rPr>
                        <a:t>The structure of the toll charges has implications on the private investor’s income stream. Thus, the private investor should ensure the impact of all alternative roads are assessed and appropriate risk mitigation detailed in the contract.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2880" marR="182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132811"/>
                  </a:ext>
                </a:extLst>
              </a:tr>
            </a:tbl>
          </a:graphicData>
        </a:graphic>
      </p:graphicFrame>
      <p:sp>
        <p:nvSpPr>
          <p:cNvPr id="5" name="Slide Number Placeholder 4">
            <a:extLst>
              <a:ext uri="{FF2B5EF4-FFF2-40B4-BE49-F238E27FC236}">
                <a16:creationId xmlns:a16="http://schemas.microsoft.com/office/drawing/2014/main" id="{0779539E-E51A-4927-9DDF-63190219E974}"/>
              </a:ext>
            </a:extLst>
          </p:cNvPr>
          <p:cNvSpPr>
            <a:spLocks noGrp="1"/>
          </p:cNvSpPr>
          <p:nvPr>
            <p:ph type="sldNum" sz="quarter" idx="12"/>
          </p:nvPr>
        </p:nvSpPr>
        <p:spPr/>
        <p:txBody>
          <a:bodyPr/>
          <a:lstStyle/>
          <a:p>
            <a:fld id="{3B0501F5-8596-40B9-8A35-34D210EF7020}" type="slidenum">
              <a:rPr lang="en-US" smtClean="0"/>
              <a:t>34</a:t>
            </a:fld>
            <a:endParaRPr lang="en-US"/>
          </a:p>
        </p:txBody>
      </p:sp>
    </p:spTree>
    <p:extLst>
      <p:ext uri="{BB962C8B-B14F-4D97-AF65-F5344CB8AC3E}">
        <p14:creationId xmlns:p14="http://schemas.microsoft.com/office/powerpoint/2010/main" val="17402364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6F5E3-6081-4114-BFC0-859EF455B6C8}"/>
              </a:ext>
            </a:extLst>
          </p:cNvPr>
          <p:cNvSpPr>
            <a:spLocks noGrp="1"/>
          </p:cNvSpPr>
          <p:nvPr>
            <p:ph type="title"/>
          </p:nvPr>
        </p:nvSpPr>
        <p:spPr>
          <a:xfrm>
            <a:off x="437321" y="301487"/>
            <a:ext cx="9134061" cy="732183"/>
          </a:xfrm>
        </p:spPr>
        <p:txBody>
          <a:bodyPr anchor="t">
            <a:normAutofit/>
          </a:bodyPr>
          <a:lstStyle/>
          <a:p>
            <a:pPr algn="ctr">
              <a:buClr>
                <a:schemeClr val="accent1"/>
              </a:buClr>
              <a:buSzPct val="80000"/>
            </a:pPr>
            <a:r>
              <a:rPr lang="en-US" sz="3000" b="1" dirty="0">
                <a:latin typeface="Times New Roman" panose="02020603050405020304" pitchFamily="18" charset="0"/>
                <a:cs typeface="Times New Roman" panose="02020603050405020304" pitchFamily="18" charset="0"/>
              </a:rPr>
              <a:t>PRACTICAL IMPLICATION OF THE STUDY </a:t>
            </a:r>
          </a:p>
        </p:txBody>
      </p:sp>
      <p:sp>
        <p:nvSpPr>
          <p:cNvPr id="9222" name="Content Placeholder 9221">
            <a:extLst>
              <a:ext uri="{FF2B5EF4-FFF2-40B4-BE49-F238E27FC236}">
                <a16:creationId xmlns:a16="http://schemas.microsoft.com/office/drawing/2014/main" id="{191588A6-0CA4-4827-BAF2-CF36A584E59F}"/>
              </a:ext>
            </a:extLst>
          </p:cNvPr>
          <p:cNvSpPr>
            <a:spLocks noGrp="1"/>
          </p:cNvSpPr>
          <p:nvPr>
            <p:ph idx="1"/>
          </p:nvPr>
        </p:nvSpPr>
        <p:spPr>
          <a:xfrm>
            <a:off x="354564" y="1311503"/>
            <a:ext cx="4280120" cy="5023983"/>
          </a:xfrm>
        </p:spPr>
        <p:txBody>
          <a:bodyPr>
            <a:normAutofit/>
          </a:bodyPr>
          <a:lstStyle/>
          <a:p>
            <a:pPr algn="just">
              <a:buFont typeface="Wingdings" pitchFamily="2" charset="2"/>
              <a:buChar char="q"/>
            </a:pPr>
            <a:r>
              <a:rPr lang="en-GB" dirty="0">
                <a:latin typeface="Times New Roman" panose="02020603050405020304" pitchFamily="18" charset="0"/>
                <a:cs typeface="Times New Roman" panose="02020603050405020304" pitchFamily="18" charset="0"/>
              </a:rPr>
              <a:t>This framework will inform the  government and policymakers about issues to be addressed at every  stage of the PPP project cycle in order to create the necessary enabling environment that will incentivise the private sector to invest in PPP road projects. </a:t>
            </a:r>
          </a:p>
          <a:p>
            <a:pPr algn="just">
              <a:buFont typeface="Wingdings" pitchFamily="2" charset="2"/>
              <a:buChar char="q"/>
            </a:pPr>
            <a:endParaRPr lang="en-GB" dirty="0">
              <a:latin typeface="Times New Roman" panose="02020603050405020304" pitchFamily="18" charset="0"/>
              <a:cs typeface="Times New Roman" panose="02020603050405020304" pitchFamily="18" charset="0"/>
            </a:endParaRPr>
          </a:p>
          <a:p>
            <a:pPr algn="just">
              <a:buFont typeface="Wingdings" pitchFamily="2" charset="2"/>
              <a:buChar char="q"/>
            </a:pPr>
            <a:r>
              <a:rPr lang="en-GB" dirty="0">
                <a:latin typeface="Times New Roman" panose="02020603050405020304" pitchFamily="18" charset="0"/>
                <a:cs typeface="Times New Roman" panose="02020603050405020304" pitchFamily="18" charset="0"/>
              </a:rPr>
              <a:t>The framework proposes tailor-made solutions to address the identified challenges pertaining to the country. Therefore, the solution will also act as a blueprint for PPP road projects in other countries with similar conditions.</a:t>
            </a:r>
          </a:p>
          <a:p>
            <a:endParaRPr lang="en-US" dirty="0"/>
          </a:p>
        </p:txBody>
      </p:sp>
      <p:pic>
        <p:nvPicPr>
          <p:cNvPr id="9218" name="Picture 2" descr="Suggestion Insinuation Stock Illustrations – 42 Suggestion Insinuation  Stock Illustrations, Vectors &amp; Clipart - Dreamstime">
            <a:extLst>
              <a:ext uri="{FF2B5EF4-FFF2-40B4-BE49-F238E27FC236}">
                <a16:creationId xmlns:a16="http://schemas.microsoft.com/office/drawing/2014/main" id="{1340DC6E-7FB2-4974-95D7-97F14BB07EE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12063"/>
          <a:stretch/>
        </p:blipFill>
        <p:spPr bwMode="auto">
          <a:xfrm>
            <a:off x="4905271" y="1311502"/>
            <a:ext cx="5713310" cy="5023983"/>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BBA9FAAB-E925-49FB-B260-589294C16C71}"/>
              </a:ext>
            </a:extLst>
          </p:cNvPr>
          <p:cNvSpPr>
            <a:spLocks noGrp="1"/>
          </p:cNvSpPr>
          <p:nvPr>
            <p:ph type="sldNum" sz="quarter" idx="12"/>
          </p:nvPr>
        </p:nvSpPr>
        <p:spPr/>
        <p:txBody>
          <a:bodyPr/>
          <a:lstStyle/>
          <a:p>
            <a:fld id="{3B0501F5-8596-40B9-8A35-34D210EF7020}" type="slidenum">
              <a:rPr lang="en-US" smtClean="0"/>
              <a:t>35</a:t>
            </a:fld>
            <a:endParaRPr lang="en-US"/>
          </a:p>
        </p:txBody>
      </p:sp>
    </p:spTree>
    <p:extLst>
      <p:ext uri="{BB962C8B-B14F-4D97-AF65-F5344CB8AC3E}">
        <p14:creationId xmlns:p14="http://schemas.microsoft.com/office/powerpoint/2010/main" val="18616173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104EC-B67C-495C-8602-B9BB93A83C6E}"/>
              </a:ext>
            </a:extLst>
          </p:cNvPr>
          <p:cNvSpPr>
            <a:spLocks noGrp="1"/>
          </p:cNvSpPr>
          <p:nvPr>
            <p:ph type="title"/>
          </p:nvPr>
        </p:nvSpPr>
        <p:spPr>
          <a:xfrm>
            <a:off x="688803" y="264640"/>
            <a:ext cx="8809760" cy="967812"/>
          </a:xfrm>
        </p:spPr>
        <p:txBody>
          <a:bodyPr anchor="t">
            <a:normAutofit/>
          </a:bodyPr>
          <a:lstStyle/>
          <a:p>
            <a:r>
              <a:rPr lang="en-US" b="1" dirty="0">
                <a:latin typeface="Times New Roman" panose="02020603050405020304" pitchFamily="18" charset="0"/>
                <a:cs typeface="Times New Roman" panose="02020603050405020304" pitchFamily="18" charset="0"/>
              </a:rPr>
              <a:t>RESEARCH LIMITATIONS</a:t>
            </a:r>
            <a:endParaRPr lang="en-US" dirty="0"/>
          </a:p>
        </p:txBody>
      </p:sp>
      <p:sp>
        <p:nvSpPr>
          <p:cNvPr id="11274" name="Content Placeholder 11273">
            <a:extLst>
              <a:ext uri="{FF2B5EF4-FFF2-40B4-BE49-F238E27FC236}">
                <a16:creationId xmlns:a16="http://schemas.microsoft.com/office/drawing/2014/main" id="{E50C6E4F-80C6-4FAB-9F3C-06890816A794}"/>
              </a:ext>
            </a:extLst>
          </p:cNvPr>
          <p:cNvSpPr>
            <a:spLocks noGrp="1"/>
          </p:cNvSpPr>
          <p:nvPr>
            <p:ph idx="1"/>
          </p:nvPr>
        </p:nvSpPr>
        <p:spPr>
          <a:xfrm>
            <a:off x="746908" y="1554338"/>
            <a:ext cx="3957349" cy="4694062"/>
          </a:xfrm>
        </p:spPr>
        <p:txBody>
          <a:bodyPr>
            <a:normAutofit/>
          </a:bodyPr>
          <a:lstStyle/>
          <a:p>
            <a:pPr algn="just">
              <a:buFont typeface="Wingdings" panose="05000000000000000000" pitchFamily="2" charset="2"/>
              <a:buChar char="q"/>
            </a:pPr>
            <a:endParaRPr lang="en-GB"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en-GB"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en-GB"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GB" dirty="0">
                <a:latin typeface="Times New Roman" panose="02020603050405020304" pitchFamily="18" charset="0"/>
                <a:cs typeface="Times New Roman" panose="02020603050405020304" pitchFamily="18" charset="0"/>
              </a:rPr>
              <a:t>PPP practice in the Ghanaian road sector is relatively new. Therefore, the factors could not be tested on an ongoing PPP road project. However, a rigorous scientific method was employed in reaching the outcome of this study</a:t>
            </a:r>
            <a:endParaRPr lang="en-US" dirty="0"/>
          </a:p>
        </p:txBody>
      </p:sp>
      <p:pic>
        <p:nvPicPr>
          <p:cNvPr id="11270" name="Picture 6" descr="Promises and Limitations: Translating Microbiome Research to Practice - AGA  Perspectives">
            <a:extLst>
              <a:ext uri="{FF2B5EF4-FFF2-40B4-BE49-F238E27FC236}">
                <a16:creationId xmlns:a16="http://schemas.microsoft.com/office/drawing/2014/main" id="{E630ABEF-72BF-4A89-8B9C-6C587F433C0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987137" y="1361661"/>
            <a:ext cx="5041446" cy="4263887"/>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7">
            <a:extLst>
              <a:ext uri="{FF2B5EF4-FFF2-40B4-BE49-F238E27FC236}">
                <a16:creationId xmlns:a16="http://schemas.microsoft.com/office/drawing/2014/main" id="{9E1CC267-D4CA-4B01-BE13-594E6165CE34}"/>
              </a:ext>
            </a:extLst>
          </p:cNvPr>
          <p:cNvSpPr>
            <a:spLocks noGrp="1"/>
          </p:cNvSpPr>
          <p:nvPr>
            <p:ph type="sldNum" sz="quarter" idx="12"/>
          </p:nvPr>
        </p:nvSpPr>
        <p:spPr/>
        <p:txBody>
          <a:bodyPr/>
          <a:lstStyle/>
          <a:p>
            <a:fld id="{3B0501F5-8596-40B9-8A35-34D210EF7020}" type="slidenum">
              <a:rPr lang="en-US" smtClean="0"/>
              <a:t>36</a:t>
            </a:fld>
            <a:endParaRPr lang="en-US"/>
          </a:p>
        </p:txBody>
      </p:sp>
    </p:spTree>
    <p:extLst>
      <p:ext uri="{BB962C8B-B14F-4D97-AF65-F5344CB8AC3E}">
        <p14:creationId xmlns:p14="http://schemas.microsoft.com/office/powerpoint/2010/main" val="31289694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BD9D0-DA77-454A-ACFF-11A46715CD73}"/>
              </a:ext>
            </a:extLst>
          </p:cNvPr>
          <p:cNvSpPr>
            <a:spLocks noGrp="1"/>
          </p:cNvSpPr>
          <p:nvPr>
            <p:ph type="title"/>
          </p:nvPr>
        </p:nvSpPr>
        <p:spPr>
          <a:xfrm>
            <a:off x="677334" y="609600"/>
            <a:ext cx="8596668" cy="603380"/>
          </a:xfrm>
        </p:spPr>
        <p:txBody>
          <a:bodyPr anchor="t">
            <a:normAutofit fontScale="90000"/>
          </a:bodyPr>
          <a:lstStyle/>
          <a:p>
            <a:r>
              <a:rPr lang="en-US" b="1" dirty="0">
                <a:latin typeface="Times New Roman" panose="02020603050405020304" pitchFamily="18" charset="0"/>
                <a:cs typeface="Times New Roman" panose="02020603050405020304" pitchFamily="18" charset="0"/>
              </a:rPr>
              <a:t>FUTURE STUDY </a:t>
            </a:r>
          </a:p>
        </p:txBody>
      </p:sp>
      <p:sp>
        <p:nvSpPr>
          <p:cNvPr id="13320" name="Content Placeholder 13317">
            <a:extLst>
              <a:ext uri="{FF2B5EF4-FFF2-40B4-BE49-F238E27FC236}">
                <a16:creationId xmlns:a16="http://schemas.microsoft.com/office/drawing/2014/main" id="{6E05C88B-1F46-43AA-BC78-36A640BDBEB2}"/>
              </a:ext>
            </a:extLst>
          </p:cNvPr>
          <p:cNvSpPr>
            <a:spLocks noGrp="1"/>
          </p:cNvSpPr>
          <p:nvPr>
            <p:ph idx="1"/>
          </p:nvPr>
        </p:nvSpPr>
        <p:spPr>
          <a:xfrm>
            <a:off x="677334" y="2160589"/>
            <a:ext cx="3957349" cy="3880773"/>
          </a:xfrm>
        </p:spPr>
        <p:txBody>
          <a:bodyPr>
            <a:normAutofit/>
          </a:bodyPr>
          <a:lstStyle/>
          <a:p>
            <a:pPr algn="just">
              <a:buFont typeface="Wingdings" panose="05000000000000000000" pitchFamily="2" charset="2"/>
              <a:buChar char="q"/>
            </a:pPr>
            <a:r>
              <a:rPr lang="en-GB" dirty="0">
                <a:latin typeface="Times New Roman" panose="02020603050405020304" pitchFamily="18" charset="0"/>
                <a:cs typeface="Times New Roman" panose="02020603050405020304" pitchFamily="18" charset="0"/>
              </a:rPr>
              <a:t>Further research could test the framework on ongoing PPP road projects. </a:t>
            </a:r>
          </a:p>
          <a:p>
            <a:pPr algn="just">
              <a:buFont typeface="Wingdings" panose="05000000000000000000" pitchFamily="2" charset="2"/>
              <a:buChar char="q"/>
            </a:pPr>
            <a:endParaRPr lang="en-GB"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GB" dirty="0">
                <a:latin typeface="Times New Roman" panose="02020603050405020304" pitchFamily="18" charset="0"/>
                <a:cs typeface="Times New Roman" panose="02020603050405020304" pitchFamily="18" charset="0"/>
              </a:rPr>
              <a:t>Applicability of the “availability and shadow payment” model, which is principally used in the UK.</a:t>
            </a:r>
          </a:p>
          <a:p>
            <a:pPr marL="0" indent="0" algn="just">
              <a:buNone/>
            </a:pPr>
            <a:endParaRPr lang="en-GB"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GB" dirty="0">
                <a:solidFill>
                  <a:schemeClr val="dk1"/>
                </a:solidFill>
                <a:latin typeface="Times New Roman" panose="02020603050405020304" pitchFamily="18" charset="0"/>
                <a:cs typeface="Times New Roman" panose="02020603050405020304" pitchFamily="18" charset="0"/>
              </a:rPr>
              <a:t>Long-term funds, like the pension funds for PPP road projects.</a:t>
            </a:r>
            <a:endParaRPr lang="en-US" dirty="0">
              <a:latin typeface="Times New Roman" panose="02020603050405020304" pitchFamily="18" charset="0"/>
              <a:cs typeface="Times New Roman" panose="02020603050405020304" pitchFamily="18" charset="0"/>
            </a:endParaRPr>
          </a:p>
          <a:p>
            <a:endParaRPr lang="en-US" dirty="0"/>
          </a:p>
        </p:txBody>
      </p:sp>
      <p:pic>
        <p:nvPicPr>
          <p:cNvPr id="13314" name="Picture 2" descr="FutureStudy">
            <a:extLst>
              <a:ext uri="{FF2B5EF4-FFF2-40B4-BE49-F238E27FC236}">
                <a16:creationId xmlns:a16="http://schemas.microsoft.com/office/drawing/2014/main" id="{5E3CD6A5-DA3D-44A4-A34B-C8AC4AA6CE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431" r="16685" b="1"/>
          <a:stretch/>
        </p:blipFill>
        <p:spPr bwMode="auto">
          <a:xfrm>
            <a:off x="4857451" y="1212980"/>
            <a:ext cx="4753080" cy="4828713"/>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A05B490A-60BB-492C-88ED-38B67A70C6DD}"/>
              </a:ext>
            </a:extLst>
          </p:cNvPr>
          <p:cNvSpPr>
            <a:spLocks noGrp="1"/>
          </p:cNvSpPr>
          <p:nvPr>
            <p:ph type="sldNum" sz="quarter" idx="12"/>
          </p:nvPr>
        </p:nvSpPr>
        <p:spPr/>
        <p:txBody>
          <a:bodyPr/>
          <a:lstStyle/>
          <a:p>
            <a:fld id="{3B0501F5-8596-40B9-8A35-34D210EF7020}" type="slidenum">
              <a:rPr lang="en-US" smtClean="0"/>
              <a:t>37</a:t>
            </a:fld>
            <a:endParaRPr lang="en-US"/>
          </a:p>
        </p:txBody>
      </p:sp>
    </p:spTree>
    <p:extLst>
      <p:ext uri="{BB962C8B-B14F-4D97-AF65-F5344CB8AC3E}">
        <p14:creationId xmlns:p14="http://schemas.microsoft.com/office/powerpoint/2010/main" val="13396495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C8118-CC07-4B32-A205-9424349572F9}"/>
              </a:ext>
            </a:extLst>
          </p:cNvPr>
          <p:cNvSpPr>
            <a:spLocks noGrp="1"/>
          </p:cNvSpPr>
          <p:nvPr>
            <p:ph type="title"/>
          </p:nvPr>
        </p:nvSpPr>
        <p:spPr>
          <a:xfrm>
            <a:off x="702677" y="52118"/>
            <a:ext cx="8596668" cy="798790"/>
          </a:xfrm>
        </p:spPr>
        <p:txBody>
          <a:bodyPr anchor="t">
            <a:normAutofit/>
          </a:bodyPr>
          <a:lstStyle/>
          <a:p>
            <a:r>
              <a:rPr lang="en-US" b="1" dirty="0">
                <a:latin typeface="Times New Roman" panose="02020603050405020304" pitchFamily="18" charset="0"/>
                <a:cs typeface="Times New Roman" panose="02020603050405020304" pitchFamily="18" charset="0"/>
              </a:rPr>
              <a:t>CONCLUSION</a:t>
            </a:r>
            <a:endParaRPr lang="en-US" dirty="0"/>
          </a:p>
        </p:txBody>
      </p:sp>
      <p:sp>
        <p:nvSpPr>
          <p:cNvPr id="4104" name="Content Placeholder 4103">
            <a:extLst>
              <a:ext uri="{FF2B5EF4-FFF2-40B4-BE49-F238E27FC236}">
                <a16:creationId xmlns:a16="http://schemas.microsoft.com/office/drawing/2014/main" id="{2D17FD97-F2BE-48A7-A43B-BDDC523C9D92}"/>
              </a:ext>
            </a:extLst>
          </p:cNvPr>
          <p:cNvSpPr>
            <a:spLocks noGrp="1"/>
          </p:cNvSpPr>
          <p:nvPr>
            <p:ph idx="1"/>
          </p:nvPr>
        </p:nvSpPr>
        <p:spPr>
          <a:xfrm>
            <a:off x="655984" y="1047154"/>
            <a:ext cx="4118830" cy="4688079"/>
          </a:xfrm>
        </p:spPr>
        <p:txBody>
          <a:bodyPr>
            <a:normAutofit/>
          </a:bodyPr>
          <a:lstStyle/>
          <a:p>
            <a:pPr algn="just">
              <a:buFont typeface="Wingdings" panose="05000000000000000000" pitchFamily="2" charset="2"/>
              <a:buChar char="q"/>
            </a:pPr>
            <a:r>
              <a:rPr lang="en-GB" dirty="0">
                <a:latin typeface="Times New Roman" panose="02020603050405020304" pitchFamily="18" charset="0"/>
                <a:cs typeface="Times New Roman" panose="02020603050405020304" pitchFamily="18" charset="0"/>
              </a:rPr>
              <a:t>It is widely accepted that an enabling environment would crowd the private sector to invest in PPP road project. </a:t>
            </a:r>
          </a:p>
          <a:p>
            <a:pPr algn="just">
              <a:buFont typeface="Wingdings" panose="05000000000000000000" pitchFamily="2" charset="2"/>
              <a:buChar char="q"/>
            </a:pPr>
            <a:r>
              <a:rPr lang="en-GB" dirty="0">
                <a:latin typeface="Times New Roman" panose="02020603050405020304" pitchFamily="18" charset="0"/>
                <a:cs typeface="Times New Roman" panose="02020603050405020304" pitchFamily="18" charset="0"/>
              </a:rPr>
              <a:t>Despite the introduction and acceptance of PPPs in Ghana the private sector has not shown any interest in PPP road project.</a:t>
            </a:r>
          </a:p>
          <a:p>
            <a:pPr algn="just">
              <a:buFont typeface="Wingdings" panose="05000000000000000000" pitchFamily="2" charset="2"/>
              <a:buChar char="q"/>
            </a:pPr>
            <a:r>
              <a:rPr lang="en-GB" dirty="0">
                <a:latin typeface="Times New Roman" panose="02020603050405020304" pitchFamily="18" charset="0"/>
                <a:cs typeface="Times New Roman" panose="02020603050405020304" pitchFamily="18" charset="0"/>
              </a:rPr>
              <a:t>We have looked at the factors that prevent the private sector from investing in PPP road projects in Ghana.</a:t>
            </a:r>
          </a:p>
          <a:p>
            <a:pPr algn="just">
              <a:buFont typeface="Wingdings" panose="05000000000000000000" pitchFamily="2" charset="2"/>
              <a:buChar char="q"/>
            </a:pPr>
            <a:r>
              <a:rPr lang="en-GB" dirty="0">
                <a:latin typeface="Times New Roman" panose="02020603050405020304" pitchFamily="18" charset="0"/>
                <a:cs typeface="Times New Roman" panose="02020603050405020304" pitchFamily="18" charset="0"/>
              </a:rPr>
              <a:t>A framework on how to address the factors preventing the private sector from investing in PPP road projects in Ghana as been explored. </a:t>
            </a:r>
          </a:p>
          <a:p>
            <a:endParaRPr lang="en-US" dirty="0"/>
          </a:p>
        </p:txBody>
      </p:sp>
      <p:pic>
        <p:nvPicPr>
          <p:cNvPr id="4100" name="Picture 4" descr="10 Tips on How to Write a Conclusion">
            <a:extLst>
              <a:ext uri="{FF2B5EF4-FFF2-40B4-BE49-F238E27FC236}">
                <a16:creationId xmlns:a16="http://schemas.microsoft.com/office/drawing/2014/main" id="{51DAF1DB-E180-4B5B-8109-8AD9EAAD245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2741" r="11583"/>
          <a:stretch/>
        </p:blipFill>
        <p:spPr bwMode="auto">
          <a:xfrm>
            <a:off x="5061551" y="1047154"/>
            <a:ext cx="4415050" cy="4763691"/>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582A64E5-C134-4CED-B56D-A46C2D1625B2}"/>
              </a:ext>
            </a:extLst>
          </p:cNvPr>
          <p:cNvSpPr>
            <a:spLocks noGrp="1"/>
          </p:cNvSpPr>
          <p:nvPr>
            <p:ph type="sldNum" sz="quarter" idx="12"/>
          </p:nvPr>
        </p:nvSpPr>
        <p:spPr>
          <a:xfrm>
            <a:off x="8590663" y="6041362"/>
            <a:ext cx="683339" cy="365125"/>
          </a:xfrm>
        </p:spPr>
        <p:txBody>
          <a:bodyPr>
            <a:normAutofit/>
          </a:bodyPr>
          <a:lstStyle/>
          <a:p>
            <a:pPr>
              <a:spcAft>
                <a:spcPts val="600"/>
              </a:spcAft>
            </a:pPr>
            <a:fld id="{3B0501F5-8596-40B9-8A35-34D210EF7020}" type="slidenum">
              <a:rPr lang="en-US" smtClean="0"/>
              <a:pPr>
                <a:spcAft>
                  <a:spcPts val="600"/>
                </a:spcAft>
              </a:pPr>
              <a:t>38</a:t>
            </a:fld>
            <a:endParaRPr lang="en-US"/>
          </a:p>
        </p:txBody>
      </p:sp>
    </p:spTree>
    <p:extLst>
      <p:ext uri="{BB962C8B-B14F-4D97-AF65-F5344CB8AC3E}">
        <p14:creationId xmlns:p14="http://schemas.microsoft.com/office/powerpoint/2010/main" val="7260412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mage result for thank you">
            <a:extLst>
              <a:ext uri="{FF2B5EF4-FFF2-40B4-BE49-F238E27FC236}">
                <a16:creationId xmlns:a16="http://schemas.microsoft.com/office/drawing/2014/main" id="{DE8C3AA8-65F6-477C-B239-3C420A8E6FD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487248" y="1767471"/>
            <a:ext cx="5283289" cy="332305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CA1CFB96-7BF6-443A-9791-DF6A8D180F05}"/>
              </a:ext>
            </a:extLst>
          </p:cNvPr>
          <p:cNvSpPr>
            <a:spLocks noGrp="1"/>
          </p:cNvSpPr>
          <p:nvPr>
            <p:ph idx="1"/>
          </p:nvPr>
        </p:nvSpPr>
        <p:spPr>
          <a:xfrm>
            <a:off x="6416039" y="2160589"/>
            <a:ext cx="2927185" cy="3880773"/>
          </a:xfrm>
        </p:spPr>
        <p:txBody>
          <a:bodyPr>
            <a:normAutofit/>
          </a:bodyPr>
          <a:lstStyle/>
          <a:p>
            <a:pPr marL="0" indent="0">
              <a:buNone/>
            </a:pPr>
            <a:endParaRPr lang="en-US" sz="1500" b="1">
              <a:latin typeface="Times New Roman" panose="02020603050405020304" pitchFamily="18" charset="0"/>
              <a:cs typeface="Times New Roman" panose="02020603050405020304" pitchFamily="18" charset="0"/>
            </a:endParaRPr>
          </a:p>
          <a:p>
            <a:endParaRPr lang="en-US" sz="1500" b="1">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996BE87-A001-4CA0-8C06-266D7B37F0B9}"/>
              </a:ext>
            </a:extLst>
          </p:cNvPr>
          <p:cNvSpPr>
            <a:spLocks noGrp="1"/>
          </p:cNvSpPr>
          <p:nvPr>
            <p:ph type="sldNum" sz="quarter" idx="12"/>
          </p:nvPr>
        </p:nvSpPr>
        <p:spPr/>
        <p:txBody>
          <a:bodyPr/>
          <a:lstStyle/>
          <a:p>
            <a:fld id="{3B0501F5-8596-40B9-8A35-34D210EF7020}" type="slidenum">
              <a:rPr lang="en-US" smtClean="0"/>
              <a:t>39</a:t>
            </a:fld>
            <a:endParaRPr lang="en-US"/>
          </a:p>
        </p:txBody>
      </p:sp>
    </p:spTree>
    <p:extLst>
      <p:ext uri="{BB962C8B-B14F-4D97-AF65-F5344CB8AC3E}">
        <p14:creationId xmlns:p14="http://schemas.microsoft.com/office/powerpoint/2010/main" val="32285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57230-9CD8-4565-A878-141E7960868F}"/>
              </a:ext>
            </a:extLst>
          </p:cNvPr>
          <p:cNvSpPr>
            <a:spLocks noGrp="1"/>
          </p:cNvSpPr>
          <p:nvPr>
            <p:ph type="title"/>
          </p:nvPr>
        </p:nvSpPr>
        <p:spPr>
          <a:xfrm>
            <a:off x="559837" y="42092"/>
            <a:ext cx="8596668" cy="519404"/>
          </a:xfrm>
        </p:spPr>
        <p:txBody>
          <a:bodyPr anchor="t">
            <a:normAutofit fontScale="90000"/>
          </a:bodyPr>
          <a:lstStyle/>
          <a:p>
            <a:r>
              <a:rPr lang="en-US" b="1" dirty="0">
                <a:latin typeface="Times New Roman" panose="02020603050405020304" pitchFamily="18" charset="0"/>
                <a:cs typeface="Times New Roman" panose="02020603050405020304" pitchFamily="18" charset="0"/>
              </a:rPr>
              <a:t>RATIONALE FOR THE RESEARCH </a:t>
            </a:r>
            <a:endParaRPr lang="en-US" dirty="0"/>
          </a:p>
        </p:txBody>
      </p:sp>
      <p:sp>
        <p:nvSpPr>
          <p:cNvPr id="4102" name="Content Placeholder 4101">
            <a:extLst>
              <a:ext uri="{FF2B5EF4-FFF2-40B4-BE49-F238E27FC236}">
                <a16:creationId xmlns:a16="http://schemas.microsoft.com/office/drawing/2014/main" id="{2AF0104C-5EB0-4A92-B407-20E6BA36E531}"/>
              </a:ext>
            </a:extLst>
          </p:cNvPr>
          <p:cNvSpPr>
            <a:spLocks noGrp="1"/>
          </p:cNvSpPr>
          <p:nvPr>
            <p:ph idx="1"/>
          </p:nvPr>
        </p:nvSpPr>
        <p:spPr>
          <a:xfrm>
            <a:off x="494522" y="679582"/>
            <a:ext cx="4879910" cy="5352658"/>
          </a:xfrm>
        </p:spPr>
        <p:txBody>
          <a:bodyPr>
            <a:normAutofit/>
          </a:bodyPr>
          <a:lstStyle/>
          <a:p>
            <a:pPr lvl="1" algn="just">
              <a:lnSpc>
                <a:spcPct val="90000"/>
              </a:lnSpc>
              <a:buFont typeface="Wingdings" panose="05000000000000000000" pitchFamily="2" charset="2"/>
              <a:buChar char="q"/>
            </a:pPr>
            <a:r>
              <a:rPr lang="en-US" sz="1800" dirty="0">
                <a:latin typeface="Times New Roman" panose="02020603050405020304" pitchFamily="18" charset="0"/>
                <a:cs typeface="Times New Roman" panose="02020603050405020304" pitchFamily="18" charset="0"/>
              </a:rPr>
              <a:t>Ghana needs efficient infrastructure to drive the country’s industrialization agenda (</a:t>
            </a:r>
            <a:r>
              <a:rPr lang="en-GB" sz="1800" dirty="0">
                <a:latin typeface="Times New Roman" panose="02020603050405020304" pitchFamily="18" charset="0"/>
                <a:cs typeface="Times New Roman" panose="02020603050405020304" pitchFamily="18" charset="0"/>
              </a:rPr>
              <a:t>MoFEP </a:t>
            </a:r>
            <a:r>
              <a:rPr lang="en-US" sz="1800" dirty="0">
                <a:latin typeface="Times New Roman" panose="02020603050405020304" pitchFamily="18" charset="0"/>
                <a:cs typeface="Times New Roman" panose="02020603050405020304" pitchFamily="18" charset="0"/>
              </a:rPr>
              <a:t>2016).</a:t>
            </a:r>
            <a:endParaRPr lang="en-GB" sz="1800" dirty="0">
              <a:latin typeface="Times New Roman" panose="02020603050405020304" pitchFamily="18" charset="0"/>
              <a:cs typeface="Times New Roman" panose="02020603050405020304" pitchFamily="18" charset="0"/>
            </a:endParaRPr>
          </a:p>
          <a:p>
            <a:pPr marL="128016" lvl="1" indent="0" algn="just">
              <a:lnSpc>
                <a:spcPct val="90000"/>
              </a:lnSpc>
              <a:buNone/>
            </a:pPr>
            <a:endParaRPr lang="en-GB" sz="1800" dirty="0">
              <a:latin typeface="Times New Roman" panose="02020603050405020304" pitchFamily="18" charset="0"/>
              <a:cs typeface="Times New Roman" panose="02020603050405020304" pitchFamily="18" charset="0"/>
            </a:endParaRPr>
          </a:p>
          <a:p>
            <a:pPr lvl="1" algn="just">
              <a:lnSpc>
                <a:spcPct val="90000"/>
              </a:lnSpc>
              <a:buFont typeface="Wingdings" panose="05000000000000000000" pitchFamily="2" charset="2"/>
              <a:buChar char="q"/>
            </a:pPr>
            <a:r>
              <a:rPr lang="en-GB" sz="1800" dirty="0">
                <a:latin typeface="Times New Roman" panose="02020603050405020304" pitchFamily="18" charset="0"/>
                <a:cs typeface="Times New Roman" panose="02020603050405020304" pitchFamily="18" charset="0"/>
              </a:rPr>
              <a:t>Ghana’s infrastructure deficit will require  about $ 30 billion annually (MoFEP </a:t>
            </a:r>
            <a:r>
              <a:rPr lang="en-US" sz="1800" dirty="0">
                <a:latin typeface="Times New Roman" panose="02020603050405020304" pitchFamily="18" charset="0"/>
                <a:cs typeface="Times New Roman" panose="02020603050405020304" pitchFamily="18" charset="0"/>
              </a:rPr>
              <a:t>2017</a:t>
            </a:r>
            <a:r>
              <a:rPr lang="en-GB" sz="1800" dirty="0">
                <a:latin typeface="Times New Roman" panose="02020603050405020304" pitchFamily="18" charset="0"/>
                <a:cs typeface="Times New Roman" panose="02020603050405020304" pitchFamily="18" charset="0"/>
              </a:rPr>
              <a:t>).</a:t>
            </a:r>
          </a:p>
          <a:p>
            <a:pPr marL="228600" lvl="1" algn="just">
              <a:lnSpc>
                <a:spcPct val="90000"/>
              </a:lnSpc>
              <a:buFont typeface="Wingdings" panose="05000000000000000000" pitchFamily="2" charset="2"/>
              <a:buChar char="q"/>
            </a:pPr>
            <a:endParaRPr lang="en-GB" sz="1800" dirty="0">
              <a:latin typeface="Times New Roman" panose="02020603050405020304" pitchFamily="18" charset="0"/>
              <a:cs typeface="Times New Roman" panose="02020603050405020304" pitchFamily="18" charset="0"/>
            </a:endParaRPr>
          </a:p>
          <a:p>
            <a:pPr lvl="1" algn="just">
              <a:lnSpc>
                <a:spcPct val="90000"/>
              </a:lnSpc>
              <a:buFont typeface="Wingdings" panose="05000000000000000000" pitchFamily="2" charset="2"/>
              <a:buChar char="q"/>
            </a:pPr>
            <a:r>
              <a:rPr lang="en-GB" sz="1800" dirty="0">
                <a:latin typeface="Times New Roman" panose="02020603050405020304" pitchFamily="18" charset="0"/>
                <a:cs typeface="Times New Roman" panose="02020603050405020304" pitchFamily="18" charset="0"/>
              </a:rPr>
              <a:t>The roads sector will require approximately $ 400 million annually for 10 years (MoFEP </a:t>
            </a:r>
            <a:r>
              <a:rPr lang="en-US" sz="1800" dirty="0">
                <a:latin typeface="Times New Roman" panose="02020603050405020304" pitchFamily="18" charset="0"/>
                <a:cs typeface="Times New Roman" panose="02020603050405020304" pitchFamily="18" charset="0"/>
              </a:rPr>
              <a:t>2017</a:t>
            </a:r>
            <a:r>
              <a:rPr lang="en-GB" sz="1800" dirty="0">
                <a:latin typeface="Times New Roman" panose="02020603050405020304" pitchFamily="18" charset="0"/>
                <a:cs typeface="Times New Roman" panose="02020603050405020304" pitchFamily="18" charset="0"/>
              </a:rPr>
              <a:t>). </a:t>
            </a:r>
          </a:p>
          <a:p>
            <a:pPr marL="457200" lvl="1" indent="0" algn="just">
              <a:lnSpc>
                <a:spcPct val="90000"/>
              </a:lnSpc>
              <a:buNone/>
            </a:pPr>
            <a:endParaRPr lang="en-GB" sz="1800" dirty="0">
              <a:latin typeface="Times New Roman" panose="02020603050405020304" pitchFamily="18" charset="0"/>
              <a:cs typeface="Times New Roman" panose="02020603050405020304" pitchFamily="18" charset="0"/>
            </a:endParaRPr>
          </a:p>
          <a:p>
            <a:pPr lvl="1" algn="just">
              <a:lnSpc>
                <a:spcPct val="90000"/>
              </a:lnSpc>
              <a:buFont typeface="Wingdings" panose="05000000000000000000" pitchFamily="2" charset="2"/>
              <a:buChar char="q"/>
            </a:pPr>
            <a:r>
              <a:rPr lang="en-GB" sz="1800" dirty="0">
                <a:latin typeface="Times New Roman" panose="02020603050405020304" pitchFamily="18" charset="0"/>
                <a:cs typeface="Times New Roman" panose="02020603050405020304" pitchFamily="18" charset="0"/>
              </a:rPr>
              <a:t>The government inflows are not enough to address the infrastructure needs of the country (Teye &amp; Asare 2014; MoFEP 2017). </a:t>
            </a:r>
          </a:p>
          <a:p>
            <a:pPr>
              <a:lnSpc>
                <a:spcPct val="90000"/>
              </a:lnSpc>
            </a:pPr>
            <a:endParaRPr lang="en-US" sz="1400" dirty="0"/>
          </a:p>
        </p:txBody>
      </p:sp>
      <p:sp>
        <p:nvSpPr>
          <p:cNvPr id="6" name="Slide Number Placeholder 5">
            <a:extLst>
              <a:ext uri="{FF2B5EF4-FFF2-40B4-BE49-F238E27FC236}">
                <a16:creationId xmlns:a16="http://schemas.microsoft.com/office/drawing/2014/main" id="{2370BA3C-62BC-4F4B-B1C9-26197EF382FE}"/>
              </a:ext>
            </a:extLst>
          </p:cNvPr>
          <p:cNvSpPr>
            <a:spLocks noGrp="1"/>
          </p:cNvSpPr>
          <p:nvPr>
            <p:ph type="sldNum" sz="quarter" idx="12"/>
          </p:nvPr>
        </p:nvSpPr>
        <p:spPr/>
        <p:txBody>
          <a:bodyPr/>
          <a:lstStyle/>
          <a:p>
            <a:fld id="{3B0501F5-8596-40B9-8A35-34D210EF7020}" type="slidenum">
              <a:rPr lang="en-US" smtClean="0"/>
              <a:t>4</a:t>
            </a:fld>
            <a:endParaRPr lang="en-US"/>
          </a:p>
        </p:txBody>
      </p:sp>
      <p:pic>
        <p:nvPicPr>
          <p:cNvPr id="2050" name="Picture 2" descr="Defining new approaches to efficient infrastructure | International Railway  Journal">
            <a:extLst>
              <a:ext uri="{FF2B5EF4-FFF2-40B4-BE49-F238E27FC236}">
                <a16:creationId xmlns:a16="http://schemas.microsoft.com/office/drawing/2014/main" id="{A3350639-64CD-4BBE-BAF8-8DACB9DB9C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3722" y="679582"/>
            <a:ext cx="6428664" cy="53526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8280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02">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02">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0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8F678-E7A8-4FDA-B409-AF566C61635A}"/>
              </a:ext>
            </a:extLst>
          </p:cNvPr>
          <p:cNvSpPr>
            <a:spLocks noGrp="1"/>
          </p:cNvSpPr>
          <p:nvPr>
            <p:ph type="title"/>
          </p:nvPr>
        </p:nvSpPr>
        <p:spPr>
          <a:xfrm>
            <a:off x="415486" y="87086"/>
            <a:ext cx="9549607" cy="678024"/>
          </a:xfrm>
        </p:spPr>
        <p:txBody>
          <a:bodyPr anchor="ctr">
            <a:normAutofit/>
          </a:bodyPr>
          <a:lstStyle/>
          <a:p>
            <a:r>
              <a:rPr lang="en-US" sz="3200" b="1" dirty="0">
                <a:latin typeface="Times New Roman" panose="02020603050405020304" pitchFamily="18" charset="0"/>
                <a:cs typeface="Times New Roman" panose="02020603050405020304" pitchFamily="18" charset="0"/>
              </a:rPr>
              <a:t>RATIONALE FOR THE RESEARCH </a:t>
            </a:r>
            <a:endParaRPr lang="en-US" sz="3200" dirty="0"/>
          </a:p>
        </p:txBody>
      </p:sp>
      <p:sp>
        <p:nvSpPr>
          <p:cNvPr id="3078" name="Content Placeholder 3077">
            <a:extLst>
              <a:ext uri="{FF2B5EF4-FFF2-40B4-BE49-F238E27FC236}">
                <a16:creationId xmlns:a16="http://schemas.microsoft.com/office/drawing/2014/main" id="{AB6CB698-0AF3-46A9-9FEB-9428E7FC65E1}"/>
              </a:ext>
            </a:extLst>
          </p:cNvPr>
          <p:cNvSpPr>
            <a:spLocks noGrp="1"/>
          </p:cNvSpPr>
          <p:nvPr>
            <p:ph idx="1"/>
          </p:nvPr>
        </p:nvSpPr>
        <p:spPr>
          <a:xfrm>
            <a:off x="210213" y="918806"/>
            <a:ext cx="4718175" cy="5122556"/>
          </a:xfrm>
        </p:spPr>
        <p:txBody>
          <a:bodyPr>
            <a:normAutofit lnSpcReduction="10000"/>
          </a:bodyPr>
          <a:lstStyle/>
          <a:p>
            <a:pPr lvl="1" algn="just">
              <a:lnSpc>
                <a:spcPct val="90000"/>
              </a:lnSpc>
              <a:spcBef>
                <a:spcPts val="0"/>
              </a:spcBef>
              <a:buFont typeface="Wingdings" panose="05000000000000000000" pitchFamily="2" charset="2"/>
              <a:buChar char="q"/>
            </a:pPr>
            <a:r>
              <a:rPr lang="en-GB" sz="1900" dirty="0">
                <a:latin typeface="Times New Roman" panose="02020603050405020304" pitchFamily="18" charset="0"/>
                <a:cs typeface="Times New Roman" panose="02020603050405020304" pitchFamily="18" charset="0"/>
              </a:rPr>
              <a:t>This deficit underscores the need for a strategic rethink of alternative financing strategies for road development in Ghana.</a:t>
            </a:r>
          </a:p>
          <a:p>
            <a:pPr lvl="1" algn="just">
              <a:lnSpc>
                <a:spcPct val="90000"/>
              </a:lnSpc>
              <a:spcBef>
                <a:spcPts val="0"/>
              </a:spcBef>
              <a:buFont typeface="Wingdings" panose="05000000000000000000" pitchFamily="2" charset="2"/>
              <a:buChar char="q"/>
            </a:pPr>
            <a:endParaRPr lang="en-GB" sz="1900" dirty="0">
              <a:latin typeface="Times New Roman" panose="02020603050405020304" pitchFamily="18" charset="0"/>
              <a:cs typeface="Times New Roman" panose="02020603050405020304" pitchFamily="18" charset="0"/>
            </a:endParaRPr>
          </a:p>
          <a:p>
            <a:pPr lvl="1" algn="just">
              <a:lnSpc>
                <a:spcPct val="90000"/>
              </a:lnSpc>
              <a:spcBef>
                <a:spcPts val="0"/>
              </a:spcBef>
              <a:buFont typeface="Wingdings" panose="05000000000000000000" pitchFamily="2" charset="2"/>
              <a:buChar char="q"/>
            </a:pPr>
            <a:endParaRPr lang="en-GB" sz="1900" dirty="0">
              <a:latin typeface="Times New Roman" panose="02020603050405020304" pitchFamily="18" charset="0"/>
              <a:cs typeface="Times New Roman" panose="02020603050405020304" pitchFamily="18" charset="0"/>
            </a:endParaRPr>
          </a:p>
          <a:p>
            <a:pPr lvl="1" algn="just">
              <a:lnSpc>
                <a:spcPct val="90000"/>
              </a:lnSpc>
              <a:spcBef>
                <a:spcPts val="0"/>
              </a:spcBef>
              <a:buFont typeface="Wingdings" panose="05000000000000000000" pitchFamily="2" charset="2"/>
              <a:buChar char="q"/>
            </a:pPr>
            <a:r>
              <a:rPr lang="en-GB" sz="1900" dirty="0">
                <a:latin typeface="Times New Roman" panose="02020603050405020304" pitchFamily="18" charset="0"/>
                <a:cs typeface="Times New Roman" panose="02020603050405020304" pitchFamily="18" charset="0"/>
              </a:rPr>
              <a:t>In 2011 the Government of Ghana (</a:t>
            </a:r>
            <a:r>
              <a:rPr lang="en-GB" sz="1900" dirty="0" err="1">
                <a:latin typeface="Times New Roman" panose="02020603050405020304" pitchFamily="18" charset="0"/>
                <a:cs typeface="Times New Roman" panose="02020603050405020304" pitchFamily="18" charset="0"/>
              </a:rPr>
              <a:t>GoG</a:t>
            </a:r>
            <a:r>
              <a:rPr lang="en-GB" sz="1900" dirty="0">
                <a:latin typeface="Times New Roman" panose="02020603050405020304" pitchFamily="18" charset="0"/>
                <a:cs typeface="Times New Roman" panose="02020603050405020304" pitchFamily="18" charset="0"/>
              </a:rPr>
              <a:t>) launched the Ghana National Policy in 2011.</a:t>
            </a:r>
          </a:p>
          <a:p>
            <a:pPr lvl="1" algn="just">
              <a:lnSpc>
                <a:spcPct val="90000"/>
              </a:lnSpc>
              <a:spcBef>
                <a:spcPts val="0"/>
              </a:spcBef>
              <a:buFont typeface="Wingdings" panose="05000000000000000000" pitchFamily="2" charset="2"/>
              <a:buChar char="q"/>
            </a:pPr>
            <a:endParaRPr lang="en-GB" sz="1900" dirty="0">
              <a:latin typeface="Times New Roman" panose="02020603050405020304" pitchFamily="18" charset="0"/>
              <a:cs typeface="Times New Roman" panose="02020603050405020304" pitchFamily="18" charset="0"/>
            </a:endParaRPr>
          </a:p>
          <a:p>
            <a:pPr marL="457200" lvl="1" indent="0" algn="just">
              <a:lnSpc>
                <a:spcPct val="90000"/>
              </a:lnSpc>
              <a:spcBef>
                <a:spcPts val="0"/>
              </a:spcBef>
              <a:buNone/>
            </a:pPr>
            <a:endParaRPr lang="en-GB" sz="1900" dirty="0">
              <a:latin typeface="Times New Roman" panose="02020603050405020304" pitchFamily="18" charset="0"/>
              <a:cs typeface="Times New Roman" panose="02020603050405020304" pitchFamily="18" charset="0"/>
            </a:endParaRPr>
          </a:p>
          <a:p>
            <a:pPr lvl="1" algn="just">
              <a:lnSpc>
                <a:spcPct val="90000"/>
              </a:lnSpc>
              <a:spcBef>
                <a:spcPts val="0"/>
              </a:spcBef>
              <a:buFont typeface="Wingdings" panose="05000000000000000000" pitchFamily="2" charset="2"/>
              <a:buChar char="q"/>
            </a:pPr>
            <a:r>
              <a:rPr lang="en-GB" sz="1900" dirty="0">
                <a:latin typeface="Times New Roman" panose="02020603050405020304" pitchFamily="18" charset="0"/>
                <a:cs typeface="Times New Roman" panose="02020603050405020304" pitchFamily="18" charset="0"/>
              </a:rPr>
              <a:t>Available records from World Bank (2018) indicate that some sectors in Ghana are doing well. </a:t>
            </a:r>
          </a:p>
          <a:p>
            <a:pPr marL="457200" lvl="1" indent="0" algn="just">
              <a:lnSpc>
                <a:spcPct val="90000"/>
              </a:lnSpc>
              <a:spcBef>
                <a:spcPts val="0"/>
              </a:spcBef>
              <a:buNone/>
            </a:pPr>
            <a:endParaRPr lang="en-GB" sz="1900" dirty="0">
              <a:latin typeface="Times New Roman" panose="02020603050405020304" pitchFamily="18" charset="0"/>
              <a:cs typeface="Times New Roman" panose="02020603050405020304" pitchFamily="18" charset="0"/>
            </a:endParaRPr>
          </a:p>
          <a:p>
            <a:pPr marL="457200" lvl="1" indent="0" algn="just">
              <a:lnSpc>
                <a:spcPct val="90000"/>
              </a:lnSpc>
              <a:spcBef>
                <a:spcPts val="0"/>
              </a:spcBef>
              <a:buNone/>
            </a:pPr>
            <a:endParaRPr lang="en-GB" sz="1900" dirty="0">
              <a:latin typeface="Times New Roman" panose="02020603050405020304" pitchFamily="18" charset="0"/>
              <a:cs typeface="Times New Roman" panose="02020603050405020304" pitchFamily="18" charset="0"/>
            </a:endParaRPr>
          </a:p>
          <a:p>
            <a:pPr lvl="1" algn="just">
              <a:lnSpc>
                <a:spcPct val="90000"/>
              </a:lnSpc>
              <a:spcBef>
                <a:spcPts val="0"/>
              </a:spcBef>
              <a:buFont typeface="Wingdings" panose="05000000000000000000" pitchFamily="2" charset="2"/>
              <a:buChar char="q"/>
            </a:pPr>
            <a:r>
              <a:rPr lang="en-GB" sz="1900" dirty="0">
                <a:latin typeface="Times New Roman" panose="02020603050405020304" pitchFamily="18" charset="0"/>
                <a:cs typeface="Times New Roman" panose="02020603050405020304" pitchFamily="18" charset="0"/>
              </a:rPr>
              <a:t>The private sector has not shown the same interest in PPP road projects.</a:t>
            </a:r>
            <a:endParaRPr lang="en-US" sz="1900" dirty="0">
              <a:latin typeface="Times New Roman" panose="02020603050405020304" pitchFamily="18" charset="0"/>
              <a:cs typeface="Times New Roman" panose="02020603050405020304" pitchFamily="18" charset="0"/>
            </a:endParaRPr>
          </a:p>
          <a:p>
            <a:pPr lvl="1" algn="just">
              <a:lnSpc>
                <a:spcPct val="90000"/>
              </a:lnSpc>
              <a:buFont typeface="Wingdings" panose="05000000000000000000" pitchFamily="2" charset="2"/>
              <a:buChar char="q"/>
            </a:pPr>
            <a:endParaRPr lang="en-US" sz="1800" dirty="0">
              <a:latin typeface="Times New Roman" panose="02020603050405020304" pitchFamily="18" charset="0"/>
              <a:cs typeface="Times New Roman" panose="02020603050405020304" pitchFamily="18" charset="0"/>
            </a:endParaRPr>
          </a:p>
          <a:p>
            <a:pPr marL="0" indent="0">
              <a:lnSpc>
                <a:spcPct val="90000"/>
              </a:lnSpc>
              <a:buNone/>
            </a:pPr>
            <a:r>
              <a:rPr lang="en-GB" sz="1400" dirty="0">
                <a:latin typeface="Times New Roman" panose="02020603050405020304" pitchFamily="18" charset="0"/>
                <a:cs typeface="Times New Roman" panose="02020603050405020304" pitchFamily="18" charset="0"/>
              </a:rPr>
              <a:t> </a:t>
            </a:r>
          </a:p>
          <a:p>
            <a:pPr>
              <a:lnSpc>
                <a:spcPct val="90000"/>
              </a:lnSpc>
            </a:pPr>
            <a:endParaRPr lang="en-US" sz="1400" dirty="0"/>
          </a:p>
        </p:txBody>
      </p:sp>
      <p:pic>
        <p:nvPicPr>
          <p:cNvPr id="3074" name="Picture 2" descr="Bad Roads Here, Bad Roads There: Must We Continue Paying Road Tolls In Ghana ?">
            <a:extLst>
              <a:ext uri="{FF2B5EF4-FFF2-40B4-BE49-F238E27FC236}">
                <a16:creationId xmlns:a16="http://schemas.microsoft.com/office/drawing/2014/main" id="{1C103105-6B37-4E7C-801F-0C17A41FA5B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191" r="1" b="1"/>
          <a:stretch/>
        </p:blipFill>
        <p:spPr bwMode="auto">
          <a:xfrm>
            <a:off x="5114999" y="979713"/>
            <a:ext cx="6109727" cy="5020387"/>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9889ECF7-CD2E-4FB7-91C3-E667ED635BB1}"/>
              </a:ext>
            </a:extLst>
          </p:cNvPr>
          <p:cNvSpPr>
            <a:spLocks noGrp="1"/>
          </p:cNvSpPr>
          <p:nvPr>
            <p:ph type="sldNum" sz="quarter" idx="12"/>
          </p:nvPr>
        </p:nvSpPr>
        <p:spPr/>
        <p:txBody>
          <a:bodyPr/>
          <a:lstStyle/>
          <a:p>
            <a:fld id="{3B0501F5-8596-40B9-8A35-34D210EF7020}" type="slidenum">
              <a:rPr lang="en-US" smtClean="0"/>
              <a:t>5</a:t>
            </a:fld>
            <a:endParaRPr lang="en-US"/>
          </a:p>
        </p:txBody>
      </p:sp>
    </p:spTree>
    <p:extLst>
      <p:ext uri="{BB962C8B-B14F-4D97-AF65-F5344CB8AC3E}">
        <p14:creationId xmlns:p14="http://schemas.microsoft.com/office/powerpoint/2010/main" val="2741291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8">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8">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66453-876B-4FF9-80CE-B55D4CBCB893}"/>
              </a:ext>
            </a:extLst>
          </p:cNvPr>
          <p:cNvSpPr>
            <a:spLocks noGrp="1"/>
          </p:cNvSpPr>
          <p:nvPr>
            <p:ph type="title"/>
          </p:nvPr>
        </p:nvSpPr>
        <p:spPr>
          <a:xfrm>
            <a:off x="905934" y="-818"/>
            <a:ext cx="8596668" cy="935096"/>
          </a:xfrm>
        </p:spPr>
        <p:txBody>
          <a:bodyPr anchor="t">
            <a:normAutofit/>
          </a:bodyPr>
          <a:lstStyle/>
          <a:p>
            <a:r>
              <a:rPr lang="en-US" sz="3200" b="1" dirty="0">
                <a:latin typeface="Times New Roman" panose="02020603050405020304" pitchFamily="18" charset="0"/>
                <a:cs typeface="Times New Roman" panose="02020603050405020304" pitchFamily="18" charset="0"/>
              </a:rPr>
              <a:t>RESEARCH QUESTIONS</a:t>
            </a:r>
            <a:endParaRPr lang="en-US" sz="3200" dirty="0"/>
          </a:p>
        </p:txBody>
      </p:sp>
      <p:sp>
        <p:nvSpPr>
          <p:cNvPr id="2054" name="Content Placeholder 2053">
            <a:extLst>
              <a:ext uri="{FF2B5EF4-FFF2-40B4-BE49-F238E27FC236}">
                <a16:creationId xmlns:a16="http://schemas.microsoft.com/office/drawing/2014/main" id="{69791F3B-119D-4BE1-AD69-1395AF88EA53}"/>
              </a:ext>
            </a:extLst>
          </p:cNvPr>
          <p:cNvSpPr>
            <a:spLocks noGrp="1"/>
          </p:cNvSpPr>
          <p:nvPr>
            <p:ph idx="1"/>
          </p:nvPr>
        </p:nvSpPr>
        <p:spPr>
          <a:xfrm>
            <a:off x="4756633" y="1299403"/>
            <a:ext cx="4648813" cy="5107084"/>
          </a:xfrm>
        </p:spPr>
        <p:txBody>
          <a:bodyPr>
            <a:normAutofit/>
          </a:bodyPr>
          <a:lstStyle/>
          <a:p>
            <a:pPr marL="800100" lvl="1" indent="-342900" algn="just">
              <a:buClr>
                <a:schemeClr val="tx1"/>
              </a:buClr>
              <a:buSzPct val="100000"/>
              <a:buFont typeface="+mj-lt"/>
              <a:buAutoNum type="arabicPeriod"/>
            </a:pPr>
            <a:r>
              <a:rPr lang="en-GB" sz="1800" dirty="0">
                <a:latin typeface="Times New Roman" panose="02020603050405020304" pitchFamily="18" charset="0"/>
                <a:cs typeface="Times New Roman" panose="02020603050405020304" pitchFamily="18" charset="0"/>
              </a:rPr>
              <a:t>What are the factors impeding the private sector from investing in PPP road projects in Ghana? </a:t>
            </a:r>
          </a:p>
          <a:p>
            <a:pPr marL="800100" lvl="1" indent="-342900" algn="just">
              <a:buClr>
                <a:schemeClr val="tx1"/>
              </a:buClr>
              <a:buSzPct val="100000"/>
              <a:buFont typeface="+mj-lt"/>
              <a:buAutoNum type="arabicPeriod"/>
            </a:pPr>
            <a:endParaRPr lang="en-GB" sz="1800" dirty="0">
              <a:latin typeface="Times New Roman" panose="02020603050405020304" pitchFamily="18" charset="0"/>
              <a:cs typeface="Times New Roman" panose="02020603050405020304" pitchFamily="18" charset="0"/>
            </a:endParaRPr>
          </a:p>
          <a:p>
            <a:pPr marL="800100" lvl="1" indent="-342900" algn="just">
              <a:buClr>
                <a:schemeClr val="tx1"/>
              </a:buClr>
              <a:buSzPct val="100000"/>
              <a:buFont typeface="+mj-lt"/>
              <a:buAutoNum type="arabicPeriod"/>
            </a:pPr>
            <a:r>
              <a:rPr lang="en-GB" sz="1800" dirty="0">
                <a:latin typeface="Times New Roman" panose="02020603050405020304" pitchFamily="18" charset="0"/>
                <a:cs typeface="Times New Roman" panose="02020603050405020304" pitchFamily="18" charset="0"/>
              </a:rPr>
              <a:t>What are the global best practices that can address the impeding factors  identified in the study?</a:t>
            </a:r>
          </a:p>
          <a:p>
            <a:pPr marL="800100" lvl="1" indent="-342900" algn="just">
              <a:buClr>
                <a:schemeClr val="tx1"/>
              </a:buClr>
              <a:buSzPct val="100000"/>
              <a:buFont typeface="+mj-lt"/>
              <a:buAutoNum type="arabicPeriod"/>
            </a:pPr>
            <a:endParaRPr lang="en-GB" sz="1800" dirty="0">
              <a:latin typeface="Times New Roman" panose="02020603050405020304" pitchFamily="18" charset="0"/>
              <a:cs typeface="Times New Roman" panose="02020603050405020304" pitchFamily="18" charset="0"/>
            </a:endParaRPr>
          </a:p>
          <a:p>
            <a:pPr marL="800100" lvl="1" indent="-342900" algn="just">
              <a:buClr>
                <a:schemeClr val="tx1"/>
              </a:buClr>
              <a:buSzPct val="100000"/>
              <a:buFont typeface="+mj-lt"/>
              <a:buAutoNum type="arabicPeriod"/>
            </a:pPr>
            <a:r>
              <a:rPr lang="en-GB" sz="1800" dirty="0">
                <a:latin typeface="Times New Roman" panose="02020603050405020304" pitchFamily="18" charset="0"/>
                <a:cs typeface="Times New Roman" panose="02020603050405020304" pitchFamily="18" charset="0"/>
              </a:rPr>
              <a:t>How can the factors identified from the study be addressed to create the necessary enabling environment to attract private sector investment in PPP road projects in Ghana?</a:t>
            </a:r>
            <a:endParaRPr lang="en-US" sz="1800" dirty="0">
              <a:latin typeface="Times New Roman" panose="02020603050405020304" pitchFamily="18" charset="0"/>
              <a:cs typeface="Times New Roman" panose="02020603050405020304" pitchFamily="18" charset="0"/>
            </a:endParaRPr>
          </a:p>
          <a:p>
            <a:endParaRPr lang="en-US" sz="1500" dirty="0"/>
          </a:p>
        </p:txBody>
      </p:sp>
      <p:pic>
        <p:nvPicPr>
          <p:cNvPr id="2050" name="Picture 2" descr="How to set your Project Objectives and Research Questions - Anna Mentor">
            <a:extLst>
              <a:ext uri="{FF2B5EF4-FFF2-40B4-BE49-F238E27FC236}">
                <a16:creationId xmlns:a16="http://schemas.microsoft.com/office/drawing/2014/main" id="{6F4EBE34-9BC8-40D7-BD94-2BD4C638502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55586" y="1128070"/>
            <a:ext cx="4955376" cy="3882362"/>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BB66EE3A-2B7E-4199-82E4-177AAA80F7C3}"/>
              </a:ext>
            </a:extLst>
          </p:cNvPr>
          <p:cNvSpPr>
            <a:spLocks noGrp="1"/>
          </p:cNvSpPr>
          <p:nvPr>
            <p:ph type="sldNum" sz="quarter" idx="12"/>
          </p:nvPr>
        </p:nvSpPr>
        <p:spPr/>
        <p:txBody>
          <a:bodyPr/>
          <a:lstStyle/>
          <a:p>
            <a:fld id="{3B0501F5-8596-40B9-8A35-34D210EF7020}" type="slidenum">
              <a:rPr lang="en-US" smtClean="0"/>
              <a:t>6</a:t>
            </a:fld>
            <a:endParaRPr lang="en-US"/>
          </a:p>
        </p:txBody>
      </p:sp>
    </p:spTree>
    <p:extLst>
      <p:ext uri="{BB962C8B-B14F-4D97-AF65-F5344CB8AC3E}">
        <p14:creationId xmlns:p14="http://schemas.microsoft.com/office/powerpoint/2010/main" val="3278964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613F5-6427-406A-8539-55FD49788E7E}"/>
              </a:ext>
            </a:extLst>
          </p:cNvPr>
          <p:cNvSpPr>
            <a:spLocks noGrp="1"/>
          </p:cNvSpPr>
          <p:nvPr>
            <p:ph type="title"/>
          </p:nvPr>
        </p:nvSpPr>
        <p:spPr>
          <a:xfrm>
            <a:off x="677334" y="0"/>
            <a:ext cx="8596668" cy="438539"/>
          </a:xfrm>
        </p:spPr>
        <p:txBody>
          <a:bodyPr anchor="t">
            <a:normAutofit fontScale="90000"/>
          </a:bodyPr>
          <a:lstStyle/>
          <a:p>
            <a:r>
              <a:rPr lang="en-US" b="1" dirty="0">
                <a:latin typeface="Times New Roman" panose="02020603050405020304" pitchFamily="18" charset="0"/>
                <a:cs typeface="Times New Roman" panose="02020603050405020304" pitchFamily="18" charset="0"/>
              </a:rPr>
              <a:t>AIM &amp; OBJECTIVES</a:t>
            </a:r>
            <a:endParaRPr lang="en-US" dirty="0"/>
          </a:p>
        </p:txBody>
      </p:sp>
      <p:sp>
        <p:nvSpPr>
          <p:cNvPr id="5126" name="Content Placeholder 5125">
            <a:extLst>
              <a:ext uri="{FF2B5EF4-FFF2-40B4-BE49-F238E27FC236}">
                <a16:creationId xmlns:a16="http://schemas.microsoft.com/office/drawing/2014/main" id="{5E4C73EF-BE9C-4D97-A1FF-F65A910F86D4}"/>
              </a:ext>
            </a:extLst>
          </p:cNvPr>
          <p:cNvSpPr>
            <a:spLocks noGrp="1"/>
          </p:cNvSpPr>
          <p:nvPr>
            <p:ph idx="1"/>
          </p:nvPr>
        </p:nvSpPr>
        <p:spPr>
          <a:xfrm>
            <a:off x="503854" y="625151"/>
            <a:ext cx="4355098" cy="5691673"/>
          </a:xfrm>
        </p:spPr>
        <p:txBody>
          <a:bodyPr>
            <a:normAutofit fontScale="92500" lnSpcReduction="20000"/>
          </a:bodyPr>
          <a:lstStyle/>
          <a:p>
            <a:pPr>
              <a:lnSpc>
                <a:spcPct val="90000"/>
              </a:lnSpc>
              <a:spcBef>
                <a:spcPts val="0"/>
              </a:spcBef>
            </a:pPr>
            <a:endParaRPr lang="en-US" sz="900" b="1" dirty="0">
              <a:latin typeface="Times New Roman" panose="02020603050405020304" pitchFamily="18" charset="0"/>
              <a:cs typeface="Times New Roman" panose="02020603050405020304" pitchFamily="18" charset="0"/>
            </a:endParaRPr>
          </a:p>
          <a:p>
            <a:pPr marL="0" indent="0">
              <a:lnSpc>
                <a:spcPct val="90000"/>
              </a:lnSpc>
              <a:spcBef>
                <a:spcPts val="0"/>
              </a:spcBef>
              <a:buNone/>
            </a:pPr>
            <a:r>
              <a:rPr lang="en-US" sz="1700" b="1" dirty="0">
                <a:latin typeface="Times New Roman" panose="02020603050405020304" pitchFamily="18" charset="0"/>
                <a:cs typeface="Times New Roman" panose="02020603050405020304" pitchFamily="18" charset="0"/>
              </a:rPr>
              <a:t>Aim:</a:t>
            </a:r>
          </a:p>
          <a:p>
            <a:pPr marL="0" indent="0">
              <a:lnSpc>
                <a:spcPct val="90000"/>
              </a:lnSpc>
              <a:spcBef>
                <a:spcPts val="0"/>
              </a:spcBef>
              <a:buNone/>
            </a:pPr>
            <a:endParaRPr lang="en-US" sz="1700" b="1"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en-US" sz="1700" dirty="0">
                <a:latin typeface="Times New Roman" panose="02020603050405020304" pitchFamily="18" charset="0"/>
                <a:cs typeface="Times New Roman" panose="02020603050405020304" pitchFamily="18" charset="0"/>
              </a:rPr>
              <a:t>To develop a best practice framework to address the factors impeding the private sector investment in PPP road project in Ghana by looking at global best practice.</a:t>
            </a:r>
          </a:p>
          <a:p>
            <a:pPr algn="just">
              <a:lnSpc>
                <a:spcPct val="110000"/>
              </a:lnSpc>
              <a:spcBef>
                <a:spcPts val="0"/>
              </a:spcBef>
            </a:pPr>
            <a:endParaRPr lang="en-US" sz="1700" b="1" dirty="0">
              <a:latin typeface="Times New Roman" panose="02020603050405020304" pitchFamily="18" charset="0"/>
              <a:cs typeface="Times New Roman" panose="02020603050405020304" pitchFamily="18" charset="0"/>
            </a:endParaRPr>
          </a:p>
          <a:p>
            <a:pPr algn="just">
              <a:lnSpc>
                <a:spcPct val="110000"/>
              </a:lnSpc>
              <a:spcBef>
                <a:spcPts val="0"/>
              </a:spcBef>
            </a:pPr>
            <a:endParaRPr lang="en-US" sz="1700" b="1"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en-US" sz="1700" b="1" dirty="0">
                <a:latin typeface="Times New Roman" panose="02020603050405020304" pitchFamily="18" charset="0"/>
                <a:cs typeface="Times New Roman" panose="02020603050405020304" pitchFamily="18" charset="0"/>
              </a:rPr>
              <a:t>Objectives</a:t>
            </a:r>
            <a:r>
              <a:rPr lang="en-US" sz="1700" dirty="0">
                <a:latin typeface="Times New Roman" panose="02020603050405020304" pitchFamily="18" charset="0"/>
                <a:cs typeface="Times New Roman" panose="02020603050405020304" pitchFamily="18" charset="0"/>
              </a:rPr>
              <a:t>:</a:t>
            </a:r>
          </a:p>
          <a:p>
            <a:pPr marL="457200" lvl="0" indent="-457200" algn="just">
              <a:lnSpc>
                <a:spcPct val="110000"/>
              </a:lnSpc>
              <a:buFont typeface="+mj-lt"/>
              <a:buAutoNum type="arabicParenR"/>
            </a:pPr>
            <a:r>
              <a:rPr lang="en-US" sz="1700" dirty="0">
                <a:latin typeface="Times New Roman" panose="02020603050405020304" pitchFamily="18" charset="0"/>
                <a:cs typeface="Times New Roman" panose="02020603050405020304" pitchFamily="18" charset="0"/>
              </a:rPr>
              <a:t>To critically examine the existing knowledge on public-private partnerships (PPPs) to gain an understanding of PPPs, infrastructure financing, PPP project policies, and the successes or failures of PPP projects.</a:t>
            </a:r>
          </a:p>
          <a:p>
            <a:pPr marL="457200" lvl="0" indent="-457200" algn="just">
              <a:lnSpc>
                <a:spcPct val="110000"/>
              </a:lnSpc>
              <a:buFont typeface="+mj-lt"/>
              <a:buAutoNum type="arabicParenR"/>
            </a:pPr>
            <a:r>
              <a:rPr lang="en-US" sz="1700" dirty="0">
                <a:latin typeface="Times New Roman" panose="02020603050405020304" pitchFamily="18" charset="0"/>
                <a:cs typeface="Times New Roman" panose="02020603050405020304" pitchFamily="18" charset="0"/>
              </a:rPr>
              <a:t>To investigate the factors preventing the private sector from investing in PPP road projects in Ghana.</a:t>
            </a:r>
          </a:p>
          <a:p>
            <a:pPr marL="457200" lvl="0" indent="-457200" algn="just">
              <a:lnSpc>
                <a:spcPct val="110000"/>
              </a:lnSpc>
              <a:buFont typeface="+mj-lt"/>
              <a:buAutoNum type="arabicParenR"/>
            </a:pPr>
            <a:r>
              <a:rPr lang="en-US" sz="1700" dirty="0">
                <a:latin typeface="Times New Roman" panose="02020603050405020304" pitchFamily="18" charset="0"/>
                <a:cs typeface="Times New Roman" panose="02020603050405020304" pitchFamily="18" charset="0"/>
              </a:rPr>
              <a:t>To explore the global best practices that can address the factors identified from the study.</a:t>
            </a:r>
          </a:p>
          <a:p>
            <a:pPr marL="457200" indent="-457200" algn="just">
              <a:lnSpc>
                <a:spcPct val="110000"/>
              </a:lnSpc>
              <a:buFont typeface="+mj-lt"/>
              <a:buAutoNum type="arabicParenR"/>
            </a:pPr>
            <a:r>
              <a:rPr lang="en-US" sz="1700" dirty="0">
                <a:latin typeface="Times New Roman" panose="02020603050405020304" pitchFamily="18" charset="0"/>
                <a:cs typeface="Times New Roman" panose="02020603050405020304" pitchFamily="18" charset="0"/>
              </a:rPr>
              <a:t>To develop and validate a best practice PPP framework that addresses the challenges identified from the study.</a:t>
            </a:r>
          </a:p>
          <a:p>
            <a:pPr>
              <a:lnSpc>
                <a:spcPct val="90000"/>
              </a:lnSpc>
            </a:pPr>
            <a:endParaRPr lang="en-US" sz="900" dirty="0"/>
          </a:p>
        </p:txBody>
      </p:sp>
      <p:pic>
        <p:nvPicPr>
          <p:cNvPr id="5122" name="Picture 2" descr="Aims &amp; Objectives">
            <a:extLst>
              <a:ext uri="{FF2B5EF4-FFF2-40B4-BE49-F238E27FC236}">
                <a16:creationId xmlns:a16="http://schemas.microsoft.com/office/drawing/2014/main" id="{3DAD0ABA-2897-4C0F-A0D5-C8F9050CBF7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599" r="31164" b="-2"/>
          <a:stretch/>
        </p:blipFill>
        <p:spPr bwMode="auto">
          <a:xfrm>
            <a:off x="4857948" y="625151"/>
            <a:ext cx="4718838" cy="4995584"/>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5A581215-1275-4DAE-B6E5-031DED6C6F65}"/>
              </a:ext>
            </a:extLst>
          </p:cNvPr>
          <p:cNvSpPr>
            <a:spLocks noGrp="1"/>
          </p:cNvSpPr>
          <p:nvPr>
            <p:ph type="sldNum" sz="quarter" idx="12"/>
          </p:nvPr>
        </p:nvSpPr>
        <p:spPr/>
        <p:txBody>
          <a:bodyPr/>
          <a:lstStyle/>
          <a:p>
            <a:fld id="{3B0501F5-8596-40B9-8A35-34D210EF7020}" type="slidenum">
              <a:rPr lang="en-US" smtClean="0">
                <a:latin typeface="Times New Roman" panose="02020603050405020304" pitchFamily="18" charset="0"/>
                <a:cs typeface="Times New Roman" panose="02020603050405020304" pitchFamily="18" charset="0"/>
              </a:rPr>
              <a:t>7</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6991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6">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6">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6">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6">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12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6" name="Content Placeholder 20485">
            <a:extLst>
              <a:ext uri="{FF2B5EF4-FFF2-40B4-BE49-F238E27FC236}">
                <a16:creationId xmlns:a16="http://schemas.microsoft.com/office/drawing/2014/main" id="{822D52B4-C553-4FB9-B268-134000A04875}"/>
              </a:ext>
            </a:extLst>
          </p:cNvPr>
          <p:cNvSpPr>
            <a:spLocks noGrp="1"/>
          </p:cNvSpPr>
          <p:nvPr>
            <p:ph idx="1"/>
          </p:nvPr>
        </p:nvSpPr>
        <p:spPr>
          <a:xfrm>
            <a:off x="5085185" y="2160589"/>
            <a:ext cx="5999582" cy="3379077"/>
          </a:xfrm>
        </p:spPr>
        <p:txBody>
          <a:bodyPr>
            <a:normAutofit/>
          </a:bodyPr>
          <a:lstStyle/>
          <a:p>
            <a:endParaRPr lang="en-US" b="1" cap="all" spc="100" dirty="0"/>
          </a:p>
          <a:p>
            <a:endParaRPr lang="en-US" b="1" cap="all" spc="100" dirty="0"/>
          </a:p>
          <a:p>
            <a:pPr marL="0" indent="0">
              <a:spcBef>
                <a:spcPct val="0"/>
              </a:spcBef>
              <a:buNone/>
            </a:pPr>
            <a:r>
              <a:rPr lang="en-US" sz="3300" b="1" dirty="0">
                <a:solidFill>
                  <a:schemeClr val="accent1"/>
                </a:solidFill>
                <a:latin typeface="Times New Roman" panose="02020603050405020304" pitchFamily="18" charset="0"/>
                <a:ea typeface="+mj-ea"/>
                <a:cs typeface="Times New Roman" panose="02020603050405020304" pitchFamily="18" charset="0"/>
              </a:rPr>
              <a:t>SOME FINDINGS FROM REVIEWED LITERATURE</a:t>
            </a:r>
          </a:p>
          <a:p>
            <a:endParaRPr lang="en-US" dirty="0"/>
          </a:p>
        </p:txBody>
      </p:sp>
      <p:pic>
        <p:nvPicPr>
          <p:cNvPr id="20482" name="Picture 2" descr="RiversHedge: 18 months of reading research papers...">
            <a:extLst>
              <a:ext uri="{FF2B5EF4-FFF2-40B4-BE49-F238E27FC236}">
                <a16:creationId xmlns:a16="http://schemas.microsoft.com/office/drawing/2014/main" id="{0966DD3B-4745-4280-B5EF-5B692281497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4661" r="-1" b="-1"/>
          <a:stretch/>
        </p:blipFill>
        <p:spPr bwMode="auto">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2807EEF1-FC0E-4441-8757-E4E2B900C473}"/>
              </a:ext>
            </a:extLst>
          </p:cNvPr>
          <p:cNvSpPr>
            <a:spLocks noGrp="1"/>
          </p:cNvSpPr>
          <p:nvPr>
            <p:ph type="sldNum" sz="quarter" idx="12"/>
          </p:nvPr>
        </p:nvSpPr>
        <p:spPr/>
        <p:txBody>
          <a:bodyPr/>
          <a:lstStyle/>
          <a:p>
            <a:fld id="{3B0501F5-8596-40B9-8A35-34D210EF7020}" type="slidenum">
              <a:rPr lang="en-US" smtClean="0"/>
              <a:t>8</a:t>
            </a:fld>
            <a:endParaRPr lang="en-US"/>
          </a:p>
        </p:txBody>
      </p:sp>
    </p:spTree>
    <p:extLst>
      <p:ext uri="{BB962C8B-B14F-4D97-AF65-F5344CB8AC3E}">
        <p14:creationId xmlns:p14="http://schemas.microsoft.com/office/powerpoint/2010/main" val="3735202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0D5E1-F5D4-4F62-9D81-988F5617B591}"/>
              </a:ext>
            </a:extLst>
          </p:cNvPr>
          <p:cNvSpPr>
            <a:spLocks noGrp="1"/>
          </p:cNvSpPr>
          <p:nvPr>
            <p:ph type="title"/>
          </p:nvPr>
        </p:nvSpPr>
        <p:spPr>
          <a:xfrm>
            <a:off x="503853" y="136088"/>
            <a:ext cx="10058399" cy="680549"/>
          </a:xfrm>
        </p:spPr>
        <p:txBody>
          <a:bodyPr anchor="t">
            <a:normAutofit fontScale="90000"/>
          </a:bodyPr>
          <a:lstStyle/>
          <a:p>
            <a:pPr>
              <a:lnSpc>
                <a:spcPct val="90000"/>
              </a:lnSpc>
            </a:pPr>
            <a:r>
              <a:rPr lang="en-US" b="1" dirty="0">
                <a:latin typeface="Times New Roman" panose="02020603050405020304" pitchFamily="18" charset="0"/>
                <a:cs typeface="Times New Roman" panose="02020603050405020304" pitchFamily="18" charset="0"/>
              </a:rPr>
              <a:t>SOME FINDINGS FROM LITERATURE REVIEWED </a:t>
            </a:r>
            <a:r>
              <a:rPr lang="en-US" sz="2800" b="1" dirty="0">
                <a:latin typeface="Times New Roman" panose="02020603050405020304" pitchFamily="18" charset="0"/>
                <a:cs typeface="Times New Roman" panose="02020603050405020304" pitchFamily="18" charset="0"/>
              </a:rPr>
              <a:t/>
            </a:r>
            <a:br>
              <a:rPr lang="en-US" sz="2800" b="1" dirty="0">
                <a:latin typeface="Times New Roman" panose="02020603050405020304" pitchFamily="18" charset="0"/>
                <a:cs typeface="Times New Roman" panose="02020603050405020304" pitchFamily="18" charset="0"/>
              </a:rPr>
            </a:br>
            <a:endParaRPr lang="en-US" sz="2800" dirty="0"/>
          </a:p>
        </p:txBody>
      </p:sp>
      <p:sp>
        <p:nvSpPr>
          <p:cNvPr id="6150" name="Content Placeholder 6149">
            <a:extLst>
              <a:ext uri="{FF2B5EF4-FFF2-40B4-BE49-F238E27FC236}">
                <a16:creationId xmlns:a16="http://schemas.microsoft.com/office/drawing/2014/main" id="{5801893D-3DCC-42E4-982B-F2E217BB3BBD}"/>
              </a:ext>
            </a:extLst>
          </p:cNvPr>
          <p:cNvSpPr>
            <a:spLocks noGrp="1"/>
          </p:cNvSpPr>
          <p:nvPr>
            <p:ph idx="1"/>
          </p:nvPr>
        </p:nvSpPr>
        <p:spPr>
          <a:xfrm>
            <a:off x="317241" y="943510"/>
            <a:ext cx="4889241" cy="5606580"/>
          </a:xfrm>
        </p:spPr>
        <p:txBody>
          <a:bodyPr>
            <a:normAutofit fontScale="77500" lnSpcReduction="20000"/>
          </a:bodyPr>
          <a:lstStyle/>
          <a:p>
            <a:pPr>
              <a:lnSpc>
                <a:spcPct val="90000"/>
              </a:lnSpc>
              <a:buFont typeface="Wingdings" panose="05000000000000000000" pitchFamily="2" charset="2"/>
              <a:buChar char="q"/>
            </a:pPr>
            <a:endParaRPr lang="en-GB" sz="900" b="1" u="sng" dirty="0">
              <a:latin typeface="Times New Roman" panose="02020603050405020304" pitchFamily="18" charset="0"/>
              <a:cs typeface="Times New Roman" panose="02020603050405020304" pitchFamily="18" charset="0"/>
            </a:endParaRPr>
          </a:p>
          <a:p>
            <a:pPr algn="just">
              <a:lnSpc>
                <a:spcPct val="90000"/>
              </a:lnSpc>
              <a:buFont typeface="Wingdings" panose="05000000000000000000" pitchFamily="2" charset="2"/>
              <a:buChar char="q"/>
            </a:pPr>
            <a:r>
              <a:rPr lang="en-GB" b="1" u="sng" dirty="0">
                <a:latin typeface="Times New Roman" panose="02020603050405020304" pitchFamily="18" charset="0"/>
                <a:cs typeface="Times New Roman" panose="02020603050405020304" pitchFamily="18" charset="0"/>
              </a:rPr>
              <a:t>PRICING AND COST RECOVERY OF ROADS</a:t>
            </a:r>
          </a:p>
          <a:p>
            <a:pPr marL="0" indent="0" algn="just">
              <a:lnSpc>
                <a:spcPct val="90000"/>
              </a:lnSpc>
              <a:buNone/>
            </a:pPr>
            <a:endParaRPr lang="en-US" u="sng" dirty="0">
              <a:latin typeface="Times New Roman" panose="02020603050405020304" pitchFamily="18" charset="0"/>
              <a:cs typeface="Times New Roman" panose="02020603050405020304" pitchFamily="18" charset="0"/>
            </a:endParaRPr>
          </a:p>
          <a:p>
            <a:pPr algn="just">
              <a:lnSpc>
                <a:spcPct val="120000"/>
              </a:lnSpc>
              <a:spcBef>
                <a:spcPts val="0"/>
              </a:spcBef>
              <a:buFont typeface="Wingdings" panose="05000000000000000000" pitchFamily="2" charset="2"/>
              <a:buChar char="Ø"/>
            </a:pPr>
            <a:r>
              <a:rPr lang="en-GB" sz="2100" dirty="0">
                <a:latin typeface="Times New Roman" panose="02020603050405020304" pitchFamily="18" charset="0"/>
                <a:cs typeface="Times New Roman" panose="02020603050405020304" pitchFamily="18" charset="0"/>
              </a:rPr>
              <a:t>Ghana roads are financed through the public purse. In most cases, without any form of financial obligations from the users. </a:t>
            </a:r>
          </a:p>
          <a:p>
            <a:pPr marL="0" indent="0" algn="just">
              <a:lnSpc>
                <a:spcPct val="120000"/>
              </a:lnSpc>
              <a:spcBef>
                <a:spcPts val="0"/>
              </a:spcBef>
              <a:buNone/>
            </a:pPr>
            <a:endParaRPr lang="en-GB" sz="2100" dirty="0">
              <a:latin typeface="Times New Roman" panose="02020603050405020304" pitchFamily="18" charset="0"/>
              <a:cs typeface="Times New Roman" panose="02020603050405020304" pitchFamily="18" charset="0"/>
            </a:endParaRPr>
          </a:p>
          <a:p>
            <a:pPr algn="just">
              <a:lnSpc>
                <a:spcPct val="120000"/>
              </a:lnSpc>
              <a:spcBef>
                <a:spcPts val="0"/>
              </a:spcBef>
              <a:buFont typeface="Wingdings" panose="05000000000000000000" pitchFamily="2" charset="2"/>
              <a:buChar char="Ø"/>
            </a:pPr>
            <a:r>
              <a:rPr lang="en-GB" sz="2100" dirty="0">
                <a:latin typeface="Times New Roman" panose="02020603050405020304" pitchFamily="18" charset="0"/>
                <a:cs typeface="Times New Roman" panose="02020603050405020304" pitchFamily="18" charset="0"/>
              </a:rPr>
              <a:t>The roads will require a market-based approach with fair pricing for it to be sustained and bankable. </a:t>
            </a:r>
          </a:p>
          <a:p>
            <a:pPr marL="0" indent="0" algn="just">
              <a:lnSpc>
                <a:spcPct val="120000"/>
              </a:lnSpc>
              <a:spcBef>
                <a:spcPts val="0"/>
              </a:spcBef>
              <a:buNone/>
            </a:pPr>
            <a:endParaRPr lang="en-GB" sz="2100" dirty="0">
              <a:latin typeface="Times New Roman" panose="02020603050405020304" pitchFamily="18" charset="0"/>
              <a:cs typeface="Times New Roman" panose="02020603050405020304" pitchFamily="18" charset="0"/>
            </a:endParaRPr>
          </a:p>
          <a:p>
            <a:pPr algn="just">
              <a:lnSpc>
                <a:spcPct val="120000"/>
              </a:lnSpc>
              <a:spcBef>
                <a:spcPts val="0"/>
              </a:spcBef>
              <a:buFont typeface="Wingdings" panose="05000000000000000000" pitchFamily="2" charset="2"/>
              <a:buChar char="Ø"/>
            </a:pPr>
            <a:r>
              <a:rPr lang="en-GB" sz="2100" dirty="0">
                <a:latin typeface="Times New Roman" panose="02020603050405020304" pitchFamily="18" charset="0"/>
                <a:cs typeface="Times New Roman" panose="02020603050405020304" pitchFamily="18" charset="0"/>
              </a:rPr>
              <a:t>The bankability of projects is of utmost importance to the lender (Word Bank 2009). </a:t>
            </a:r>
          </a:p>
          <a:p>
            <a:pPr algn="just">
              <a:lnSpc>
                <a:spcPct val="120000"/>
              </a:lnSpc>
              <a:spcBef>
                <a:spcPts val="0"/>
              </a:spcBef>
            </a:pPr>
            <a:endParaRPr lang="en-GB" sz="2100" dirty="0">
              <a:latin typeface="Times New Roman" panose="02020603050405020304" pitchFamily="18" charset="0"/>
              <a:cs typeface="Times New Roman" panose="02020603050405020304" pitchFamily="18" charset="0"/>
            </a:endParaRPr>
          </a:p>
          <a:p>
            <a:pPr algn="just">
              <a:lnSpc>
                <a:spcPct val="120000"/>
              </a:lnSpc>
              <a:spcBef>
                <a:spcPts val="0"/>
              </a:spcBef>
              <a:buFont typeface="Wingdings" panose="05000000000000000000" pitchFamily="2" charset="2"/>
              <a:buChar char="Ø"/>
            </a:pPr>
            <a:r>
              <a:rPr lang="en-GB" sz="2100" dirty="0">
                <a:latin typeface="Times New Roman" panose="02020603050405020304" pitchFamily="18" charset="0"/>
                <a:cs typeface="Times New Roman" panose="02020603050405020304" pitchFamily="18" charset="0"/>
              </a:rPr>
              <a:t>According to the World Bank, Africa has witnessed a low turnout of private sector financing in infrastructure delivery, especially roads, due to unpredictable financial return (Word Bank 2009). </a:t>
            </a:r>
          </a:p>
          <a:p>
            <a:pPr marL="0" indent="0" algn="just">
              <a:lnSpc>
                <a:spcPct val="120000"/>
              </a:lnSpc>
              <a:spcBef>
                <a:spcPts val="0"/>
              </a:spcBef>
              <a:buNone/>
            </a:pPr>
            <a:endParaRPr lang="en-GB" sz="2100" dirty="0">
              <a:latin typeface="Times New Roman" panose="02020603050405020304" pitchFamily="18" charset="0"/>
              <a:cs typeface="Times New Roman" panose="02020603050405020304" pitchFamily="18" charset="0"/>
            </a:endParaRPr>
          </a:p>
          <a:p>
            <a:pPr algn="just">
              <a:lnSpc>
                <a:spcPct val="120000"/>
              </a:lnSpc>
              <a:spcBef>
                <a:spcPts val="0"/>
              </a:spcBef>
              <a:buFont typeface="Wingdings" panose="05000000000000000000" pitchFamily="2" charset="2"/>
              <a:buChar char="Ø"/>
            </a:pPr>
            <a:r>
              <a:rPr lang="en-GB" sz="2100" dirty="0">
                <a:latin typeface="Times New Roman" panose="02020603050405020304" pitchFamily="18" charset="0"/>
                <a:cs typeface="Times New Roman" panose="02020603050405020304" pitchFamily="18" charset="0"/>
              </a:rPr>
              <a:t>The private sector's main attraction to toll road investment is the ability to generate enough revenue to cover capital and recurrent costs (Robinson 2008).</a:t>
            </a:r>
            <a:endParaRPr lang="en-US" sz="2100" dirty="0">
              <a:latin typeface="Times New Roman" panose="02020603050405020304" pitchFamily="18" charset="0"/>
              <a:cs typeface="Times New Roman" panose="02020603050405020304" pitchFamily="18" charset="0"/>
            </a:endParaRPr>
          </a:p>
          <a:p>
            <a:pPr>
              <a:lnSpc>
                <a:spcPct val="90000"/>
              </a:lnSpc>
            </a:pPr>
            <a:endParaRPr lang="en-US" sz="900" dirty="0"/>
          </a:p>
        </p:txBody>
      </p:sp>
      <p:pic>
        <p:nvPicPr>
          <p:cNvPr id="2050" name="Picture 2" descr="757 Recovery - Video Series — COVID-19 Business Recovery Forum">
            <a:extLst>
              <a:ext uri="{FF2B5EF4-FFF2-40B4-BE49-F238E27FC236}">
                <a16:creationId xmlns:a16="http://schemas.microsoft.com/office/drawing/2014/main" id="{96436AF5-9678-42D9-92FE-621EB0FA2F5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482" r="15833" b="-1"/>
          <a:stretch/>
        </p:blipFill>
        <p:spPr bwMode="auto">
          <a:xfrm>
            <a:off x="5355771" y="1038650"/>
            <a:ext cx="4963885" cy="5367837"/>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222F75C6-334C-4136-A08C-D7BFCF2CF713}"/>
              </a:ext>
            </a:extLst>
          </p:cNvPr>
          <p:cNvSpPr>
            <a:spLocks noGrp="1"/>
          </p:cNvSpPr>
          <p:nvPr>
            <p:ph type="sldNum" sz="quarter" idx="12"/>
          </p:nvPr>
        </p:nvSpPr>
        <p:spPr>
          <a:xfrm>
            <a:off x="8590663" y="6041362"/>
            <a:ext cx="683339" cy="365125"/>
          </a:xfrm>
        </p:spPr>
        <p:txBody>
          <a:bodyPr>
            <a:normAutofit/>
          </a:bodyPr>
          <a:lstStyle/>
          <a:p>
            <a:pPr>
              <a:spcAft>
                <a:spcPts val="600"/>
              </a:spcAft>
            </a:pPr>
            <a:fld id="{3B0501F5-8596-40B9-8A35-34D210EF7020}" type="slidenum">
              <a:rPr lang="en-US" smtClean="0"/>
              <a:pPr>
                <a:spcAft>
                  <a:spcPts val="600"/>
                </a:spcAft>
              </a:pPr>
              <a:t>9</a:t>
            </a:fld>
            <a:endParaRPr lang="en-US"/>
          </a:p>
        </p:txBody>
      </p:sp>
    </p:spTree>
    <p:extLst>
      <p:ext uri="{BB962C8B-B14F-4D97-AF65-F5344CB8AC3E}">
        <p14:creationId xmlns:p14="http://schemas.microsoft.com/office/powerpoint/2010/main" val="1180432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5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50">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50">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50">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15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TotalTime>
  <Words>5231</Words>
  <Application>Microsoft Office PowerPoint</Application>
  <PresentationFormat>Widescreen</PresentationFormat>
  <Paragraphs>913</Paragraphs>
  <Slides>39</Slides>
  <Notes>19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39</vt:i4>
      </vt:variant>
    </vt:vector>
  </HeadingPairs>
  <TitlesOfParts>
    <vt:vector size="49" baseType="lpstr">
      <vt:lpstr>Arial</vt:lpstr>
      <vt:lpstr>Calibri</vt:lpstr>
      <vt:lpstr>Cambria</vt:lpstr>
      <vt:lpstr>Courier New</vt:lpstr>
      <vt:lpstr>DengXian</vt:lpstr>
      <vt:lpstr>Times New Roman</vt:lpstr>
      <vt:lpstr>Trebuchet MS</vt:lpstr>
      <vt:lpstr>Wingdings</vt:lpstr>
      <vt:lpstr>Wingdings 3</vt:lpstr>
      <vt:lpstr>Facet</vt:lpstr>
      <vt:lpstr>PowerPoint Presentation</vt:lpstr>
      <vt:lpstr>OUTLINE OF PRESENTATION</vt:lpstr>
      <vt:lpstr>INTRODUCTION </vt:lpstr>
      <vt:lpstr>RATIONALE FOR THE RESEARCH </vt:lpstr>
      <vt:lpstr>RATIONALE FOR THE RESEARCH </vt:lpstr>
      <vt:lpstr>RESEARCH QUESTIONS</vt:lpstr>
      <vt:lpstr>AIM &amp; OBJECTIVES</vt:lpstr>
      <vt:lpstr>PowerPoint Presentation</vt:lpstr>
      <vt:lpstr>SOME FINDINGS FROM LITERATURE REVIEWED  </vt:lpstr>
      <vt:lpstr>SOME FINDINGS FROM LITERATURE REVIEWED  </vt:lpstr>
      <vt:lpstr>SOME FINDINGS FROM LITERATURE REVIEWED</vt:lpstr>
      <vt:lpstr>SOME PPP DEFINITIONS</vt:lpstr>
      <vt:lpstr>SOME TERMINOLOGIES</vt:lpstr>
      <vt:lpstr>SUMMARY OF FACTORS FROM LITERATURE  </vt:lpstr>
      <vt:lpstr>METHODOLOGY </vt:lpstr>
      <vt:lpstr>PROFILE OF INTERVIEW PARTICIPANTS </vt:lpstr>
      <vt:lpstr>QUESTIONS FOR THE  SEMI-STRUCTURED INTERVIEW</vt:lpstr>
      <vt:lpstr>FACTORS WHICH EMERGED FROM THE  INTERVIEW</vt:lpstr>
      <vt:lpstr>METHODOLOGY  (QUANTITATIVE DATA  ANALYSIS)</vt:lpstr>
      <vt:lpstr>DEMOGRAPHIC INFORMATION RESPONDENTS</vt:lpstr>
      <vt:lpstr>RANKING OF FACTORS </vt:lpstr>
      <vt:lpstr>BEST PRACTICE FACTORS FROM THE STUDY </vt:lpstr>
      <vt:lpstr>BEST PRACTICE FRAMEWORK DEVELOPMENT &amp; VALIDATED  </vt:lpstr>
      <vt:lpstr>GHANA PPP PROCUREMENT CYCLE  </vt:lpstr>
      <vt:lpstr>FRAMEWORK VALIDATION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PRACTICAL IMPLICATION OF THE STUDY </vt:lpstr>
      <vt:lpstr>RESEARCH LIMITATIONS</vt:lpstr>
      <vt:lpstr>FUTURE STUDY </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Boadi</dc:creator>
  <cp:lastModifiedBy>dell</cp:lastModifiedBy>
  <cp:revision>33</cp:revision>
  <cp:lastPrinted>2021-02-25T10:59:58Z</cp:lastPrinted>
  <dcterms:created xsi:type="dcterms:W3CDTF">2021-02-24T21:20:38Z</dcterms:created>
  <dcterms:modified xsi:type="dcterms:W3CDTF">2021-02-25T22:26:40Z</dcterms:modified>
</cp:coreProperties>
</file>