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2"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4/20/2021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4/20/2021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4/20/2021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9155912" cy="2541431"/>
          </a:xfrm>
        </p:spPr>
        <p:txBody>
          <a:bodyPr>
            <a:normAutofit/>
          </a:bodyPr>
          <a:lstStyle/>
          <a:p>
            <a:pPr lvl="0"/>
            <a:r>
              <a:rPr lang="en-US" sz="3500" b="1" cap="none" dirty="0" smtClean="0">
                <a:solidFill>
                  <a:schemeClr val="tx1">
                    <a:lumMod val="75000"/>
                    <a:lumOff val="25000"/>
                  </a:schemeClr>
                </a:solidFill>
                <a:latin typeface="EY Interstate Light"/>
                <a:cs typeface="EYInterstate Light"/>
              </a:rPr>
              <a:t>OFFICE OF THE HEAD OF CIVILSERVICE</a:t>
            </a:r>
            <a:br>
              <a:rPr lang="en-US" sz="3500" b="1" cap="none" dirty="0" smtClean="0">
                <a:solidFill>
                  <a:schemeClr val="tx1">
                    <a:lumMod val="75000"/>
                    <a:lumOff val="25000"/>
                  </a:schemeClr>
                </a:solidFill>
                <a:latin typeface="EY Interstate Light"/>
                <a:cs typeface="EYInterstate Light"/>
              </a:rPr>
            </a:br>
            <a:r>
              <a:rPr lang="en-US" sz="2500" b="1" cap="none" dirty="0" smtClean="0">
                <a:solidFill>
                  <a:schemeClr val="tx2">
                    <a:lumMod val="60000"/>
                    <a:lumOff val="40000"/>
                  </a:schemeClr>
                </a:solidFill>
                <a:latin typeface="EY Interstate Light"/>
                <a:cs typeface="EYInterstate Light"/>
              </a:rPr>
              <a:t>CIVIL </a:t>
            </a:r>
            <a:r>
              <a:rPr lang="en-US" sz="2500" b="1" cap="none" dirty="0">
                <a:solidFill>
                  <a:schemeClr val="tx2">
                    <a:lumMod val="60000"/>
                    <a:lumOff val="40000"/>
                  </a:schemeClr>
                </a:solidFill>
                <a:latin typeface="EY Interstate Light"/>
                <a:cs typeface="EYInterstate Light"/>
              </a:rPr>
              <a:t>SERVICE </a:t>
            </a:r>
            <a:r>
              <a:rPr lang="en-US" sz="2500" b="1" cap="none" dirty="0" smtClean="0">
                <a:solidFill>
                  <a:schemeClr val="tx2">
                    <a:lumMod val="60000"/>
                    <a:lumOff val="40000"/>
                  </a:schemeClr>
                </a:solidFill>
                <a:latin typeface="EY Interstate Light"/>
                <a:cs typeface="EYInterstate Light"/>
              </a:rPr>
              <a:t>COUNCIL SECRETARIAT(CSCS)</a:t>
            </a:r>
            <a:endParaRPr lang="en-US" sz="2500" dirty="0">
              <a:solidFill>
                <a:schemeClr val="tx2">
                  <a:lumMod val="60000"/>
                  <a:lumOff val="40000"/>
                </a:schemeClr>
              </a:solidFill>
            </a:endParaRPr>
          </a:p>
        </p:txBody>
      </p:sp>
      <p:sp>
        <p:nvSpPr>
          <p:cNvPr id="3" name="Subtitle 2"/>
          <p:cNvSpPr>
            <a:spLocks noGrp="1"/>
          </p:cNvSpPr>
          <p:nvPr>
            <p:ph type="subTitle" idx="1"/>
          </p:nvPr>
        </p:nvSpPr>
        <p:spPr>
          <a:xfrm>
            <a:off x="2403566" y="3531204"/>
            <a:ext cx="9379131" cy="977621"/>
          </a:xfrm>
        </p:spPr>
        <p:txBody>
          <a:bodyPr>
            <a:normAutofit/>
          </a:bodyPr>
          <a:lstStyle/>
          <a:p>
            <a:pPr lvl="0" defTabSz="450285">
              <a:lnSpc>
                <a:spcPct val="90000"/>
              </a:lnSpc>
              <a:spcBef>
                <a:spcPts val="0"/>
              </a:spcBef>
              <a:buClrTx/>
              <a:buSzTx/>
              <a:defRPr/>
            </a:pPr>
            <a:r>
              <a:rPr lang="en-US" sz="2000" b="1" dirty="0">
                <a:solidFill>
                  <a:schemeClr val="tx1">
                    <a:lumMod val="65000"/>
                    <a:lumOff val="35000"/>
                  </a:schemeClr>
                </a:solidFill>
                <a:latin typeface="EY Interstate Light"/>
                <a:cs typeface="EYInterstate Light"/>
              </a:rPr>
              <a:t>Presentation on Notional and Substantive Effective Dates</a:t>
            </a:r>
            <a:endParaRPr lang="en-US" sz="2000" b="1" cap="none" dirty="0">
              <a:solidFill>
                <a:schemeClr val="tx1">
                  <a:lumMod val="65000"/>
                  <a:lumOff val="35000"/>
                </a:schemeClr>
              </a:solidFill>
              <a:latin typeface="EY Interstate Light"/>
              <a:cs typeface="EYInterstate Light"/>
            </a:endParaRPr>
          </a:p>
        </p:txBody>
      </p:sp>
      <p:sp>
        <p:nvSpPr>
          <p:cNvPr id="4" name="TextBox 3">
            <a:extLst>
              <a:ext uri="{FF2B5EF4-FFF2-40B4-BE49-F238E27FC236}">
                <a16:creationId xmlns:a16="http://schemas.microsoft.com/office/drawing/2014/main" id="{FD627103-3734-4CF0-B510-AF2160EEC87A}"/>
              </a:ext>
            </a:extLst>
          </p:cNvPr>
          <p:cNvSpPr txBox="1"/>
          <p:nvPr/>
        </p:nvSpPr>
        <p:spPr>
          <a:xfrm>
            <a:off x="2417779" y="4696300"/>
            <a:ext cx="5877135" cy="506408"/>
          </a:xfrm>
          <a:prstGeom prst="rect">
            <a:avLst/>
          </a:prstGeom>
          <a:noFill/>
        </p:spPr>
        <p:txBody>
          <a:bodyPr wrap="square" lIns="90071" tIns="45015" rIns="90071" bIns="45015" rtlCol="0">
            <a:spAutoFit/>
          </a:bodyPr>
          <a:lstStyle/>
          <a:p>
            <a:pPr marL="0" marR="0" lvl="0" indent="0" algn="l" defTabSz="450285" rtl="0" eaLnBrk="1" fontAlgn="auto" latinLnBrk="0" hangingPunct="1">
              <a:lnSpc>
                <a:spcPct val="90000"/>
              </a:lnSpc>
              <a:spcBef>
                <a:spcPts val="0"/>
              </a:spcBef>
              <a:spcAft>
                <a:spcPts val="0"/>
              </a:spcAft>
              <a:buClrTx/>
              <a:buSzTx/>
              <a:buFontTx/>
              <a:buNone/>
              <a:tabLst/>
              <a:defRPr/>
            </a:pPr>
            <a:r>
              <a:rPr lang="en-US" sz="1600" b="1" dirty="0" smtClean="0">
                <a:solidFill>
                  <a:schemeClr val="bg1">
                    <a:lumMod val="50000"/>
                  </a:schemeClr>
                </a:solidFill>
                <a:latin typeface="EY Interstate Light"/>
                <a:cs typeface="EYInterstate Light"/>
              </a:rPr>
              <a:t>VIRTUAL HUMAN RESOURCE DIRECTORS WORKSHOP</a:t>
            </a:r>
            <a:r>
              <a:rPr lang="en-US" sz="1600" b="1" dirty="0" smtClean="0">
                <a:latin typeface="EY Interstate Light"/>
                <a:cs typeface="EYInterstate Light"/>
              </a:rPr>
              <a:t/>
            </a:r>
            <a:br>
              <a:rPr lang="en-US" sz="1600" b="1" dirty="0" smtClean="0">
                <a:latin typeface="EY Interstate Light"/>
                <a:cs typeface="EYInterstate Light"/>
              </a:rPr>
            </a:br>
            <a:r>
              <a:rPr lang="en-US" sz="1400" dirty="0" smtClean="0">
                <a:solidFill>
                  <a:srgbClr val="C00000"/>
                </a:solidFill>
                <a:latin typeface="Copperplate Gothic Light" panose="020E0507020206020404" pitchFamily="34" charset="0"/>
                <a:cs typeface="EYInterstate Light"/>
              </a:rPr>
              <a:t>21</a:t>
            </a:r>
            <a:r>
              <a:rPr lang="en-US" sz="1400" baseline="30000" dirty="0" smtClean="0">
                <a:solidFill>
                  <a:srgbClr val="C00000"/>
                </a:solidFill>
                <a:latin typeface="Copperplate Gothic Light" panose="020E0507020206020404" pitchFamily="34" charset="0"/>
                <a:cs typeface="EYInterstate Light"/>
              </a:rPr>
              <a:t>st</a:t>
            </a:r>
            <a:r>
              <a:rPr lang="en-US" sz="1400" dirty="0" smtClean="0">
                <a:solidFill>
                  <a:srgbClr val="C00000"/>
                </a:solidFill>
                <a:latin typeface="Copperplate Gothic Light" panose="020E0507020206020404" pitchFamily="34" charset="0"/>
                <a:cs typeface="EYInterstate Light"/>
              </a:rPr>
              <a:t> and 22</a:t>
            </a:r>
            <a:r>
              <a:rPr lang="en-US" sz="1400" baseline="30000" dirty="0" smtClean="0">
                <a:solidFill>
                  <a:srgbClr val="C00000"/>
                </a:solidFill>
                <a:latin typeface="Copperplate Gothic Light" panose="020E0507020206020404" pitchFamily="34" charset="0"/>
                <a:cs typeface="EYInterstate Light"/>
              </a:rPr>
              <a:t>nd</a:t>
            </a:r>
            <a:r>
              <a:rPr lang="en-US" sz="1400" dirty="0" smtClean="0">
                <a:solidFill>
                  <a:srgbClr val="C00000"/>
                </a:solidFill>
                <a:latin typeface="Copperplate Gothic Light" panose="020E0507020206020404" pitchFamily="34" charset="0"/>
                <a:cs typeface="EYInterstate Light"/>
              </a:rPr>
              <a:t> April,</a:t>
            </a:r>
            <a:r>
              <a:rPr kumimoji="0" lang="en-US" sz="1400" i="0" u="none" strike="noStrike" kern="1200" cap="none" spc="0" normalizeH="0" baseline="0" noProof="0" dirty="0" smtClean="0">
                <a:ln>
                  <a:noFill/>
                </a:ln>
                <a:solidFill>
                  <a:srgbClr val="C00000"/>
                </a:solidFill>
                <a:effectLst/>
                <a:uLnTx/>
                <a:uFillTx/>
                <a:latin typeface="Copperplate Gothic Light" panose="020E0507020206020404" pitchFamily="34" charset="0"/>
                <a:cs typeface="EYInterstate Light"/>
              </a:rPr>
              <a:t> 2021</a:t>
            </a:r>
            <a:endParaRPr kumimoji="0" lang="en-US" sz="1400" i="0" u="none" strike="noStrike" kern="1200" cap="none" spc="0" normalizeH="0" baseline="0" noProof="0" dirty="0">
              <a:ln>
                <a:noFill/>
              </a:ln>
              <a:solidFill>
                <a:srgbClr val="C00000"/>
              </a:solidFill>
              <a:effectLst/>
              <a:uLnTx/>
              <a:uFillTx/>
              <a:latin typeface="Copperplate Gothic Light" panose="020E0507020206020404" pitchFamily="34" charset="0"/>
              <a:cs typeface="EYInterstate Ligh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41258" y="4631988"/>
            <a:ext cx="1141439" cy="1141439"/>
          </a:xfrm>
          <a:prstGeom prst="rect">
            <a:avLst/>
          </a:prstGeom>
        </p:spPr>
      </p:pic>
    </p:spTree>
    <p:extLst>
      <p:ext uri="{BB962C8B-B14F-4D97-AF65-F5344CB8AC3E}">
        <p14:creationId xmlns:p14="http://schemas.microsoft.com/office/powerpoint/2010/main" val="2616171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EFFECTIVE DATE AFTER FAILING AN </a:t>
            </a:r>
            <a:r>
              <a:rPr lang="en-US" dirty="0" smtClean="0"/>
              <a:t>INTERVIEW – [cont’d]</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u="sng" dirty="0"/>
              <a:t>Failure on two (2) Consecutive Occasions at Assessment Interviews</a:t>
            </a:r>
            <a:endParaRPr lang="en-US" u="sng" dirty="0"/>
          </a:p>
          <a:p>
            <a:r>
              <a:rPr lang="en-US" dirty="0"/>
              <a:t>An Officer who is unsuccessful two consecutive times in a promotion interview shall remain on his/her current grade for two (2) years before he/she can be presented again for reassessment. During this period the Officer should be put on a Performance Improvement Programme (PIP) to build his/her capacity. </a:t>
            </a:r>
          </a:p>
          <a:p>
            <a:r>
              <a:rPr lang="en-US" dirty="0"/>
              <a:t>The Ministry or Department shall present a report on the PIP undertaken by the Officer. (OHCS Circular No ac229/443/01U dated 11</a:t>
            </a:r>
            <a:r>
              <a:rPr lang="en-US" baseline="30000" dirty="0"/>
              <a:t>th</a:t>
            </a:r>
            <a:r>
              <a:rPr lang="en-US" dirty="0"/>
              <a:t> September, 2020 regarding “Officers Who Fail Promotion Interview Two Consecutive Times….”)</a:t>
            </a:r>
          </a:p>
          <a:p>
            <a:r>
              <a:rPr lang="en-US" b="1" u="sng" dirty="0" smtClean="0"/>
              <a:t>NB</a:t>
            </a:r>
            <a:r>
              <a:rPr lang="en-US" dirty="0"/>
              <a:t>: Such Officers lose their seniority entirely as their effective date will be calculated as the date from which the PIP ended. </a:t>
            </a:r>
          </a:p>
          <a:p>
            <a:endParaRPr lang="en-US" dirty="0"/>
          </a:p>
        </p:txBody>
      </p:sp>
    </p:spTree>
    <p:extLst>
      <p:ext uri="{BB962C8B-B14F-4D97-AF65-F5344CB8AC3E}">
        <p14:creationId xmlns:p14="http://schemas.microsoft.com/office/powerpoint/2010/main" val="28577014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PETITIONS ON </a:t>
            </a:r>
            <a:r>
              <a:rPr lang="en-US" b="1" dirty="0" smtClean="0"/>
              <a:t>PROMOTION /UPGRADING /</a:t>
            </a:r>
            <a:r>
              <a:rPr lang="en-US" b="1" dirty="0"/>
              <a:t>CONVERSION</a:t>
            </a:r>
            <a:endParaRPr lang="en-US" dirty="0"/>
          </a:p>
        </p:txBody>
      </p:sp>
      <p:sp>
        <p:nvSpPr>
          <p:cNvPr id="3" name="Content Placeholder 2"/>
          <p:cNvSpPr>
            <a:spLocks noGrp="1"/>
          </p:cNvSpPr>
          <p:nvPr>
            <p:ph idx="1"/>
          </p:nvPr>
        </p:nvSpPr>
        <p:spPr/>
        <p:txBody>
          <a:bodyPr>
            <a:normAutofit/>
          </a:bodyPr>
          <a:lstStyle/>
          <a:p>
            <a:r>
              <a:rPr lang="en-US" dirty="0" smtClean="0"/>
              <a:t>Officers </a:t>
            </a:r>
            <a:r>
              <a:rPr lang="en-US" dirty="0"/>
              <a:t>who may be aggrieved as a result decisions taken regarding their promotions, upgrading conversion, etc. may petition their heads of organization in the first instance for redress, </a:t>
            </a:r>
            <a:r>
              <a:rPr lang="en-US" b="1" dirty="0"/>
              <a:t>not later than one (1) month</a:t>
            </a:r>
            <a:r>
              <a:rPr lang="en-US" dirty="0"/>
              <a:t> upon receipt of promotion letter.</a:t>
            </a:r>
          </a:p>
          <a:p>
            <a:pPr marL="0" indent="0">
              <a:buNone/>
            </a:pPr>
            <a:endParaRPr lang="en-US" dirty="0"/>
          </a:p>
          <a:p>
            <a:r>
              <a:rPr lang="en-US" dirty="0"/>
              <a:t>The MDs shall deal with all such petitions </a:t>
            </a:r>
            <a:r>
              <a:rPr lang="en-US" b="1" dirty="0"/>
              <a:t>within one (1) month upon receipt of petition</a:t>
            </a:r>
            <a:r>
              <a:rPr lang="en-US" dirty="0"/>
              <a:t>. The MDs may consult the OHCS for assistance to reach a conclusion where the need be. The MDs, however, should have the capacity or be in the position to deal with all such petitions or queries, first and foremost</a:t>
            </a:r>
            <a:r>
              <a:rPr lang="en-US" dirty="0" smtClean="0"/>
              <a:t>.</a:t>
            </a:r>
            <a:endParaRPr lang="en-US" dirty="0"/>
          </a:p>
        </p:txBody>
      </p:sp>
    </p:spTree>
    <p:extLst>
      <p:ext uri="{BB962C8B-B14F-4D97-AF65-F5344CB8AC3E}">
        <p14:creationId xmlns:p14="http://schemas.microsoft.com/office/powerpoint/2010/main" val="27896414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PETITIONS ON </a:t>
            </a:r>
            <a:r>
              <a:rPr lang="en-US" dirty="0" smtClean="0"/>
              <a:t>PROMOTION / UPGRADING / CONVERSION – [cont’d]</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r>
              <a:rPr lang="en-US" dirty="0"/>
              <a:t>Furthermore, where the MDs may not be in the position to assist in the resolution of that issue, the petition may be forwarded to OHCS and consequently the Civil Service Council for redress, if they so consider the petition expedient and with merit. </a:t>
            </a:r>
            <a:r>
              <a:rPr lang="en-US" b="1" dirty="0"/>
              <a:t>This shall be done not later than three (3) months upon receipt of promotion letter. </a:t>
            </a:r>
            <a:endParaRPr lang="en-US" dirty="0"/>
          </a:p>
          <a:p>
            <a:endParaRPr lang="en-US" dirty="0"/>
          </a:p>
        </p:txBody>
      </p:sp>
    </p:spTree>
    <p:extLst>
      <p:ext uri="{BB962C8B-B14F-4D97-AF65-F5344CB8AC3E}">
        <p14:creationId xmlns:p14="http://schemas.microsoft.com/office/powerpoint/2010/main" val="27896414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CRITICAL ISSUES OF CONCERN OBSERVED OVER THE YEARS</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Citing of wrong dates in contravention with the dates indicated in the Civil Service Council letters of approval for promotions, conversions and upgrading.</a:t>
            </a:r>
          </a:p>
          <a:p>
            <a:pPr lvl="0"/>
            <a:r>
              <a:rPr lang="en-US" dirty="0"/>
              <a:t>Discovery of forged certificates for promotions, upgrading and conversions</a:t>
            </a:r>
          </a:p>
          <a:p>
            <a:pPr lvl="0"/>
            <a:r>
              <a:rPr lang="en-US" dirty="0"/>
              <a:t>Citing of wrong salary levels for wrong grades in promotion letters.</a:t>
            </a:r>
          </a:p>
          <a:p>
            <a:pPr lvl="0"/>
            <a:r>
              <a:rPr lang="en-US" dirty="0"/>
              <a:t>Claims of ignorance of the acquisition of certain qualifications before promotion.</a:t>
            </a:r>
          </a:p>
          <a:p>
            <a:pPr lvl="0"/>
            <a:r>
              <a:rPr lang="en-US" dirty="0"/>
              <a:t>Promotions of some Officers are not being captured in IPPD system therefore it doesn’t reflect on their current pay slips.</a:t>
            </a:r>
          </a:p>
          <a:p>
            <a:endParaRPr lang="en-US" dirty="0"/>
          </a:p>
        </p:txBody>
      </p:sp>
    </p:spTree>
    <p:extLst>
      <p:ext uri="{BB962C8B-B14F-4D97-AF65-F5344CB8AC3E}">
        <p14:creationId xmlns:p14="http://schemas.microsoft.com/office/powerpoint/2010/main" val="32294778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Way forward</a:t>
            </a:r>
            <a:endParaRPr lang="en-US" b="1" dirty="0"/>
          </a:p>
        </p:txBody>
      </p:sp>
      <p:sp>
        <p:nvSpPr>
          <p:cNvPr id="3" name="Content Placeholder 2"/>
          <p:cNvSpPr>
            <a:spLocks noGrp="1"/>
          </p:cNvSpPr>
          <p:nvPr>
            <p:ph idx="1"/>
          </p:nvPr>
        </p:nvSpPr>
        <p:spPr/>
        <p:txBody>
          <a:bodyPr>
            <a:normAutofit fontScale="85000" lnSpcReduction="10000"/>
          </a:bodyPr>
          <a:lstStyle/>
          <a:p>
            <a:pPr lvl="0"/>
            <a:r>
              <a:rPr lang="en-US" dirty="0"/>
              <a:t>HR Directors may consult for clarification on dates where necessary to avoid citing dates different from what is indicated in the Civil Service Council approval letter for promotions. Furthermore, it will be convenient to present the Council approval letters in addition to the individual letters issued to Officers by MDs.</a:t>
            </a:r>
          </a:p>
          <a:p>
            <a:pPr lvl="0"/>
            <a:r>
              <a:rPr lang="en-US" dirty="0" smtClean="0"/>
              <a:t>Due </a:t>
            </a:r>
            <a:r>
              <a:rPr lang="en-US" dirty="0"/>
              <a:t>diligence should be made in examining documents presented by Officers before being presented to OHCS for promotion, upgrading, conversion. </a:t>
            </a:r>
          </a:p>
          <a:p>
            <a:pPr lvl="0"/>
            <a:r>
              <a:rPr lang="en-US" dirty="0"/>
              <a:t>Appropriate salary levels corresponding to the promotional grade should be quoted in individual letters.</a:t>
            </a:r>
          </a:p>
          <a:p>
            <a:pPr lvl="0"/>
            <a:r>
              <a:rPr lang="en-US" dirty="0"/>
              <a:t>Officers whose promotion are tied to the acquisition of higher certificates should be encouraged to acquire it before time of promotion to avoid losing out on seniority.</a:t>
            </a:r>
          </a:p>
          <a:p>
            <a:pPr lvl="0"/>
            <a:r>
              <a:rPr lang="en-US" dirty="0"/>
              <a:t>Steps should be taken by MDs to get promotions of Officers to be captured in the IPPD system.</a:t>
            </a:r>
          </a:p>
          <a:p>
            <a:endParaRPr lang="en-US" b="1" dirty="0"/>
          </a:p>
        </p:txBody>
      </p:sp>
    </p:spTree>
    <p:extLst>
      <p:ext uri="{BB962C8B-B14F-4D97-AF65-F5344CB8AC3E}">
        <p14:creationId xmlns:p14="http://schemas.microsoft.com/office/powerpoint/2010/main" val="29034702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normAutofit/>
          </a:bodyPr>
          <a:lstStyle/>
          <a:p>
            <a:r>
              <a:rPr lang="en-US" dirty="0"/>
              <a:t>Heads and Officers of Human Resource Units of Ministries and Departments are expected to be abreast with these issues to help educate Officers on these policies and how they apply to help resolve issues at the Department level where need be. </a:t>
            </a:r>
          </a:p>
          <a:p>
            <a:r>
              <a:rPr lang="en-US" dirty="0"/>
              <a:t>This is aimed at maintaining standards as well as address most challenges related to effective dates of Promotions, Upgrading and Conversions in the Civil Service</a:t>
            </a:r>
            <a:r>
              <a:rPr lang="en-US" dirty="0" smtClean="0"/>
              <a:t>.</a:t>
            </a:r>
            <a:endParaRPr lang="en-US" dirty="0"/>
          </a:p>
          <a:p>
            <a:r>
              <a:rPr lang="en-US" dirty="0"/>
              <a:t>The Guidelines on Appointments, Upgrading, Conversions and Promotions (AUCP) in the Civil Service is recommended to MDs for reference.</a:t>
            </a:r>
          </a:p>
          <a:p>
            <a:endParaRPr lang="en-US" dirty="0"/>
          </a:p>
        </p:txBody>
      </p:sp>
    </p:spTree>
    <p:extLst>
      <p:ext uri="{BB962C8B-B14F-4D97-AF65-F5344CB8AC3E}">
        <p14:creationId xmlns:p14="http://schemas.microsoft.com/office/powerpoint/2010/main" val="25546797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8000" dirty="0" smtClean="0"/>
              <a:t>THE END.</a:t>
            </a:r>
            <a:endParaRPr lang="en-US" sz="8000" dirty="0"/>
          </a:p>
        </p:txBody>
      </p:sp>
    </p:spTree>
    <p:extLst>
      <p:ext uri="{BB962C8B-B14F-4D97-AF65-F5344CB8AC3E}">
        <p14:creationId xmlns:p14="http://schemas.microsoft.com/office/powerpoint/2010/main" val="20079613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400" dirty="0"/>
              <a:t>Questions &amp; </a:t>
            </a:r>
            <a:r>
              <a:rPr lang="en-US" sz="4400" dirty="0" smtClean="0"/>
              <a:t>Answers</a:t>
            </a:r>
            <a:endParaRPr lang="en-US" sz="4400" dirty="0"/>
          </a:p>
        </p:txBody>
      </p:sp>
    </p:spTree>
    <p:extLst>
      <p:ext uri="{BB962C8B-B14F-4D97-AF65-F5344CB8AC3E}">
        <p14:creationId xmlns:p14="http://schemas.microsoft.com/office/powerpoint/2010/main" val="6809723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APPENDICES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5896058"/>
              </p:ext>
            </p:extLst>
          </p:nvPr>
        </p:nvGraphicFramePr>
        <p:xfrm>
          <a:off x="2129245" y="2103121"/>
          <a:ext cx="7850777" cy="3200398"/>
        </p:xfrm>
        <a:graphic>
          <a:graphicData uri="http://schemas.openxmlformats.org/drawingml/2006/table">
            <a:tbl>
              <a:tblPr firstRow="1" firstCol="1" bandRow="1">
                <a:tableStyleId>{5C22544A-7EE6-4342-B048-85BDC9FD1C3A}</a:tableStyleId>
              </a:tblPr>
              <a:tblGrid>
                <a:gridCol w="1759011">
                  <a:extLst>
                    <a:ext uri="{9D8B030D-6E8A-4147-A177-3AD203B41FA5}">
                      <a16:colId xmlns:a16="http://schemas.microsoft.com/office/drawing/2014/main" val="1343474218"/>
                    </a:ext>
                  </a:extLst>
                </a:gridCol>
                <a:gridCol w="1759011">
                  <a:extLst>
                    <a:ext uri="{9D8B030D-6E8A-4147-A177-3AD203B41FA5}">
                      <a16:colId xmlns:a16="http://schemas.microsoft.com/office/drawing/2014/main" val="655832078"/>
                    </a:ext>
                  </a:extLst>
                </a:gridCol>
                <a:gridCol w="1759011">
                  <a:extLst>
                    <a:ext uri="{9D8B030D-6E8A-4147-A177-3AD203B41FA5}">
                      <a16:colId xmlns:a16="http://schemas.microsoft.com/office/drawing/2014/main" val="2520586553"/>
                    </a:ext>
                  </a:extLst>
                </a:gridCol>
                <a:gridCol w="2573744">
                  <a:extLst>
                    <a:ext uri="{9D8B030D-6E8A-4147-A177-3AD203B41FA5}">
                      <a16:colId xmlns:a16="http://schemas.microsoft.com/office/drawing/2014/main" val="3473664817"/>
                    </a:ext>
                  </a:extLst>
                </a:gridCol>
              </a:tblGrid>
              <a:tr h="839005">
                <a:tc>
                  <a:txBody>
                    <a:bodyPr/>
                    <a:lstStyle/>
                    <a:p>
                      <a:pPr marL="0" marR="0" algn="ctr">
                        <a:lnSpc>
                          <a:spcPct val="107000"/>
                        </a:lnSpc>
                        <a:spcBef>
                          <a:spcPts val="0"/>
                        </a:spcBef>
                        <a:spcAft>
                          <a:spcPts val="0"/>
                        </a:spcAft>
                      </a:pPr>
                      <a:r>
                        <a:rPr lang="en-GB" sz="1200">
                          <a:effectLst/>
                        </a:rPr>
                        <a:t>DUE DATE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PROPOSED NOTIONAL EFFECTIVE DATE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PROPOSED SUBSTANTIVE EFFECTIVE DATE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REMARKS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166623"/>
                  </a:ext>
                </a:extLst>
              </a:tr>
              <a:tr h="545604">
                <a:tc>
                  <a:txBody>
                    <a:bodyPr/>
                    <a:lstStyle/>
                    <a:p>
                      <a:pPr marL="0" marR="0" algn="ctr">
                        <a:lnSpc>
                          <a:spcPct val="107000"/>
                        </a:lnSpc>
                        <a:spcBef>
                          <a:spcPts val="0"/>
                        </a:spcBef>
                        <a:spcAft>
                          <a:spcPts val="0"/>
                        </a:spcAft>
                      </a:pPr>
                      <a:r>
                        <a:rPr lang="en-GB" sz="1200">
                          <a:effectLst/>
                        </a:rPr>
                        <a:t>2016/2017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Jan. 2018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Aug. 2020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For delayed promotions over 3 years or more.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6429090"/>
                  </a:ext>
                </a:extLst>
              </a:tr>
              <a:tr h="414370">
                <a:tc>
                  <a:txBody>
                    <a:bodyPr/>
                    <a:lstStyle/>
                    <a:p>
                      <a:pPr marL="0" marR="0" algn="ctr">
                        <a:lnSpc>
                          <a:spcPct val="107000"/>
                        </a:lnSpc>
                        <a:spcBef>
                          <a:spcPts val="0"/>
                        </a:spcBef>
                        <a:spcAft>
                          <a:spcPts val="0"/>
                        </a:spcAft>
                      </a:pPr>
                      <a:r>
                        <a:rPr lang="en-GB" sz="1200">
                          <a:effectLst/>
                        </a:rPr>
                        <a:t>2018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Due date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Sept. 2020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For delayed promotions of 2 year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4244789"/>
                  </a:ext>
                </a:extLst>
              </a:tr>
              <a:tr h="414370">
                <a:tc>
                  <a:txBody>
                    <a:bodyPr/>
                    <a:lstStyle/>
                    <a:p>
                      <a:pPr marL="0" marR="0" algn="ctr">
                        <a:lnSpc>
                          <a:spcPct val="107000"/>
                        </a:lnSpc>
                        <a:spcBef>
                          <a:spcPts val="0"/>
                        </a:spcBef>
                        <a:spcAft>
                          <a:spcPts val="0"/>
                        </a:spcAft>
                      </a:pPr>
                      <a:r>
                        <a:rPr lang="en-GB" sz="1200">
                          <a:effectLst/>
                        </a:rPr>
                        <a:t>2019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Due date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Oct. 2020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For delayed promotions of 1 year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546353"/>
                  </a:ext>
                </a:extLst>
              </a:tr>
              <a:tr h="414370">
                <a:tc>
                  <a:txBody>
                    <a:bodyPr/>
                    <a:lstStyle/>
                    <a:p>
                      <a:pPr marL="0" marR="0" algn="ctr">
                        <a:lnSpc>
                          <a:spcPct val="107000"/>
                        </a:lnSpc>
                        <a:spcBef>
                          <a:spcPts val="0"/>
                        </a:spcBef>
                        <a:spcAft>
                          <a:spcPts val="0"/>
                        </a:spcAft>
                      </a:pPr>
                      <a:r>
                        <a:rPr lang="en-GB" sz="1200">
                          <a:effectLst/>
                        </a:rPr>
                        <a:t>2020 (Jan-Jun)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Due date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Nov. 2020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200">
                          <a:effectLst/>
                        </a:rPr>
                        <a:t>For delayed promotions of 6 months or less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7737182"/>
                  </a:ext>
                </a:extLst>
              </a:tr>
              <a:tr h="202053">
                <a:tc>
                  <a:txBody>
                    <a:bodyPr/>
                    <a:lstStyle/>
                    <a:p>
                      <a:pPr marL="0" marR="0" algn="ctr">
                        <a:lnSpc>
                          <a:spcPct val="107000"/>
                        </a:lnSpc>
                        <a:spcBef>
                          <a:spcPts val="0"/>
                        </a:spcBef>
                        <a:spcAft>
                          <a:spcPts val="0"/>
                        </a:spcAft>
                      </a:pPr>
                      <a:r>
                        <a:rPr lang="en-GB" sz="1200">
                          <a:effectLst/>
                        </a:rPr>
                        <a:t>2020 (Jul-Dec)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Due date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Dec. 2020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Not for delayed promotions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23606903"/>
                  </a:ext>
                </a:extLst>
              </a:tr>
              <a:tr h="370626">
                <a:tc>
                  <a:txBody>
                    <a:bodyPr/>
                    <a:lstStyle/>
                    <a:p>
                      <a:pPr marL="0" marR="0" algn="ctr">
                        <a:lnSpc>
                          <a:spcPct val="107000"/>
                        </a:lnSpc>
                        <a:spcBef>
                          <a:spcPts val="0"/>
                        </a:spcBef>
                        <a:spcAft>
                          <a:spcPts val="0"/>
                        </a:spcAft>
                      </a:pPr>
                      <a:r>
                        <a:rPr lang="en-GB" sz="1200" dirty="0">
                          <a:effectLst/>
                        </a:rPr>
                        <a:t>Conversions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Nil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Date of interview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dirty="0">
                          <a:effectLst/>
                        </a:rPr>
                        <a:t>Gets no notional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0965958"/>
                  </a:ext>
                </a:extLst>
              </a:tr>
            </a:tbl>
          </a:graphicData>
        </a:graphic>
      </p:graphicFrame>
      <p:sp>
        <p:nvSpPr>
          <p:cNvPr id="5" name="Rectangle 1"/>
          <p:cNvSpPr>
            <a:spLocks noChangeArrowheads="1"/>
          </p:cNvSpPr>
          <p:nvPr/>
        </p:nvSpPr>
        <p:spPr bwMode="auto">
          <a:xfrm>
            <a:off x="2706604" y="1455877"/>
            <a:ext cx="669606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smtClean="0">
                <a:ln>
                  <a:noFill/>
                </a:ln>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GUIDE FOR SETTING 2020 PROMOTION EFFECTIVE DATES </a:t>
            </a:r>
            <a:endParaRPr kumimoji="0" lang="en-GB" altLang="en-US"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63929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4959548" y="2016125"/>
            <a:ext cx="2587228" cy="3449638"/>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a:spLocks noGrp="1"/>
          </p:cNvSpPr>
          <p:nvPr>
            <p:ph type="title"/>
          </p:nvPr>
        </p:nvSpPr>
        <p:spPr>
          <a:xfrm>
            <a:off x="1451579" y="804519"/>
            <a:ext cx="9603275" cy="1049235"/>
          </a:xfrm>
        </p:spPr>
        <p:txBody>
          <a:bodyPr/>
          <a:lstStyle/>
          <a:p>
            <a:pPr algn="ctr"/>
            <a:r>
              <a:rPr lang="en-US" dirty="0" smtClean="0"/>
              <a:t>APPENDICES</a:t>
            </a:r>
            <a:endParaRPr lang="en-US" dirty="0"/>
          </a:p>
        </p:txBody>
      </p:sp>
    </p:spTree>
    <p:extLst>
      <p:ext uri="{BB962C8B-B14F-4D97-AF65-F5344CB8AC3E}">
        <p14:creationId xmlns:p14="http://schemas.microsoft.com/office/powerpoint/2010/main" val="34451752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85000" lnSpcReduction="20000"/>
          </a:bodyPr>
          <a:lstStyle/>
          <a:p>
            <a:pPr fontAlgn="base"/>
            <a:r>
              <a:rPr lang="en-US" b="1" dirty="0"/>
              <a:t>1. INTRODUCTION</a:t>
            </a:r>
            <a:endParaRPr lang="en-US" dirty="0"/>
          </a:p>
          <a:p>
            <a:pPr fontAlgn="base"/>
            <a:r>
              <a:rPr lang="en-GB" b="1" dirty="0"/>
              <a:t>2. PROMOTIONS – Notional and Substantive</a:t>
            </a:r>
            <a:endParaRPr lang="en-US" dirty="0"/>
          </a:p>
          <a:p>
            <a:pPr fontAlgn="base"/>
            <a:r>
              <a:rPr lang="en-US" b="1" dirty="0"/>
              <a:t>3. PROMOTIONS TIED TO CERTIFICATE</a:t>
            </a:r>
            <a:endParaRPr lang="en-US" dirty="0"/>
          </a:p>
          <a:p>
            <a:pPr fontAlgn="base"/>
            <a:r>
              <a:rPr lang="en-US" b="1" dirty="0"/>
              <a:t>4. CONVERSIONS</a:t>
            </a:r>
            <a:endParaRPr lang="en-US" dirty="0"/>
          </a:p>
          <a:p>
            <a:pPr fontAlgn="base"/>
            <a:r>
              <a:rPr lang="en-US" b="1" dirty="0"/>
              <a:t>5. FAILURE AT INTERVIEWS</a:t>
            </a:r>
            <a:endParaRPr lang="en-US" dirty="0"/>
          </a:p>
          <a:p>
            <a:pPr fontAlgn="base"/>
            <a:r>
              <a:rPr lang="en-US" b="1" dirty="0"/>
              <a:t>6. PETITIONS ON PROMOTIONS</a:t>
            </a:r>
            <a:endParaRPr lang="en-US" dirty="0"/>
          </a:p>
          <a:p>
            <a:pPr fontAlgn="base"/>
            <a:r>
              <a:rPr lang="en-US" b="1" dirty="0"/>
              <a:t>7. CRITICAL </a:t>
            </a:r>
            <a:r>
              <a:rPr lang="en-US" b="1" dirty="0" smtClean="0"/>
              <a:t>ISSUES</a:t>
            </a:r>
            <a:endParaRPr lang="en-US" dirty="0"/>
          </a:p>
          <a:p>
            <a:pPr fontAlgn="base"/>
            <a:r>
              <a:rPr lang="en-US" b="1" dirty="0"/>
              <a:t>8. WAY FORWARD</a:t>
            </a:r>
            <a:endParaRPr lang="en-US" dirty="0"/>
          </a:p>
          <a:p>
            <a:pPr fontAlgn="base"/>
            <a:r>
              <a:rPr lang="en-US" b="1" dirty="0"/>
              <a:t>9. CONCLUSION</a:t>
            </a:r>
            <a:endParaRPr lang="en-US" dirty="0"/>
          </a:p>
          <a:p>
            <a:endParaRPr lang="en-US" dirty="0"/>
          </a:p>
        </p:txBody>
      </p:sp>
    </p:spTree>
    <p:extLst>
      <p:ext uri="{BB962C8B-B14F-4D97-AF65-F5344CB8AC3E}">
        <p14:creationId xmlns:p14="http://schemas.microsoft.com/office/powerpoint/2010/main" val="38230196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APPENDICES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59548" y="2016125"/>
            <a:ext cx="2587228" cy="3449638"/>
          </a:xfrm>
        </p:spPr>
      </p:pic>
    </p:spTree>
    <p:extLst>
      <p:ext uri="{BB962C8B-B14F-4D97-AF65-F5344CB8AC3E}">
        <p14:creationId xmlns:p14="http://schemas.microsoft.com/office/powerpoint/2010/main" val="1130264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Promotions</a:t>
            </a:r>
            <a:r>
              <a:rPr lang="en-US" dirty="0"/>
              <a:t>, Upgrading and Conversions in the Civil Service are guided by rules and regulations governing the Civil Service. The Guidelines on Appointments, Upgrading, Conversions and Promotions (AUCP) in the Civil Service is the main policy instrument that guides decisions relating to the determination of Promotions, Upgrading and Conversions across the Service.</a:t>
            </a:r>
          </a:p>
          <a:p>
            <a:pPr marL="0" indent="0">
              <a:buNone/>
            </a:pPr>
            <a:endParaRPr lang="en-US" dirty="0"/>
          </a:p>
          <a:p>
            <a:r>
              <a:rPr lang="en-US" dirty="0"/>
              <a:t>However, our discussion today is mainly targeted at explaining effective dates of promotions and its attendant or related </a:t>
            </a:r>
            <a:r>
              <a:rPr lang="en-US" dirty="0" smtClean="0"/>
              <a:t>issues.</a:t>
            </a:r>
            <a:endParaRPr lang="en-US" dirty="0"/>
          </a:p>
        </p:txBody>
      </p:sp>
    </p:spTree>
    <p:extLst>
      <p:ext uri="{BB962C8B-B14F-4D97-AF65-F5344CB8AC3E}">
        <p14:creationId xmlns:p14="http://schemas.microsoft.com/office/powerpoint/2010/main" val="30003494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PROMOTIONS</a:t>
            </a:r>
            <a:endParaRPr lang="en-US" b="1" dirty="0"/>
          </a:p>
        </p:txBody>
      </p:sp>
      <p:sp>
        <p:nvSpPr>
          <p:cNvPr id="3" name="Content Placeholder 2"/>
          <p:cNvSpPr>
            <a:spLocks noGrp="1"/>
          </p:cNvSpPr>
          <p:nvPr>
            <p:ph idx="1"/>
          </p:nvPr>
        </p:nvSpPr>
        <p:spPr/>
        <p:txBody>
          <a:bodyPr>
            <a:normAutofit/>
          </a:bodyPr>
          <a:lstStyle/>
          <a:p>
            <a:pPr marL="0" indent="0">
              <a:buNone/>
            </a:pPr>
            <a:r>
              <a:rPr lang="en-US" b="1" u="sng" dirty="0" smtClean="0"/>
              <a:t>Notional </a:t>
            </a:r>
            <a:r>
              <a:rPr lang="en-US" b="1" u="sng" dirty="0"/>
              <a:t>Effective Date of Promotion:</a:t>
            </a:r>
            <a:r>
              <a:rPr lang="en-US" u="sng" dirty="0"/>
              <a:t> </a:t>
            </a:r>
          </a:p>
          <a:p>
            <a:r>
              <a:rPr lang="en-US" dirty="0"/>
              <a:t>In cases of delayed promotion, a notional effective date is issued and shall be back-dated not more than 2 years, part of which should be treated as substantive.</a:t>
            </a:r>
          </a:p>
          <a:p>
            <a:r>
              <a:rPr lang="en-US" dirty="0" smtClean="0"/>
              <a:t>Notional </a:t>
            </a:r>
            <a:r>
              <a:rPr lang="en-US" dirty="0"/>
              <a:t>effective dates of promotion do not attract back-pay, they are primarily resorted to as a means of maintaining seniority among Officers, where an officer’s promotion has been delayed through no fault of his/hers or is unable to attend promotion interview due to an approved absence on course or ailment. (Reference paragraph 24.4.1 of the AUCP Guideline).</a:t>
            </a:r>
          </a:p>
          <a:p>
            <a:endParaRPr lang="en-US" dirty="0"/>
          </a:p>
        </p:txBody>
      </p:sp>
    </p:spTree>
    <p:extLst>
      <p:ext uri="{BB962C8B-B14F-4D97-AF65-F5344CB8AC3E}">
        <p14:creationId xmlns:p14="http://schemas.microsoft.com/office/powerpoint/2010/main" val="4527905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PROMOTIONS – [Cont’d]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u="sng" dirty="0"/>
              <a:t>Substantive Effective Date of Promotion:</a:t>
            </a:r>
            <a:r>
              <a:rPr lang="en-US" u="sng" dirty="0"/>
              <a:t> </a:t>
            </a:r>
          </a:p>
          <a:p>
            <a:r>
              <a:rPr lang="en-US" dirty="0"/>
              <a:t>Substantive date is regarded as the effective date of promotion for which Officers will be paid salary increment as a result of the promotion. In accordance with the ‘Office of the Head of Civil Service Circular No. AB 423/452/01 dated 13</a:t>
            </a:r>
            <a:r>
              <a:rPr lang="en-US" baseline="30000" dirty="0"/>
              <a:t>th</a:t>
            </a:r>
            <a:r>
              <a:rPr lang="en-US" dirty="0"/>
              <a:t> March, 2017 regarding backdating of appointments, promotions and reactivation dates’, substantive effective dates shall not stretch backwards beyond one (1) month. However, as a convention and for fairness sake, where there is delayed promotions for so long through no fault of the Officers’, a maximum of three (3) months may be considered. The above is directly in line with the Ministry of </a:t>
            </a:r>
            <a:r>
              <a:rPr lang="en-US" dirty="0" smtClean="0"/>
              <a:t>Finance’s position in reducing the financial impact created by various claims for substantive date arrears of relatively longer periods.</a:t>
            </a:r>
            <a:endParaRPr lang="en-US" dirty="0"/>
          </a:p>
          <a:p>
            <a:endParaRPr lang="en-US" dirty="0"/>
          </a:p>
        </p:txBody>
      </p:sp>
    </p:spTree>
    <p:extLst>
      <p:ext uri="{BB962C8B-B14F-4D97-AF65-F5344CB8AC3E}">
        <p14:creationId xmlns:p14="http://schemas.microsoft.com/office/powerpoint/2010/main" val="31432371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PROMOTIONS – [Cont’d]</a:t>
            </a:r>
            <a:endParaRPr lang="en-US" dirty="0"/>
          </a:p>
        </p:txBody>
      </p:sp>
      <p:sp>
        <p:nvSpPr>
          <p:cNvPr id="3" name="Content Placeholder 2"/>
          <p:cNvSpPr>
            <a:spLocks noGrp="1"/>
          </p:cNvSpPr>
          <p:nvPr>
            <p:ph idx="1"/>
          </p:nvPr>
        </p:nvSpPr>
        <p:spPr/>
        <p:txBody>
          <a:bodyPr>
            <a:normAutofit/>
          </a:bodyPr>
          <a:lstStyle/>
          <a:p>
            <a:pPr marL="0" indent="0">
              <a:buNone/>
            </a:pPr>
            <a:r>
              <a:rPr lang="en-US" b="1" u="sng" dirty="0" smtClean="0"/>
              <a:t>NB:</a:t>
            </a:r>
          </a:p>
          <a:p>
            <a:pPr marL="0" indent="0">
              <a:buNone/>
            </a:pPr>
            <a:r>
              <a:rPr lang="en-US" dirty="0"/>
              <a:t>All promotions are effective from the date of </a:t>
            </a:r>
            <a:r>
              <a:rPr lang="en-US" b="1" dirty="0"/>
              <a:t>occurrence of vacancies</a:t>
            </a:r>
            <a:r>
              <a:rPr lang="en-US" dirty="0"/>
              <a:t>, provided that the Officers’ eligibility for promotion would have been established beyond reasonable doubt by the date of occurrence of vacancy. (Paragraph 25.0 AUCP)</a:t>
            </a:r>
          </a:p>
          <a:p>
            <a:endParaRPr lang="en-US" dirty="0"/>
          </a:p>
        </p:txBody>
      </p:sp>
    </p:spTree>
    <p:extLst>
      <p:ext uri="{BB962C8B-B14F-4D97-AF65-F5344CB8AC3E}">
        <p14:creationId xmlns:p14="http://schemas.microsoft.com/office/powerpoint/2010/main" val="21283106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PROMOTION TIED TO CERTIFICATE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Promotion to grades that require acquisition of certificates and a minimum of three (3) years on the present grade even after acquiring higher professional certificates (E.g. Secretaries etc.). Without the acquisition of the certificate of the next higher grade the Officer is expected to be promoted to, the promotion cannot be effected even if the Officer has served the minimum three (3) years on the grade until the certificate is acquired.</a:t>
            </a:r>
          </a:p>
          <a:p>
            <a:endParaRPr lang="en-US" dirty="0"/>
          </a:p>
        </p:txBody>
      </p:sp>
    </p:spTree>
    <p:extLst>
      <p:ext uri="{BB962C8B-B14F-4D97-AF65-F5344CB8AC3E}">
        <p14:creationId xmlns:p14="http://schemas.microsoft.com/office/powerpoint/2010/main" val="31965348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conversions</a:t>
            </a:r>
            <a:endParaRPr lang="en-US" b="1" dirty="0"/>
          </a:p>
        </p:txBody>
      </p:sp>
      <p:sp>
        <p:nvSpPr>
          <p:cNvPr id="3" name="Content Placeholder 2"/>
          <p:cNvSpPr>
            <a:spLocks noGrp="1"/>
          </p:cNvSpPr>
          <p:nvPr>
            <p:ph idx="1"/>
          </p:nvPr>
        </p:nvSpPr>
        <p:spPr/>
        <p:txBody>
          <a:bodyPr/>
          <a:lstStyle/>
          <a:p>
            <a:r>
              <a:rPr lang="en-US" dirty="0" smtClean="0"/>
              <a:t>The </a:t>
            </a:r>
            <a:r>
              <a:rPr lang="en-US" dirty="0"/>
              <a:t>effective date of conversions are determined by the date of availability of vacancy and also the date of interview for conversion, notwithstanding the approved establishment for the MD. </a:t>
            </a:r>
          </a:p>
          <a:p>
            <a:endParaRPr lang="en-US" dirty="0"/>
          </a:p>
        </p:txBody>
      </p:sp>
    </p:spTree>
    <p:extLst>
      <p:ext uri="{BB962C8B-B14F-4D97-AF65-F5344CB8AC3E}">
        <p14:creationId xmlns:p14="http://schemas.microsoft.com/office/powerpoint/2010/main" val="9914447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EFFECTIVE DATE AFTER FAILING AN INTERVIEW</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u="sng" dirty="0"/>
              <a:t>Failure at first attempt</a:t>
            </a:r>
            <a:endParaRPr lang="en-US" u="sng" dirty="0"/>
          </a:p>
          <a:p>
            <a:r>
              <a:rPr lang="en-US" dirty="0"/>
              <a:t>An Officer who fails an assessment interview would be eligible for re-</a:t>
            </a:r>
            <a:r>
              <a:rPr lang="en-US" dirty="0" err="1"/>
              <a:t>assesment</a:t>
            </a:r>
            <a:r>
              <a:rPr lang="en-US" dirty="0"/>
              <a:t> after 6 months of the failure of that interview. Where the Officer is successful at the second attempt of the assessment interview, the effective date of promotion is determined as six (6) months from the date of the previously failed interview. (Paragraph 25. 2 (v) AUCP)</a:t>
            </a:r>
          </a:p>
          <a:p>
            <a:endParaRPr lang="en-US" dirty="0"/>
          </a:p>
          <a:p>
            <a:r>
              <a:rPr lang="en-US" b="1" u="sng" dirty="0" smtClean="0"/>
              <a:t>NB: </a:t>
            </a:r>
            <a:r>
              <a:rPr lang="en-US" dirty="0"/>
              <a:t>Such Officers lose their seniority as their effective dates will be calculated six (6) months from the date of being unsuccessful at the interview.</a:t>
            </a:r>
          </a:p>
          <a:p>
            <a:endParaRPr lang="en-US" dirty="0"/>
          </a:p>
        </p:txBody>
      </p:sp>
    </p:spTree>
    <p:extLst>
      <p:ext uri="{BB962C8B-B14F-4D97-AF65-F5344CB8AC3E}">
        <p14:creationId xmlns:p14="http://schemas.microsoft.com/office/powerpoint/2010/main" val="2259474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133</TotalTime>
  <Words>1415</Words>
  <Application>Microsoft Office PowerPoint</Application>
  <PresentationFormat>Widescreen</PresentationFormat>
  <Paragraphs>98</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Bookman Old Style</vt:lpstr>
      <vt:lpstr>Calibri</vt:lpstr>
      <vt:lpstr>Copperplate Gothic Light</vt:lpstr>
      <vt:lpstr>EY Interstate Light</vt:lpstr>
      <vt:lpstr>EYInterstate Light</vt:lpstr>
      <vt:lpstr>Gill Sans MT</vt:lpstr>
      <vt:lpstr>Times New Roman</vt:lpstr>
      <vt:lpstr>Gallery</vt:lpstr>
      <vt:lpstr>OFFICE OF THE HEAD OF CIVILSERVICE CIVIL SERVICE COUNCIL SECRETARIAT(CSCS)</vt:lpstr>
      <vt:lpstr>OUTLINE</vt:lpstr>
      <vt:lpstr>INTRODUCTION</vt:lpstr>
      <vt:lpstr>PROMOTIONS</vt:lpstr>
      <vt:lpstr>PROMOTIONS – [Cont’d]</vt:lpstr>
      <vt:lpstr>PROMOTIONS – [Cont’d]</vt:lpstr>
      <vt:lpstr>PROMOTION TIED TO CERTIFICATE  </vt:lpstr>
      <vt:lpstr>conversions</vt:lpstr>
      <vt:lpstr>EFFECTIVE DATE AFTER FAILING AN INTERVIEW </vt:lpstr>
      <vt:lpstr>EFFECTIVE DATE AFTER FAILING AN INTERVIEW – [cont’d] </vt:lpstr>
      <vt:lpstr>PETITIONS ON PROMOTION /UPGRADING /CONVERSION</vt:lpstr>
      <vt:lpstr>PETITIONS ON PROMOTION / UPGRADING / CONVERSION – [cont’d]</vt:lpstr>
      <vt:lpstr>CRITICAL ISSUES OF CONCERN OBSERVED OVER THE YEARS </vt:lpstr>
      <vt:lpstr>Way forward</vt:lpstr>
      <vt:lpstr>CONCLUSION</vt:lpstr>
      <vt:lpstr>PowerPoint Presentation</vt:lpstr>
      <vt:lpstr>PowerPoint Presentation</vt:lpstr>
      <vt:lpstr>APPENDICES</vt:lpstr>
      <vt:lpstr>APPENDICES</vt:lpstr>
      <vt:lpstr>APPENDICES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SERVICE COUNCIL </dc:title>
  <dc:creator>Mark Kofi Cobblah</dc:creator>
  <cp:lastModifiedBy>Mark Kofi Cobblah</cp:lastModifiedBy>
  <cp:revision>26</cp:revision>
  <dcterms:created xsi:type="dcterms:W3CDTF">2021-04-20T12:30:18Z</dcterms:created>
  <dcterms:modified xsi:type="dcterms:W3CDTF">2021-04-20T16:33:46Z</dcterms:modified>
</cp:coreProperties>
</file>