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36"/>
  </p:notesMasterIdLst>
  <p:sldIdLst>
    <p:sldId id="256" r:id="rId2"/>
    <p:sldId id="295" r:id="rId3"/>
    <p:sldId id="296" r:id="rId4"/>
    <p:sldId id="292" r:id="rId5"/>
    <p:sldId id="303" r:id="rId6"/>
    <p:sldId id="257" r:id="rId7"/>
    <p:sldId id="301" r:id="rId8"/>
    <p:sldId id="310" r:id="rId9"/>
    <p:sldId id="258" r:id="rId10"/>
    <p:sldId id="259" r:id="rId11"/>
    <p:sldId id="293" r:id="rId12"/>
    <p:sldId id="306" r:id="rId13"/>
    <p:sldId id="260" r:id="rId14"/>
    <p:sldId id="304" r:id="rId15"/>
    <p:sldId id="305" r:id="rId16"/>
    <p:sldId id="298" r:id="rId17"/>
    <p:sldId id="307" r:id="rId18"/>
    <p:sldId id="308" r:id="rId19"/>
    <p:sldId id="311" r:id="rId20"/>
    <p:sldId id="261" r:id="rId21"/>
    <p:sldId id="263" r:id="rId22"/>
    <p:sldId id="264" r:id="rId23"/>
    <p:sldId id="291" r:id="rId24"/>
    <p:sldId id="262" r:id="rId25"/>
    <p:sldId id="290" r:id="rId26"/>
    <p:sldId id="286" r:id="rId27"/>
    <p:sldId id="265" r:id="rId28"/>
    <p:sldId id="274" r:id="rId29"/>
    <p:sldId id="266" r:id="rId30"/>
    <p:sldId id="267" r:id="rId31"/>
    <p:sldId id="268" r:id="rId32"/>
    <p:sldId id="309" r:id="rId33"/>
    <p:sldId id="297" r:id="rId34"/>
    <p:sldId id="31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5F23F-BBA8-490D-A2B3-21C24CFCC3F0}" type="datetimeFigureOut">
              <a:rPr lang="en-US" smtClean="0"/>
              <a:pPr/>
              <a:t>8/14/2023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58F7B5-C5B1-4ADB-B6F5-BFAD5C28D9C9}" type="slidenum">
              <a:rPr lang="en-US" smtClean="0"/>
              <a:pPr/>
              <a:t>‹#›</a:t>
            </a:fld>
            <a:endParaRPr lang="en-US"/>
          </a:p>
        </p:txBody>
      </p:sp>
    </p:spTree>
    <p:extLst>
      <p:ext uri="{BB962C8B-B14F-4D97-AF65-F5344CB8AC3E}">
        <p14:creationId xmlns:p14="http://schemas.microsoft.com/office/powerpoint/2010/main" val="264346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58F7B5-C5B1-4ADB-B6F5-BFAD5C28D9C9}" type="slidenum">
              <a:rPr lang="en-US" smtClean="0"/>
              <a:pPr/>
              <a:t>4</a:t>
            </a:fld>
            <a:endParaRPr lang="en-US"/>
          </a:p>
        </p:txBody>
      </p:sp>
    </p:spTree>
    <p:extLst>
      <p:ext uri="{BB962C8B-B14F-4D97-AF65-F5344CB8AC3E}">
        <p14:creationId xmlns:p14="http://schemas.microsoft.com/office/powerpoint/2010/main" val="276349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DD4E2CA-741D-49F2-9A25-D42509201205}" type="datetime1">
              <a:rPr lang="en-GB" smtClean="0"/>
              <a:t>14/08/2023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8DE-9B68-4DCD-B670-FC706E1ED25E}"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992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C1723-B75C-4FB4-A2E6-870FBA690CDF}" type="datetime1">
              <a:rPr lang="en-GB" smtClean="0"/>
              <a:t>14/08/2023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15826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295BF-9092-49F9-8EB4-62FA7822CD07}" type="datetime1">
              <a:rPr lang="en-GB" smtClean="0"/>
              <a:t>14/08/2023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8DE-9B68-4DCD-B670-FC706E1ED25E}"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22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1C377-C19E-4AF8-9D36-5398DAE80EEE}" type="datetime1">
              <a:rPr lang="en-GB" smtClean="0"/>
              <a:t>14/08/2023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297344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F4BE2-58E0-45D8-A7B5-084443788A5C}" type="datetime1">
              <a:rPr lang="en-GB" smtClean="0"/>
              <a:t>14/08/2023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C68DE-9B68-4DCD-B670-FC706E1ED25E}" type="slidenum">
              <a:rPr lang="en-US" smtClean="0"/>
              <a:pPr/>
              <a:t>‹#›</a:t>
            </a:fld>
            <a:endParaRPr lang="en-US"/>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60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9CD18-7E6E-4B19-9768-E571F19FCAC4}" type="datetime1">
              <a:rPr lang="en-GB" smtClean="0"/>
              <a:t>14/08/2023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419285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638DA-1C58-4C27-AED3-7FDE5B3C5722}" type="datetime1">
              <a:rPr lang="en-GB" smtClean="0"/>
              <a:t>14/08/2023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149068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FDAA50-4E17-4F7D-AB69-3380FFB40CC1}" type="datetime1">
              <a:rPr lang="en-GB" smtClean="0"/>
              <a:t>14/08/2023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59664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797D3-1669-4EBC-8D6F-4C3EB9E4B1F7}" type="datetime1">
              <a:rPr lang="en-GB" smtClean="0"/>
              <a:t>14/08/2023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172294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4096-E50E-49DA-9E74-367660E22EDB}" type="datetime1">
              <a:rPr lang="en-GB" smtClean="0"/>
              <a:t>14/08/2023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68DE-9B68-4DCD-B670-FC706E1ED25E}" type="slidenum">
              <a:rPr lang="en-US" smtClean="0"/>
              <a:pPr/>
              <a:t>‹#›</a:t>
            </a:fld>
            <a:endParaRPr lang="en-US"/>
          </a:p>
        </p:txBody>
      </p:sp>
    </p:spTree>
    <p:extLst>
      <p:ext uri="{BB962C8B-B14F-4D97-AF65-F5344CB8AC3E}">
        <p14:creationId xmlns:p14="http://schemas.microsoft.com/office/powerpoint/2010/main" val="39184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6F779B-D808-4863-BCB3-72975C0880E5}" type="datetime1">
              <a:rPr lang="en-GB" smtClean="0"/>
              <a:t>14/08/2023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C68DE-9B68-4DCD-B670-FC706E1ED25E}"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65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3D93FB0-031B-4B2D-859D-6FCEEE750EBC}" type="datetime1">
              <a:rPr lang="en-GB" smtClean="0"/>
              <a:t>14/08/2023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B2C68DE-9B68-4DCD-B670-FC706E1ED25E}"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4245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600200"/>
            <a:ext cx="6096000" cy="2057400"/>
          </a:xfrm>
        </p:spPr>
        <p:txBody>
          <a:bodyPr>
            <a:normAutofit/>
          </a:bodyPr>
          <a:lstStyle/>
          <a:p>
            <a:r>
              <a:rPr lang="en-US" sz="6000" b="1" dirty="0"/>
              <a:t>CODE OF CONDUCT</a:t>
            </a:r>
          </a:p>
        </p:txBody>
      </p:sp>
      <p:sp>
        <p:nvSpPr>
          <p:cNvPr id="3" name="Subtitle 2"/>
          <p:cNvSpPr>
            <a:spLocks noGrp="1"/>
          </p:cNvSpPr>
          <p:nvPr>
            <p:ph type="subTitle" idx="1"/>
          </p:nvPr>
        </p:nvSpPr>
        <p:spPr>
          <a:xfrm>
            <a:off x="914400" y="4572000"/>
            <a:ext cx="7239000" cy="1371600"/>
          </a:xfrm>
        </p:spPr>
        <p:txBody>
          <a:bodyPr>
            <a:normAutofit fontScale="25000" lnSpcReduction="20000"/>
          </a:bodyPr>
          <a:lstStyle/>
          <a:p>
            <a:r>
              <a:rPr lang="en-US" sz="3600" b="1" dirty="0"/>
              <a:t>FOR  THE</a:t>
            </a:r>
          </a:p>
          <a:p>
            <a:r>
              <a:rPr lang="en-US" sz="5400" b="1" dirty="0"/>
              <a:t>GHANA CIVIL SERVICE</a:t>
            </a:r>
          </a:p>
          <a:p>
            <a:r>
              <a:rPr lang="en-US" sz="5400" b="1" dirty="0"/>
              <a:t>BY </a:t>
            </a:r>
          </a:p>
          <a:p>
            <a:r>
              <a:rPr lang="en-US" sz="5400" b="1" dirty="0"/>
              <a:t>ELIZABETH OBENG-YEBOAH</a:t>
            </a:r>
          </a:p>
          <a:p>
            <a:r>
              <a:rPr lang="en-US" sz="5400" b="1" dirty="0"/>
              <a:t>DIRECTOR, RTDD/RCU</a:t>
            </a:r>
          </a:p>
          <a:p>
            <a:pPr algn="l"/>
            <a:r>
              <a:rPr lang="en-US" sz="2400" b="1" dirty="0"/>
              <a:t>                                   </a:t>
            </a:r>
          </a:p>
          <a:p>
            <a:pPr algn="l"/>
            <a:r>
              <a:rPr lang="en-US" sz="2400" b="1" dirty="0"/>
              <a:t>                                    </a:t>
            </a:r>
          </a:p>
          <a:p>
            <a:pPr algn="l"/>
            <a:r>
              <a:rPr lang="en-US" sz="2400" b="1" dirty="0"/>
              <a:t>                                   </a:t>
            </a:r>
          </a:p>
        </p:txBody>
      </p:sp>
      <p:pic>
        <p:nvPicPr>
          <p:cNvPr id="4" name="Picture 3">
            <a:extLst>
              <a:ext uri="{FF2B5EF4-FFF2-40B4-BE49-F238E27FC236}">
                <a16:creationId xmlns:a16="http://schemas.microsoft.com/office/drawing/2014/main" id="{133332F7-5FEA-A499-E659-798D3450FD9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674" y="25428"/>
            <a:ext cx="2059451" cy="17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76201"/>
            <a:ext cx="7247467" cy="838200"/>
          </a:xfrm>
        </p:spPr>
        <p:txBody>
          <a:bodyPr>
            <a:normAutofit/>
          </a:bodyPr>
          <a:lstStyle/>
          <a:p>
            <a:r>
              <a:rPr lang="en-US" sz="4400" dirty="0">
                <a:solidFill>
                  <a:schemeClr val="accent2"/>
                </a:solidFill>
              </a:rPr>
              <a:t>Principle 2 - </a:t>
            </a:r>
            <a:r>
              <a:rPr lang="en-US" dirty="0"/>
              <a:t>Cont’d</a:t>
            </a:r>
          </a:p>
        </p:txBody>
      </p:sp>
      <p:sp>
        <p:nvSpPr>
          <p:cNvPr id="3" name="Content Placeholder 2"/>
          <p:cNvSpPr>
            <a:spLocks noGrp="1"/>
          </p:cNvSpPr>
          <p:nvPr>
            <p:ph idx="1"/>
          </p:nvPr>
        </p:nvSpPr>
        <p:spPr>
          <a:xfrm>
            <a:off x="457200" y="1219200"/>
            <a:ext cx="8229600" cy="5105400"/>
          </a:xfrm>
        </p:spPr>
        <p:txBody>
          <a:bodyPr>
            <a:normAutofit fontScale="25000" lnSpcReduction="20000"/>
          </a:bodyPr>
          <a:lstStyle/>
          <a:p>
            <a:pPr lvl="0" algn="just">
              <a:buNone/>
            </a:pPr>
            <a:endParaRPr lang="en-US" dirty="0"/>
          </a:p>
          <a:p>
            <a:pPr lvl="0" algn="just">
              <a:buNone/>
            </a:pPr>
            <a:r>
              <a:rPr lang="en-GB" sz="8800" dirty="0"/>
              <a:t>b) Customer/Client Orientation </a:t>
            </a:r>
          </a:p>
          <a:p>
            <a:pPr lvl="0" algn="just">
              <a:buNone/>
            </a:pPr>
            <a:r>
              <a:rPr lang="en-US" sz="9600" dirty="0"/>
              <a:t>c</a:t>
            </a:r>
            <a:r>
              <a:rPr lang="en-US" sz="9600" b="1" dirty="0"/>
              <a:t>) </a:t>
            </a:r>
            <a:r>
              <a:rPr lang="en-GB" sz="8800" dirty="0"/>
              <a:t>Transactions with Public/Clients (Local and Foreign) </a:t>
            </a:r>
            <a:endParaRPr lang="en-US" sz="9600" dirty="0"/>
          </a:p>
          <a:p>
            <a:pPr marL="0" lvl="0" indent="0" algn="just">
              <a:buNone/>
            </a:pPr>
            <a:r>
              <a:rPr lang="en-US" sz="9600" dirty="0"/>
              <a:t>d) Which is otherwise prejudicial to the efficient conduct of the   functions of the Civil Service, or</a:t>
            </a:r>
          </a:p>
          <a:p>
            <a:pPr marL="0" lvl="0" indent="0" algn="just">
              <a:buNone/>
            </a:pPr>
            <a:r>
              <a:rPr lang="en-US" sz="9600" dirty="0"/>
              <a:t>e) </a:t>
            </a:r>
            <a:r>
              <a:rPr lang="en-GB" sz="8800" dirty="0"/>
              <a:t>Financial Responsibility</a:t>
            </a:r>
          </a:p>
          <a:p>
            <a:pPr marL="0" lvl="0" indent="0" algn="just">
              <a:buNone/>
            </a:pPr>
            <a:r>
              <a:rPr lang="en-US" sz="9600" dirty="0"/>
              <a:t>f) </a:t>
            </a:r>
            <a:r>
              <a:rPr lang="en-GB" sz="8800" dirty="0"/>
              <a:t>Avoidance of waste</a:t>
            </a:r>
          </a:p>
          <a:p>
            <a:pPr marL="0" lvl="0" indent="0" algn="just">
              <a:buNone/>
            </a:pPr>
            <a:r>
              <a:rPr lang="en-GB" sz="8800" dirty="0"/>
              <a:t>g) Use of Government Property/Material</a:t>
            </a:r>
          </a:p>
          <a:p>
            <a:pPr marL="0" lvl="0" indent="0" algn="just">
              <a:buNone/>
            </a:pPr>
            <a:r>
              <a:rPr lang="en-GB" sz="8800" dirty="0"/>
              <a:t>h) Use of Government Labour</a:t>
            </a:r>
          </a:p>
          <a:p>
            <a:pPr marL="0" lvl="0" indent="0" algn="just">
              <a:buNone/>
            </a:pPr>
            <a:r>
              <a:rPr lang="en-GB" sz="8800" dirty="0" err="1"/>
              <a:t>i</a:t>
            </a:r>
            <a:r>
              <a:rPr lang="en-GB" sz="8800" dirty="0"/>
              <a:t>) Public Appearance, Press, Broadcast etc</a:t>
            </a:r>
          </a:p>
          <a:p>
            <a:pPr marL="0" lvl="0" indent="0" algn="just">
              <a:buNone/>
            </a:pPr>
            <a:r>
              <a:rPr lang="en-GB" sz="8800" dirty="0"/>
              <a:t>j) Public Lectures/Statement</a:t>
            </a:r>
          </a:p>
          <a:p>
            <a:pPr marL="0" lvl="0" indent="0" algn="just">
              <a:buNone/>
            </a:pPr>
            <a:r>
              <a:rPr lang="en-GB" sz="8800" dirty="0"/>
              <a:t>k) Anonymous Articles</a:t>
            </a:r>
          </a:p>
          <a:p>
            <a:pPr marL="0" lvl="0" indent="0" algn="just">
              <a:buNone/>
            </a:pPr>
            <a:r>
              <a:rPr lang="en-GB" sz="8800" dirty="0"/>
              <a:t>l) Communication of Confidential Information</a:t>
            </a:r>
          </a:p>
          <a:p>
            <a:pPr marL="0" lvl="0" indent="0" algn="just">
              <a:buNone/>
            </a:pPr>
            <a:endParaRPr lang="en-US" sz="9600" dirty="0"/>
          </a:p>
          <a:p>
            <a:pPr lvl="0" algn="just"/>
            <a:endParaRPr lang="en-US" sz="9600" dirty="0"/>
          </a:p>
          <a:p>
            <a:pPr>
              <a:buNone/>
            </a:pPr>
            <a:endParaRPr lang="en-US" sz="9600" dirty="0"/>
          </a:p>
          <a:p>
            <a:pPr>
              <a:buNone/>
            </a:pPr>
            <a:r>
              <a:rPr lang="en-US" sz="9600" dirty="0"/>
              <a:t> </a:t>
            </a:r>
          </a:p>
        </p:txBody>
      </p:sp>
      <p:sp>
        <p:nvSpPr>
          <p:cNvPr id="4" name="Date Placeholder 3">
            <a:extLst>
              <a:ext uri="{FF2B5EF4-FFF2-40B4-BE49-F238E27FC236}">
                <a16:creationId xmlns:a16="http://schemas.microsoft.com/office/drawing/2014/main" id="{8A1C0F93-ED69-471F-A0BC-18F53CA32A41}"/>
              </a:ext>
            </a:extLst>
          </p:cNvPr>
          <p:cNvSpPr>
            <a:spLocks noGrp="1"/>
          </p:cNvSpPr>
          <p:nvPr>
            <p:ph type="dt" sz="half" idx="10"/>
          </p:nvPr>
        </p:nvSpPr>
        <p:spPr/>
        <p:txBody>
          <a:bodyPr/>
          <a:lstStyle/>
          <a:p>
            <a:fld id="{56CF6005-FC4E-4375-8CC8-5FEDAB24B23C}" type="datetime1">
              <a:rPr lang="en-GB" smtClean="0"/>
              <a:t>14/08/2023</a:t>
            </a:fld>
            <a:endParaRPr lang="en-US"/>
          </a:p>
        </p:txBody>
      </p:sp>
      <p:sp>
        <p:nvSpPr>
          <p:cNvPr id="5" name="Slide Number Placeholder 4">
            <a:extLst>
              <a:ext uri="{FF2B5EF4-FFF2-40B4-BE49-F238E27FC236}">
                <a16:creationId xmlns:a16="http://schemas.microsoft.com/office/drawing/2014/main" id="{7190376A-17B6-4182-BAB7-7EE45C2B9BA1}"/>
              </a:ext>
            </a:extLst>
          </p:cNvPr>
          <p:cNvSpPr>
            <a:spLocks noGrp="1"/>
          </p:cNvSpPr>
          <p:nvPr>
            <p:ph type="sldNum" sz="quarter" idx="12"/>
          </p:nvPr>
        </p:nvSpPr>
        <p:spPr/>
        <p:txBody>
          <a:bodyPr/>
          <a:lstStyle/>
          <a:p>
            <a:fld id="{8B2C68DE-9B68-4DCD-B670-FC706E1ED25E}" type="slidenum">
              <a:rPr lang="en-US" smtClean="0"/>
              <a:pPr/>
              <a:t>10</a:t>
            </a:fld>
            <a:endParaRPr lang="en-US"/>
          </a:p>
        </p:txBody>
      </p:sp>
      <p:pic>
        <p:nvPicPr>
          <p:cNvPr id="6" name="Picture 5">
            <a:extLst>
              <a:ext uri="{FF2B5EF4-FFF2-40B4-BE49-F238E27FC236}">
                <a16:creationId xmlns:a16="http://schemas.microsoft.com/office/drawing/2014/main" id="{703EEF6C-4146-C2C0-E553-9E5C90F826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76201"/>
            <a:ext cx="1924050" cy="15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8" y="346049"/>
            <a:ext cx="7503836" cy="914399"/>
          </a:xfrm>
        </p:spPr>
        <p:txBody>
          <a:bodyPr>
            <a:noAutofit/>
          </a:bodyPr>
          <a:lstStyle/>
          <a:p>
            <a:r>
              <a:rPr lang="en-US" sz="3200" b="1" dirty="0">
                <a:solidFill>
                  <a:schemeClr val="accent2"/>
                </a:solidFill>
                <a:effectLst>
                  <a:outerShdw blurRad="38100" dist="38100" dir="2700000" algn="tl">
                    <a:srgbClr val="FFFFFF"/>
                  </a:outerShdw>
                </a:effectLst>
              </a:rPr>
              <a:t>PRINCIPLE 3 - </a:t>
            </a:r>
            <a:r>
              <a:rPr lang="en-US" sz="3200" b="1" dirty="0">
                <a:solidFill>
                  <a:schemeClr val="accent2"/>
                </a:solidFill>
              </a:rPr>
              <a:t>REFRAINING FROM BRINGING THE CIVIL SERVICE INTO DISREPUTE</a:t>
            </a:r>
            <a:r>
              <a:rPr lang="en-US" sz="3200" b="1" dirty="0">
                <a:solidFill>
                  <a:schemeClr val="accent2"/>
                </a:solidFill>
                <a:effectLst>
                  <a:outerShdw blurRad="38100" dist="38100" dir="2700000" algn="tl">
                    <a:srgbClr val="FFFFFF"/>
                  </a:outerShdw>
                </a:effectLst>
              </a:rPr>
              <a:t> </a:t>
            </a:r>
            <a:endParaRPr lang="en-US" sz="3200" b="1" dirty="0">
              <a:solidFill>
                <a:schemeClr val="accent2"/>
              </a:solidFill>
            </a:endParaRPr>
          </a:p>
        </p:txBody>
      </p:sp>
      <p:sp>
        <p:nvSpPr>
          <p:cNvPr id="3" name="Content Placeholder 2"/>
          <p:cNvSpPr>
            <a:spLocks noGrp="1"/>
          </p:cNvSpPr>
          <p:nvPr>
            <p:ph idx="1"/>
          </p:nvPr>
        </p:nvSpPr>
        <p:spPr>
          <a:xfrm>
            <a:off x="609600" y="1371600"/>
            <a:ext cx="8077200" cy="4876800"/>
          </a:xfrm>
        </p:spPr>
        <p:txBody>
          <a:bodyPr>
            <a:normAutofit fontScale="62500" lnSpcReduction="20000"/>
          </a:bodyPr>
          <a:lstStyle/>
          <a:p>
            <a:pPr algn="just">
              <a:lnSpc>
                <a:spcPct val="80000"/>
              </a:lnSpc>
              <a:buNone/>
              <a:defRPr/>
            </a:pPr>
            <a:r>
              <a:rPr lang="en-GB" sz="3200" b="1" dirty="0"/>
              <a:t>Courtesy in Communication </a:t>
            </a:r>
          </a:p>
          <a:p>
            <a:pPr marL="571500" indent="-571500" algn="just">
              <a:lnSpc>
                <a:spcPct val="80000"/>
              </a:lnSpc>
              <a:buAutoNum type="romanLcPeriod"/>
              <a:defRPr/>
            </a:pPr>
            <a:r>
              <a:rPr lang="en-GB" sz="3200" dirty="0"/>
              <a:t>A Civil Service staff must show courtesy and decency in his communication about any person or matter that is under consideration or forms the subject of comment or response. </a:t>
            </a:r>
          </a:p>
          <a:p>
            <a:pPr marL="571500" indent="-571500" algn="just">
              <a:lnSpc>
                <a:spcPct val="80000"/>
              </a:lnSpc>
              <a:buAutoNum type="romanLcPeriod"/>
              <a:defRPr/>
            </a:pPr>
            <a:r>
              <a:rPr lang="en-GB" sz="3200" dirty="0"/>
              <a:t>A Civil Service staff shall refrain from the use of insulting or intimidating words against Authority, a fellow Civil Servant, or, customer, or, from showing disrespect to any of them.</a:t>
            </a:r>
          </a:p>
          <a:p>
            <a:pPr algn="just">
              <a:lnSpc>
                <a:spcPct val="80000"/>
              </a:lnSpc>
              <a:buNone/>
              <a:defRPr/>
            </a:pPr>
            <a:r>
              <a:rPr lang="en-GB" sz="2900" b="1" dirty="0"/>
              <a:t>Libel or Slander </a:t>
            </a:r>
          </a:p>
          <a:p>
            <a:pPr algn="just">
              <a:lnSpc>
                <a:spcPct val="80000"/>
              </a:lnSpc>
              <a:buNone/>
              <a:defRPr/>
            </a:pPr>
            <a:r>
              <a:rPr lang="en-GB" sz="2900" dirty="0"/>
              <a:t>Any Civil Servant who libels or slanders another may be investigated and the appropriate disciplinary action may be taken against him. Such disciplinary action will be without prejudice to any action that the aggrieved person may decide to take.</a:t>
            </a:r>
          </a:p>
          <a:p>
            <a:pPr algn="just">
              <a:lnSpc>
                <a:spcPct val="80000"/>
              </a:lnSpc>
              <a:buNone/>
              <a:defRPr/>
            </a:pPr>
            <a:r>
              <a:rPr lang="en-GB" sz="2800" b="1" dirty="0"/>
              <a:t>Tax Evasion </a:t>
            </a:r>
          </a:p>
          <a:p>
            <a:pPr algn="just">
              <a:lnSpc>
                <a:spcPct val="80000"/>
              </a:lnSpc>
              <a:buNone/>
              <a:defRPr/>
            </a:pPr>
            <a:r>
              <a:rPr lang="en-GB" sz="2800" dirty="0"/>
              <a:t>Where a Civil Service Staff is permitted to engage in any other job, or finds himself a job approved by appropriate authority, he should ensure that he fulfils all his tax obligations.</a:t>
            </a:r>
          </a:p>
          <a:p>
            <a:pPr algn="just">
              <a:lnSpc>
                <a:spcPct val="80000"/>
              </a:lnSpc>
              <a:buNone/>
              <a:defRPr/>
            </a:pPr>
            <a:r>
              <a:rPr lang="en-GB" sz="3200" b="1" dirty="0"/>
              <a:t>Assaults</a:t>
            </a:r>
            <a:r>
              <a:rPr lang="en-GB" sz="3200" dirty="0"/>
              <a:t> </a:t>
            </a:r>
          </a:p>
          <a:p>
            <a:pPr algn="just">
              <a:lnSpc>
                <a:spcPct val="80000"/>
              </a:lnSpc>
              <a:buNone/>
              <a:defRPr/>
            </a:pPr>
            <a:r>
              <a:rPr lang="en-GB" sz="3200" dirty="0"/>
              <a:t>A Civil Service staff shall not engage in verbal assault or be involved in scuffle or physical assault except in self-defence, on any Government premises, or in any public place to the embarrassment of the Civil Service.</a:t>
            </a:r>
            <a:endParaRPr lang="en-US" sz="3200" dirty="0"/>
          </a:p>
        </p:txBody>
      </p:sp>
      <p:sp>
        <p:nvSpPr>
          <p:cNvPr id="4" name="Date Placeholder 3">
            <a:extLst>
              <a:ext uri="{FF2B5EF4-FFF2-40B4-BE49-F238E27FC236}">
                <a16:creationId xmlns:a16="http://schemas.microsoft.com/office/drawing/2014/main" id="{CF7C5372-0422-4104-A0AD-566DB1AFA4B0}"/>
              </a:ext>
            </a:extLst>
          </p:cNvPr>
          <p:cNvSpPr>
            <a:spLocks noGrp="1"/>
          </p:cNvSpPr>
          <p:nvPr>
            <p:ph type="dt" sz="half" idx="10"/>
          </p:nvPr>
        </p:nvSpPr>
        <p:spPr/>
        <p:txBody>
          <a:bodyPr/>
          <a:lstStyle/>
          <a:p>
            <a:fld id="{72F135DF-CE5B-42ED-8401-30A1AADB5448}" type="datetime1">
              <a:rPr lang="en-GB" smtClean="0"/>
              <a:t>14/08/2023</a:t>
            </a:fld>
            <a:endParaRPr lang="en-US"/>
          </a:p>
        </p:txBody>
      </p:sp>
      <p:sp>
        <p:nvSpPr>
          <p:cNvPr id="5" name="Slide Number Placeholder 4">
            <a:extLst>
              <a:ext uri="{FF2B5EF4-FFF2-40B4-BE49-F238E27FC236}">
                <a16:creationId xmlns:a16="http://schemas.microsoft.com/office/drawing/2014/main" id="{CFC0B26E-03CE-4DFF-8DD8-C4D1CDDCC855}"/>
              </a:ext>
            </a:extLst>
          </p:cNvPr>
          <p:cNvSpPr>
            <a:spLocks noGrp="1"/>
          </p:cNvSpPr>
          <p:nvPr>
            <p:ph type="sldNum" sz="quarter" idx="12"/>
          </p:nvPr>
        </p:nvSpPr>
        <p:spPr/>
        <p:txBody>
          <a:bodyPr/>
          <a:lstStyle/>
          <a:p>
            <a:fld id="{8B2C68DE-9B68-4DCD-B670-FC706E1ED25E}" type="slidenum">
              <a:rPr lang="en-US" smtClean="0"/>
              <a:pPr/>
              <a:t>11</a:t>
            </a:fld>
            <a:endParaRPr lang="en-US"/>
          </a:p>
        </p:txBody>
      </p:sp>
      <p:pic>
        <p:nvPicPr>
          <p:cNvPr id="6" name="Picture 5">
            <a:extLst>
              <a:ext uri="{FF2B5EF4-FFF2-40B4-BE49-F238E27FC236}">
                <a16:creationId xmlns:a16="http://schemas.microsoft.com/office/drawing/2014/main" id="{B49D534F-029F-4DE2-403D-645036A806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584" y="346049"/>
            <a:ext cx="1855267" cy="13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457201"/>
            <a:ext cx="7918703" cy="748311"/>
          </a:xfrm>
        </p:spPr>
        <p:txBody>
          <a:bodyPr>
            <a:normAutofit/>
          </a:bodyPr>
          <a:lstStyle/>
          <a:p>
            <a:pPr algn="l"/>
            <a:r>
              <a:rPr lang="en-US" sz="2800" b="1" dirty="0">
                <a:solidFill>
                  <a:schemeClr val="accent2"/>
                </a:solidFill>
                <a:effectLst>
                  <a:outerShdw blurRad="38100" dist="38100" dir="2700000" algn="tl">
                    <a:srgbClr val="FFFFFF"/>
                  </a:outerShdw>
                </a:effectLst>
              </a:rPr>
              <a:t>PRINCIPLE 3 – CONT’D</a:t>
            </a:r>
            <a:endParaRPr lang="en-US" sz="2800" dirty="0"/>
          </a:p>
        </p:txBody>
      </p:sp>
      <p:sp>
        <p:nvSpPr>
          <p:cNvPr id="3" name="Content Placeholder 2"/>
          <p:cNvSpPr>
            <a:spLocks noGrp="1"/>
          </p:cNvSpPr>
          <p:nvPr>
            <p:ph idx="1"/>
          </p:nvPr>
        </p:nvSpPr>
        <p:spPr>
          <a:xfrm>
            <a:off x="609600" y="1205512"/>
            <a:ext cx="8077201" cy="4794304"/>
          </a:xfrm>
        </p:spPr>
        <p:txBody>
          <a:bodyPr>
            <a:normAutofit fontScale="92500" lnSpcReduction="10000"/>
          </a:bodyPr>
          <a:lstStyle/>
          <a:p>
            <a:pPr marL="0" indent="0" algn="just">
              <a:buNone/>
            </a:pPr>
            <a:r>
              <a:rPr lang="en-GB" sz="2000" b="1" dirty="0"/>
              <a:t>Malpractice at Public Examinations </a:t>
            </a:r>
          </a:p>
          <a:p>
            <a:pPr marL="514350" indent="-514350" algn="just">
              <a:buAutoNum type="romanLcPeriod"/>
            </a:pPr>
            <a:r>
              <a:rPr lang="en-GB" sz="2000" dirty="0"/>
              <a:t>A Civil Service staff, whether as examiner, invigilator/supervisor or candidate shall not indulge in any form of examination malpractice. </a:t>
            </a:r>
          </a:p>
          <a:p>
            <a:pPr marL="514350" indent="-514350" algn="just">
              <a:buAutoNum type="romanLcPeriod"/>
            </a:pPr>
            <a:r>
              <a:rPr lang="en-GB" sz="2000" dirty="0"/>
              <a:t>A Civil Service staff shall not leak public examination questions to any candidates. </a:t>
            </a:r>
          </a:p>
          <a:p>
            <a:pPr marL="514350" indent="-514350" algn="just">
              <a:buAutoNum type="romanLcPeriod"/>
            </a:pPr>
            <a:r>
              <a:rPr lang="en-GB" sz="2000" dirty="0"/>
              <a:t>All examination malpractices shall constitute misconduct. </a:t>
            </a:r>
          </a:p>
          <a:p>
            <a:pPr marL="0" indent="0" algn="just">
              <a:buNone/>
            </a:pPr>
            <a:r>
              <a:rPr lang="en-GB" sz="2000" b="1" dirty="0"/>
              <a:t>Consumption of Alcoholic Beverages/Narcotic Drugs</a:t>
            </a:r>
            <a:r>
              <a:rPr lang="en-GB" sz="2000" dirty="0"/>
              <a:t> </a:t>
            </a:r>
          </a:p>
          <a:p>
            <a:pPr marL="514350" indent="-514350" algn="just">
              <a:buAutoNum type="romanLcPeriod"/>
            </a:pPr>
            <a:r>
              <a:rPr lang="en-GB" sz="2000" dirty="0"/>
              <a:t>A Civil Service Staff should avoid smoking, g or drinking alcoholic beverage, during official working hours, and should not be found drunk to the embarrassment of his fellow Civil Service staff and the Civil Service.</a:t>
            </a:r>
          </a:p>
          <a:p>
            <a:pPr marL="514350" indent="-514350" algn="just">
              <a:buAutoNum type="romanLcPeriod"/>
            </a:pPr>
            <a:r>
              <a:rPr lang="en-GB" dirty="0"/>
              <a:t>Habitual drunkenness or addiction to drugs shall be viewed as damaging the interest and image of the Civil Service. </a:t>
            </a:r>
          </a:p>
          <a:p>
            <a:pPr marL="514350" indent="-514350" algn="just">
              <a:buAutoNum type="romanLcPeriod"/>
            </a:pPr>
            <a:r>
              <a:rPr lang="en-GB" dirty="0"/>
              <a:t>Civil Service staff should avoid the use of narcotic drugs and should not be found engaging in an form of narcotic drugs or plants related issues</a:t>
            </a:r>
            <a:endParaRPr lang="en-US" dirty="0"/>
          </a:p>
        </p:txBody>
      </p:sp>
      <p:sp>
        <p:nvSpPr>
          <p:cNvPr id="4" name="Date Placeholder 3">
            <a:extLst>
              <a:ext uri="{FF2B5EF4-FFF2-40B4-BE49-F238E27FC236}">
                <a16:creationId xmlns:a16="http://schemas.microsoft.com/office/drawing/2014/main" id="{F33CE04D-D5C8-46BD-9E74-22B3B2A43BAA}"/>
              </a:ext>
            </a:extLst>
          </p:cNvPr>
          <p:cNvSpPr>
            <a:spLocks noGrp="1"/>
          </p:cNvSpPr>
          <p:nvPr>
            <p:ph type="dt" sz="half" idx="10"/>
          </p:nvPr>
        </p:nvSpPr>
        <p:spPr/>
        <p:txBody>
          <a:bodyPr/>
          <a:lstStyle/>
          <a:p>
            <a:fld id="{886F5D47-040F-442B-81B0-58EB1EF5071A}" type="datetime1">
              <a:rPr lang="en-GB" smtClean="0"/>
              <a:t>14/08/2023</a:t>
            </a:fld>
            <a:endParaRPr lang="en-US"/>
          </a:p>
        </p:txBody>
      </p:sp>
      <p:sp>
        <p:nvSpPr>
          <p:cNvPr id="5" name="Slide Number Placeholder 4">
            <a:extLst>
              <a:ext uri="{FF2B5EF4-FFF2-40B4-BE49-F238E27FC236}">
                <a16:creationId xmlns:a16="http://schemas.microsoft.com/office/drawing/2014/main" id="{AE60CD18-711A-4C44-A068-8EF2F674D833}"/>
              </a:ext>
            </a:extLst>
          </p:cNvPr>
          <p:cNvSpPr>
            <a:spLocks noGrp="1"/>
          </p:cNvSpPr>
          <p:nvPr>
            <p:ph type="sldNum" sz="quarter" idx="12"/>
          </p:nvPr>
        </p:nvSpPr>
        <p:spPr/>
        <p:txBody>
          <a:bodyPr/>
          <a:lstStyle/>
          <a:p>
            <a:fld id="{8B2C68DE-9B68-4DCD-B670-FC706E1ED25E}" type="slidenum">
              <a:rPr lang="en-US" smtClean="0"/>
              <a:pPr/>
              <a:t>12</a:t>
            </a:fld>
            <a:endParaRPr lang="en-US"/>
          </a:p>
        </p:txBody>
      </p:sp>
      <p:pic>
        <p:nvPicPr>
          <p:cNvPr id="6" name="Picture 5">
            <a:extLst>
              <a:ext uri="{FF2B5EF4-FFF2-40B4-BE49-F238E27FC236}">
                <a16:creationId xmlns:a16="http://schemas.microsoft.com/office/drawing/2014/main" id="{20B09229-6048-F18E-DB01-8AD3E22717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12976"/>
            <a:ext cx="2059451" cy="133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924800" cy="722259"/>
          </a:xfrm>
        </p:spPr>
        <p:txBody>
          <a:bodyPr>
            <a:normAutofit/>
          </a:bodyPr>
          <a:lstStyle/>
          <a:p>
            <a:pPr algn="l"/>
            <a:r>
              <a:rPr lang="en-US" sz="2800" b="1" dirty="0">
                <a:solidFill>
                  <a:schemeClr val="accent2"/>
                </a:solidFill>
                <a:effectLst>
                  <a:outerShdw blurRad="38100" dist="38100" dir="2700000" algn="tl">
                    <a:srgbClr val="FFFFFF"/>
                  </a:outerShdw>
                </a:effectLst>
              </a:rPr>
              <a:t>PRINCIPLE 3 – CONT’D</a:t>
            </a:r>
            <a:endParaRPr lang="en-US" sz="2800" b="1" dirty="0">
              <a:solidFill>
                <a:schemeClr val="accent2"/>
              </a:solidFill>
            </a:endParaRPr>
          </a:p>
        </p:txBody>
      </p:sp>
      <p:sp>
        <p:nvSpPr>
          <p:cNvPr id="3" name="Content Placeholder 2"/>
          <p:cNvSpPr>
            <a:spLocks noGrp="1"/>
          </p:cNvSpPr>
          <p:nvPr>
            <p:ph idx="1"/>
          </p:nvPr>
        </p:nvSpPr>
        <p:spPr>
          <a:xfrm>
            <a:off x="685800" y="1103260"/>
            <a:ext cx="8001000" cy="5022904"/>
          </a:xfrm>
        </p:spPr>
        <p:txBody>
          <a:bodyPr>
            <a:normAutofit/>
          </a:bodyPr>
          <a:lstStyle/>
          <a:p>
            <a:pPr algn="just">
              <a:buNone/>
            </a:pPr>
            <a:r>
              <a:rPr lang="en-GB" sz="2800" b="1" dirty="0"/>
              <a:t>Sexual Harassment/other Malpractices </a:t>
            </a:r>
          </a:p>
          <a:p>
            <a:pPr marL="514350" indent="-514350" algn="just">
              <a:buAutoNum type="romanLcPeriod"/>
            </a:pPr>
            <a:r>
              <a:rPr lang="en-GB" dirty="0"/>
              <a:t>A Civil Service staff shall not exploit his relationship with another officer/person to gain advantage of him/her, sexually, or confer undue favours on him, for sexual and other purposes. </a:t>
            </a:r>
          </a:p>
          <a:p>
            <a:pPr marL="514350" indent="-514350" algn="just">
              <a:buAutoNum type="romanLcPeriod"/>
            </a:pPr>
            <a:r>
              <a:rPr lang="en-GB" dirty="0"/>
              <a:t>A Civil Service staff shall refrain from engaging in sexual affairs in Government offices, or in any criminal sexual acts or malpractices anywhere. </a:t>
            </a:r>
          </a:p>
          <a:p>
            <a:pPr marL="514350" indent="-514350" algn="just">
              <a:buAutoNum type="romanLcPeriod"/>
            </a:pPr>
            <a:r>
              <a:rPr lang="en-GB" dirty="0"/>
              <a:t>Sexual harassment by a Civil Service staff of his opposite or same sex may take such forms as: • threatening punitive action, • giving favours to cause the opposite or same sex to yield to one’s sexual desires, • making a request or exerting subtle pressure for sexual activity or favours, • making intentional or careless physical contact that is sexual in nature, • making gestures, noises, jokes or comments including innuendos regarding another person's sexuality, • Sending of sexually suggestive texts, pictures or videos.</a:t>
            </a:r>
            <a:endParaRPr lang="en-US" dirty="0"/>
          </a:p>
          <a:p>
            <a:pPr>
              <a:buNone/>
            </a:pPr>
            <a:endParaRPr lang="en-US" dirty="0"/>
          </a:p>
          <a:p>
            <a:endParaRPr lang="en-US" dirty="0"/>
          </a:p>
        </p:txBody>
      </p:sp>
      <p:sp>
        <p:nvSpPr>
          <p:cNvPr id="5" name="Date Placeholder 4">
            <a:extLst>
              <a:ext uri="{FF2B5EF4-FFF2-40B4-BE49-F238E27FC236}">
                <a16:creationId xmlns:a16="http://schemas.microsoft.com/office/drawing/2014/main" id="{692CC709-9D65-4077-918F-9F5F43EE803A}"/>
              </a:ext>
            </a:extLst>
          </p:cNvPr>
          <p:cNvSpPr>
            <a:spLocks noGrp="1"/>
          </p:cNvSpPr>
          <p:nvPr>
            <p:ph type="dt" sz="half" idx="10"/>
          </p:nvPr>
        </p:nvSpPr>
        <p:spPr/>
        <p:txBody>
          <a:bodyPr/>
          <a:lstStyle/>
          <a:p>
            <a:fld id="{1CCF1655-7724-4DA9-9BC3-4A973839AED9}" type="datetime1">
              <a:rPr lang="en-GB" smtClean="0"/>
              <a:t>14/08/2023</a:t>
            </a:fld>
            <a:endParaRPr lang="en-US"/>
          </a:p>
        </p:txBody>
      </p:sp>
      <p:sp>
        <p:nvSpPr>
          <p:cNvPr id="6" name="Slide Number Placeholder 5">
            <a:extLst>
              <a:ext uri="{FF2B5EF4-FFF2-40B4-BE49-F238E27FC236}">
                <a16:creationId xmlns:a16="http://schemas.microsoft.com/office/drawing/2014/main" id="{623536BF-84A1-455D-B7B7-DD67E6EB267E}"/>
              </a:ext>
            </a:extLst>
          </p:cNvPr>
          <p:cNvSpPr>
            <a:spLocks noGrp="1"/>
          </p:cNvSpPr>
          <p:nvPr>
            <p:ph type="sldNum" sz="quarter" idx="12"/>
          </p:nvPr>
        </p:nvSpPr>
        <p:spPr/>
        <p:txBody>
          <a:bodyPr/>
          <a:lstStyle/>
          <a:p>
            <a:fld id="{8B2C68DE-9B68-4DCD-B670-FC706E1ED25E}" type="slidenum">
              <a:rPr lang="en-US" smtClean="0"/>
              <a:pPr/>
              <a:t>13</a:t>
            </a:fld>
            <a:endParaRPr lang="en-US"/>
          </a:p>
        </p:txBody>
      </p:sp>
      <p:pic>
        <p:nvPicPr>
          <p:cNvPr id="7" name="Picture 6">
            <a:extLst>
              <a:ext uri="{FF2B5EF4-FFF2-40B4-BE49-F238E27FC236}">
                <a16:creationId xmlns:a16="http://schemas.microsoft.com/office/drawing/2014/main" id="{8465116C-4742-1D9C-428A-221EDBE5027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349" y="-130252"/>
            <a:ext cx="2059451" cy="150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9533"/>
            <a:ext cx="7810500" cy="719667"/>
          </a:xfrm>
        </p:spPr>
        <p:txBody>
          <a:bodyPr>
            <a:normAutofit fontScale="90000"/>
          </a:bodyPr>
          <a:lstStyle/>
          <a:p>
            <a:r>
              <a:rPr lang="en-US" sz="3600" b="1" dirty="0">
                <a:solidFill>
                  <a:srgbClr val="FF0000"/>
                </a:solidFill>
              </a:rPr>
              <a:t>Principle 4 – avoiding conflict of interest</a:t>
            </a:r>
          </a:p>
        </p:txBody>
      </p:sp>
      <p:sp>
        <p:nvSpPr>
          <p:cNvPr id="3" name="Content Placeholder 2"/>
          <p:cNvSpPr>
            <a:spLocks noGrp="1"/>
          </p:cNvSpPr>
          <p:nvPr>
            <p:ph idx="1"/>
          </p:nvPr>
        </p:nvSpPr>
        <p:spPr>
          <a:xfrm>
            <a:off x="457200" y="1066800"/>
            <a:ext cx="8401050" cy="5291667"/>
          </a:xfrm>
        </p:spPr>
        <p:txBody>
          <a:bodyPr>
            <a:noAutofit/>
          </a:bodyPr>
          <a:lstStyle/>
          <a:p>
            <a:pPr algn="just"/>
            <a:r>
              <a:rPr lang="en-US" sz="1800" b="1" dirty="0">
                <a:solidFill>
                  <a:schemeClr val="hlink"/>
                </a:solidFill>
                <a:effectLst>
                  <a:outerShdw blurRad="38100" dist="38100" dir="2700000" algn="tl">
                    <a:srgbClr val="FFFFFF"/>
                  </a:outerShdw>
                </a:effectLst>
              </a:rPr>
              <a:t> </a:t>
            </a:r>
            <a:r>
              <a:rPr lang="en-GB" sz="1800" b="1" dirty="0"/>
              <a:t>Private Gain </a:t>
            </a:r>
          </a:p>
          <a:p>
            <a:pPr algn="just"/>
            <a:r>
              <a:rPr lang="en-GB" sz="1800" dirty="0"/>
              <a:t>A Civil Service staff shall not use public office directly or indirectly for private gain</a:t>
            </a:r>
          </a:p>
          <a:p>
            <a:pPr algn="just"/>
            <a:r>
              <a:rPr lang="en-GB" sz="1800" b="1" dirty="0"/>
              <a:t>Nepotism and Award of Contract </a:t>
            </a:r>
          </a:p>
          <a:p>
            <a:pPr algn="just"/>
            <a:r>
              <a:rPr lang="en-GB" sz="1800" dirty="0"/>
              <a:t>A Civil Service staff shall not put himself, family or friends in a position where his or their interest conflicts with the functions of his/her office.</a:t>
            </a:r>
          </a:p>
          <a:p>
            <a:pPr algn="just"/>
            <a:r>
              <a:rPr lang="en-GB" sz="1800" b="1" dirty="0"/>
              <a:t>Use of previous office </a:t>
            </a:r>
          </a:p>
          <a:p>
            <a:pPr algn="just"/>
            <a:r>
              <a:rPr lang="en-GB" sz="1800" dirty="0"/>
              <a:t>A Civil Service staff shall not, on termination of employment, take improper advantage of his/her previous office.</a:t>
            </a:r>
          </a:p>
          <a:p>
            <a:pPr algn="just"/>
            <a:r>
              <a:rPr lang="en-GB" sz="1800" b="1" dirty="0"/>
              <a:t>Use of state property </a:t>
            </a:r>
          </a:p>
          <a:p>
            <a:pPr algn="just"/>
            <a:r>
              <a:rPr lang="en-GB" sz="1800" dirty="0"/>
              <a:t>A Civil Service staff shall not use or permit the use of state property for activities not associated with the performance of his/her official duties.</a:t>
            </a:r>
          </a:p>
          <a:p>
            <a:pPr algn="just"/>
            <a:r>
              <a:rPr lang="en-GB" sz="1800" b="1" dirty="0"/>
              <a:t>Influence peddling </a:t>
            </a:r>
          </a:p>
          <a:p>
            <a:pPr algn="just"/>
            <a:r>
              <a:rPr lang="en-GB" sz="1800" dirty="0"/>
              <a:t>A Civil Service staff shall not use his/her office to seek to influence a decision to be made by another person to further his/her interest.</a:t>
            </a:r>
          </a:p>
          <a:p>
            <a:pPr algn="just"/>
            <a:endParaRPr lang="en-GB" dirty="0"/>
          </a:p>
          <a:p>
            <a:pPr algn="just"/>
            <a:endParaRPr lang="en-US" sz="2000" dirty="0"/>
          </a:p>
        </p:txBody>
      </p:sp>
      <p:sp>
        <p:nvSpPr>
          <p:cNvPr id="4" name="Date Placeholder 3">
            <a:extLst>
              <a:ext uri="{FF2B5EF4-FFF2-40B4-BE49-F238E27FC236}">
                <a16:creationId xmlns:a16="http://schemas.microsoft.com/office/drawing/2014/main" id="{020BE99E-6995-44CE-8CE9-98BAE3FAB539}"/>
              </a:ext>
            </a:extLst>
          </p:cNvPr>
          <p:cNvSpPr>
            <a:spLocks noGrp="1"/>
          </p:cNvSpPr>
          <p:nvPr>
            <p:ph type="dt" sz="half" idx="10"/>
          </p:nvPr>
        </p:nvSpPr>
        <p:spPr/>
        <p:txBody>
          <a:bodyPr/>
          <a:lstStyle/>
          <a:p>
            <a:fld id="{42294151-E53D-4A49-BA0B-CAC09B05E83C}" type="datetime1">
              <a:rPr lang="en-GB" smtClean="0"/>
              <a:t>14/08/2023</a:t>
            </a:fld>
            <a:endParaRPr lang="en-US"/>
          </a:p>
        </p:txBody>
      </p:sp>
      <p:sp>
        <p:nvSpPr>
          <p:cNvPr id="5" name="Slide Number Placeholder 4">
            <a:extLst>
              <a:ext uri="{FF2B5EF4-FFF2-40B4-BE49-F238E27FC236}">
                <a16:creationId xmlns:a16="http://schemas.microsoft.com/office/drawing/2014/main" id="{6A8FDFED-9D88-42BB-B5A5-54DA58260DC5}"/>
              </a:ext>
            </a:extLst>
          </p:cNvPr>
          <p:cNvSpPr>
            <a:spLocks noGrp="1"/>
          </p:cNvSpPr>
          <p:nvPr>
            <p:ph type="sldNum" sz="quarter" idx="12"/>
          </p:nvPr>
        </p:nvSpPr>
        <p:spPr/>
        <p:txBody>
          <a:bodyPr/>
          <a:lstStyle/>
          <a:p>
            <a:fld id="{8B2C68DE-9B68-4DCD-B670-FC706E1ED25E}" type="slidenum">
              <a:rPr lang="en-US" smtClean="0"/>
              <a:pPr/>
              <a:t>14</a:t>
            </a:fld>
            <a:endParaRPr lang="en-US"/>
          </a:p>
        </p:txBody>
      </p:sp>
      <p:pic>
        <p:nvPicPr>
          <p:cNvPr id="6" name="Picture 5">
            <a:extLst>
              <a:ext uri="{FF2B5EF4-FFF2-40B4-BE49-F238E27FC236}">
                <a16:creationId xmlns:a16="http://schemas.microsoft.com/office/drawing/2014/main" id="{E44E1828-DF00-9FDD-0D28-D25A4C980B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04800"/>
            <a:ext cx="1685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5216"/>
            <a:ext cx="7143750" cy="548840"/>
          </a:xfrm>
        </p:spPr>
        <p:txBody>
          <a:bodyPr>
            <a:normAutofit fontScale="90000"/>
          </a:bodyPr>
          <a:lstStyle/>
          <a:p>
            <a:pPr algn="l"/>
            <a:r>
              <a:rPr lang="en-US" sz="4400" b="1" dirty="0">
                <a:solidFill>
                  <a:srgbClr val="FF0000"/>
                </a:solidFill>
              </a:rPr>
              <a:t>Principle 4 – cont’d</a:t>
            </a:r>
            <a:endParaRPr lang="en-US" b="1" dirty="0">
              <a:solidFill>
                <a:schemeClr val="accent2"/>
              </a:solidFill>
            </a:endParaRPr>
          </a:p>
        </p:txBody>
      </p:sp>
      <p:sp>
        <p:nvSpPr>
          <p:cNvPr id="3" name="Content Placeholder 2"/>
          <p:cNvSpPr>
            <a:spLocks noGrp="1"/>
          </p:cNvSpPr>
          <p:nvPr>
            <p:ph idx="1"/>
          </p:nvPr>
        </p:nvSpPr>
        <p:spPr>
          <a:xfrm>
            <a:off x="457200" y="1134056"/>
            <a:ext cx="8153400" cy="5175304"/>
          </a:xfrm>
        </p:spPr>
        <p:txBody>
          <a:bodyPr>
            <a:normAutofit fontScale="85000" lnSpcReduction="10000"/>
          </a:bodyPr>
          <a:lstStyle/>
          <a:p>
            <a:pPr algn="just"/>
            <a:r>
              <a:rPr lang="en-GB" b="1" dirty="0"/>
              <a:t>Self-dealing </a:t>
            </a:r>
          </a:p>
          <a:p>
            <a:pPr algn="just"/>
            <a:r>
              <a:rPr lang="en-GB" dirty="0"/>
              <a:t>A Civil Service staff shall not take an action in an official capacity which involves dealing with him/herself in a private capacity and which confers a benefit to himself/herself.</a:t>
            </a:r>
          </a:p>
          <a:p>
            <a:pPr algn="just"/>
            <a:r>
              <a:rPr lang="en-GB" b="1" dirty="0"/>
              <a:t>Gifts, Remuneration and Favours </a:t>
            </a:r>
          </a:p>
          <a:p>
            <a:pPr algn="just"/>
            <a:r>
              <a:rPr lang="en-GB" dirty="0"/>
              <a:t>1. A Civil Service staff is prohibited from receiving valuable gifts whether in the shape of money, goods, hospitality or other personal benefits, if he has reason to believe that the gifts received are intended to influence his judgement or action on a case he is dealing with or will handle in the future. It is equally reprehensible for a Civil Service Staff to give a gift to influence the judgement or action of another person in his favour. </a:t>
            </a:r>
          </a:p>
          <a:p>
            <a:pPr algn="just"/>
            <a:r>
              <a:rPr lang="en-GB" dirty="0"/>
              <a:t>2. In circumstances where a Civil Service Staff is presented with a gift of any character, he should exercise his own judgement as to whether he should decline the offer, otherwise he should consult with his superior officer. </a:t>
            </a:r>
          </a:p>
          <a:p>
            <a:pPr algn="just"/>
            <a:r>
              <a:rPr lang="en-GB" dirty="0"/>
              <a:t>3. At any rate, the value of a gift will be determined by the circumstances of the transaction between the giver and the recipient.</a:t>
            </a:r>
          </a:p>
          <a:p>
            <a:pPr algn="just"/>
            <a:r>
              <a:rPr lang="en-GB" b="1" dirty="0"/>
              <a:t>Bribe </a:t>
            </a:r>
          </a:p>
          <a:p>
            <a:pPr algn="just"/>
            <a:r>
              <a:rPr lang="en-GB" dirty="0"/>
              <a:t>A Civil Service staff shall not demand, receive or give any bribe, nor be an agent for any person who intends to influence a Civil Service staff with a bribe.</a:t>
            </a:r>
          </a:p>
          <a:p>
            <a:pPr marL="0" indent="0">
              <a:buNone/>
            </a:pPr>
            <a:endParaRPr lang="en-US" dirty="0"/>
          </a:p>
        </p:txBody>
      </p:sp>
      <p:sp>
        <p:nvSpPr>
          <p:cNvPr id="4" name="Date Placeholder 3">
            <a:extLst>
              <a:ext uri="{FF2B5EF4-FFF2-40B4-BE49-F238E27FC236}">
                <a16:creationId xmlns:a16="http://schemas.microsoft.com/office/drawing/2014/main" id="{ADDF6345-C90F-4ABA-9036-8512A08044F1}"/>
              </a:ext>
            </a:extLst>
          </p:cNvPr>
          <p:cNvSpPr>
            <a:spLocks noGrp="1"/>
          </p:cNvSpPr>
          <p:nvPr>
            <p:ph type="dt" sz="half" idx="10"/>
          </p:nvPr>
        </p:nvSpPr>
        <p:spPr/>
        <p:txBody>
          <a:bodyPr/>
          <a:lstStyle/>
          <a:p>
            <a:fld id="{BADC63E1-0573-4E0B-B3AA-71A1D13EC8F5}" type="datetime1">
              <a:rPr lang="en-GB" smtClean="0"/>
              <a:t>14/08/2023</a:t>
            </a:fld>
            <a:endParaRPr lang="en-US"/>
          </a:p>
        </p:txBody>
      </p:sp>
      <p:sp>
        <p:nvSpPr>
          <p:cNvPr id="5" name="Slide Number Placeholder 4">
            <a:extLst>
              <a:ext uri="{FF2B5EF4-FFF2-40B4-BE49-F238E27FC236}">
                <a16:creationId xmlns:a16="http://schemas.microsoft.com/office/drawing/2014/main" id="{97E7C10A-BA23-4150-AC98-8ABE7A5CB952}"/>
              </a:ext>
            </a:extLst>
          </p:cNvPr>
          <p:cNvSpPr>
            <a:spLocks noGrp="1"/>
          </p:cNvSpPr>
          <p:nvPr>
            <p:ph type="sldNum" sz="quarter" idx="12"/>
          </p:nvPr>
        </p:nvSpPr>
        <p:spPr/>
        <p:txBody>
          <a:bodyPr/>
          <a:lstStyle/>
          <a:p>
            <a:fld id="{8B2C68DE-9B68-4DCD-B670-FC706E1ED25E}" type="slidenum">
              <a:rPr lang="en-US" smtClean="0"/>
              <a:pPr/>
              <a:t>15</a:t>
            </a:fld>
            <a:endParaRPr lang="en-US"/>
          </a:p>
        </p:txBody>
      </p:sp>
      <p:pic>
        <p:nvPicPr>
          <p:cNvPr id="6" name="Picture 5">
            <a:extLst>
              <a:ext uri="{FF2B5EF4-FFF2-40B4-BE49-F238E27FC236}">
                <a16:creationId xmlns:a16="http://schemas.microsoft.com/office/drawing/2014/main" id="{63799C8A-8B4A-235E-DDDD-9372126EE2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1657350" cy="143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323667" cy="838199"/>
          </a:xfrm>
        </p:spPr>
        <p:txBody>
          <a:bodyPr>
            <a:noAutofit/>
          </a:bodyPr>
          <a:lstStyle/>
          <a:p>
            <a:r>
              <a:rPr lang="en-GB" sz="3200" dirty="0">
                <a:solidFill>
                  <a:srgbClr val="FF0000"/>
                </a:solidFill>
              </a:rPr>
              <a:t>PRINCIPLE 5 – MAINTAINING POLITICAL NEUTRALITY IN THE PERFORMANCE OF ONE’S OFFICIAL DUTIES.</a:t>
            </a:r>
            <a:endParaRPr lang="en-US" sz="3200" dirty="0">
              <a:solidFill>
                <a:srgbClr val="FF0000"/>
              </a:solidFill>
            </a:endParaRPr>
          </a:p>
        </p:txBody>
      </p:sp>
      <p:sp>
        <p:nvSpPr>
          <p:cNvPr id="3" name="Content Placeholder 2"/>
          <p:cNvSpPr>
            <a:spLocks noGrp="1"/>
          </p:cNvSpPr>
          <p:nvPr>
            <p:ph idx="1"/>
          </p:nvPr>
        </p:nvSpPr>
        <p:spPr>
          <a:xfrm>
            <a:off x="304800" y="1447800"/>
            <a:ext cx="8610600" cy="4876800"/>
          </a:xfrm>
        </p:spPr>
        <p:txBody>
          <a:bodyPr>
            <a:normAutofit fontScale="85000" lnSpcReduction="20000"/>
          </a:bodyPr>
          <a:lstStyle/>
          <a:p>
            <a:pPr lvl="0" algn="just"/>
            <a:r>
              <a:rPr lang="en-GB" sz="2200" b="1" dirty="0"/>
              <a:t>Relationship with Political Parties/Association </a:t>
            </a:r>
          </a:p>
          <a:p>
            <a:pPr lvl="0" algn="just"/>
            <a:r>
              <a:rPr lang="en-GB" sz="1600" dirty="0" err="1"/>
              <a:t>i</a:t>
            </a:r>
            <a:r>
              <a:rPr lang="en-GB" sz="1600" dirty="0"/>
              <a:t>. The Constitution of Ghana confers rights on all citizens of Ghana, including Civil Service staff to join any political party or association of their choice. However, by virtue of the traditional role of the Civil Service to serve the Government of the day loyally, and to maintain the confidence of any future administration, A Civil Service staff shall not: </a:t>
            </a:r>
          </a:p>
          <a:p>
            <a:pPr lvl="0" algn="just"/>
            <a:r>
              <a:rPr lang="en-GB" sz="1600" dirty="0"/>
              <a:t>a) Accept any office paid or unpaid, permanent or temporary, in any political party or organization; </a:t>
            </a:r>
          </a:p>
          <a:p>
            <a:pPr lvl="0" algn="just"/>
            <a:r>
              <a:rPr lang="en-GB" sz="1600" dirty="0"/>
              <a:t>b) Declare himself openly as a registered member of a political party or association; </a:t>
            </a:r>
          </a:p>
          <a:p>
            <a:pPr lvl="0" algn="just"/>
            <a:r>
              <a:rPr lang="en-GB" sz="1600" dirty="0"/>
              <a:t>c) Indicate publicly his support for any party, candidate or policy; </a:t>
            </a:r>
          </a:p>
          <a:p>
            <a:pPr lvl="0" algn="just"/>
            <a:r>
              <a:rPr lang="en-GB" sz="1600" dirty="0"/>
              <a:t>d) Make speeches or join in demonstrations in favour of any political person, party, or, propaganda; </a:t>
            </a:r>
          </a:p>
          <a:p>
            <a:pPr lvl="0" algn="just"/>
            <a:r>
              <a:rPr lang="en-GB" sz="1600" dirty="0"/>
              <a:t>e) Engage in activities which are likely to involve him in political controversy; </a:t>
            </a:r>
          </a:p>
          <a:p>
            <a:pPr lvl="0" algn="just"/>
            <a:r>
              <a:rPr lang="en-GB" sz="1600" dirty="0"/>
              <a:t>f) Act in a way that is determined by party political considerations; </a:t>
            </a:r>
          </a:p>
          <a:p>
            <a:pPr lvl="0" algn="just"/>
            <a:r>
              <a:rPr lang="en-GB" sz="1600" dirty="0"/>
              <a:t>g) Use official resources for party political purposes; </a:t>
            </a:r>
          </a:p>
          <a:p>
            <a:pPr lvl="0" algn="just"/>
            <a:r>
              <a:rPr lang="en-GB" sz="1600" dirty="0"/>
              <a:t>h) Allow his personal political views to determine his policy advice or actions; Contest for elections for political party office or hold political party office. </a:t>
            </a:r>
          </a:p>
          <a:p>
            <a:pPr lvl="0" algn="just"/>
            <a:r>
              <a:rPr lang="en-GB" sz="1600" dirty="0"/>
              <a:t>ii. A Civil Service staff shall remain politically neutral during his or her term of employment. </a:t>
            </a:r>
          </a:p>
          <a:p>
            <a:pPr lvl="0" algn="just"/>
            <a:r>
              <a:rPr lang="en-GB" sz="1600" dirty="0"/>
              <a:t>iii. Notwithstanding, A Civil Service staff is entitled to his views in political matters, and, if so qualified, may vote at elections. </a:t>
            </a:r>
            <a:endParaRPr lang="en-US" sz="1600" dirty="0"/>
          </a:p>
        </p:txBody>
      </p:sp>
      <p:sp>
        <p:nvSpPr>
          <p:cNvPr id="4" name="Date Placeholder 3">
            <a:extLst>
              <a:ext uri="{FF2B5EF4-FFF2-40B4-BE49-F238E27FC236}">
                <a16:creationId xmlns:a16="http://schemas.microsoft.com/office/drawing/2014/main" id="{BE42CC1D-0272-428A-9972-7F19C89591BD}"/>
              </a:ext>
            </a:extLst>
          </p:cNvPr>
          <p:cNvSpPr>
            <a:spLocks noGrp="1"/>
          </p:cNvSpPr>
          <p:nvPr>
            <p:ph type="dt" sz="half" idx="10"/>
          </p:nvPr>
        </p:nvSpPr>
        <p:spPr/>
        <p:txBody>
          <a:bodyPr/>
          <a:lstStyle/>
          <a:p>
            <a:fld id="{143520C4-1370-4E0C-8358-7D7DC45CD924}" type="datetime1">
              <a:rPr lang="en-GB" smtClean="0"/>
              <a:t>14/08/2023</a:t>
            </a:fld>
            <a:endParaRPr lang="en-US"/>
          </a:p>
        </p:txBody>
      </p:sp>
      <p:sp>
        <p:nvSpPr>
          <p:cNvPr id="5" name="Slide Number Placeholder 4">
            <a:extLst>
              <a:ext uri="{FF2B5EF4-FFF2-40B4-BE49-F238E27FC236}">
                <a16:creationId xmlns:a16="http://schemas.microsoft.com/office/drawing/2014/main" id="{58D0363B-2C26-4C81-B3A2-8F39707B9DE1}"/>
              </a:ext>
            </a:extLst>
          </p:cNvPr>
          <p:cNvSpPr>
            <a:spLocks noGrp="1"/>
          </p:cNvSpPr>
          <p:nvPr>
            <p:ph type="sldNum" sz="quarter" idx="12"/>
          </p:nvPr>
        </p:nvSpPr>
        <p:spPr/>
        <p:txBody>
          <a:bodyPr/>
          <a:lstStyle/>
          <a:p>
            <a:fld id="{8B2C68DE-9B68-4DCD-B670-FC706E1ED25E}" type="slidenum">
              <a:rPr lang="en-US" smtClean="0"/>
              <a:pPr/>
              <a:t>16</a:t>
            </a:fld>
            <a:endParaRPr lang="en-US"/>
          </a:p>
        </p:txBody>
      </p:sp>
      <p:pic>
        <p:nvPicPr>
          <p:cNvPr id="6" name="Picture 5">
            <a:extLst>
              <a:ext uri="{FF2B5EF4-FFF2-40B4-BE49-F238E27FC236}">
                <a16:creationId xmlns:a16="http://schemas.microsoft.com/office/drawing/2014/main" id="{6A5490E2-835F-D477-3A86-7C6D2A8C0B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6074" y="457201"/>
            <a:ext cx="2059451"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1"/>
            <a:ext cx="7620000" cy="990599"/>
          </a:xfrm>
        </p:spPr>
        <p:txBody>
          <a:bodyPr>
            <a:normAutofit/>
          </a:bodyPr>
          <a:lstStyle/>
          <a:p>
            <a:pPr algn="l"/>
            <a:r>
              <a:rPr lang="en-GB" sz="3600" dirty="0">
                <a:solidFill>
                  <a:srgbClr val="FF0000"/>
                </a:solidFill>
              </a:rPr>
              <a:t>PRINCIPLE 5 – CONT’D</a:t>
            </a:r>
            <a:endParaRPr lang="en-US" sz="3600" b="1" dirty="0">
              <a:solidFill>
                <a:schemeClr val="accent2"/>
              </a:solidFill>
            </a:endParaRPr>
          </a:p>
        </p:txBody>
      </p:sp>
      <p:sp>
        <p:nvSpPr>
          <p:cNvPr id="3" name="Content Placeholder 2"/>
          <p:cNvSpPr>
            <a:spLocks noGrp="1"/>
          </p:cNvSpPr>
          <p:nvPr>
            <p:ph idx="1"/>
          </p:nvPr>
        </p:nvSpPr>
        <p:spPr>
          <a:xfrm>
            <a:off x="685801" y="1371600"/>
            <a:ext cx="8001000" cy="4637547"/>
          </a:xfrm>
        </p:spPr>
        <p:txBody>
          <a:bodyPr>
            <a:normAutofit lnSpcReduction="10000"/>
          </a:bodyPr>
          <a:lstStyle/>
          <a:p>
            <a:pPr algn="just"/>
            <a:r>
              <a:rPr lang="en-GB" sz="2400" b="1" dirty="0"/>
              <a:t>Relationship with Ministers, Parliament and the Public </a:t>
            </a:r>
          </a:p>
          <a:p>
            <a:pPr algn="just"/>
            <a:r>
              <a:rPr lang="en-GB" sz="2400" dirty="0" err="1"/>
              <a:t>i</a:t>
            </a:r>
            <a:r>
              <a:rPr lang="en-GB" sz="2400" dirty="0"/>
              <a:t>. Civil Service staff should conduct themselves in accordance with the standards of integrity, impartiality and honesty in their dealings with Ministers, Parliament and the Public. They should make honest and impartial information relevant to a decision, available to Ministers. They should not deceive or knowingly mislead Ministers, Parliament or the Public. </a:t>
            </a:r>
          </a:p>
          <a:p>
            <a:pPr algn="just"/>
            <a:r>
              <a:rPr lang="en-GB" sz="2400" dirty="0"/>
              <a:t>ii. A Civil Service staff must conduct himself in such a way as will deserve and retain the confidence and trust of his Minister. </a:t>
            </a:r>
          </a:p>
          <a:p>
            <a:pPr algn="just"/>
            <a:r>
              <a:rPr lang="en-GB" sz="2400" dirty="0"/>
              <a:t>iii. Civil Service staff as agents of Government, shall limit themselves to the effective dissemination and implementation of Government policies only and not project themselves by indicating their specific contribution to policy development.</a:t>
            </a:r>
            <a:endParaRPr lang="en-US" dirty="0"/>
          </a:p>
        </p:txBody>
      </p:sp>
      <p:sp>
        <p:nvSpPr>
          <p:cNvPr id="4" name="Date Placeholder 3">
            <a:extLst>
              <a:ext uri="{FF2B5EF4-FFF2-40B4-BE49-F238E27FC236}">
                <a16:creationId xmlns:a16="http://schemas.microsoft.com/office/drawing/2014/main" id="{01CB0F10-5093-4954-A985-948253CD70C6}"/>
              </a:ext>
            </a:extLst>
          </p:cNvPr>
          <p:cNvSpPr>
            <a:spLocks noGrp="1"/>
          </p:cNvSpPr>
          <p:nvPr>
            <p:ph type="dt" sz="half" idx="10"/>
          </p:nvPr>
        </p:nvSpPr>
        <p:spPr/>
        <p:txBody>
          <a:bodyPr/>
          <a:lstStyle/>
          <a:p>
            <a:fld id="{C5650569-C5B0-4B39-913A-1F3B20CC85BD}" type="datetime1">
              <a:rPr lang="en-GB" smtClean="0"/>
              <a:t>14/08/2023</a:t>
            </a:fld>
            <a:endParaRPr lang="en-US"/>
          </a:p>
        </p:txBody>
      </p:sp>
      <p:sp>
        <p:nvSpPr>
          <p:cNvPr id="5" name="Slide Number Placeholder 4">
            <a:extLst>
              <a:ext uri="{FF2B5EF4-FFF2-40B4-BE49-F238E27FC236}">
                <a16:creationId xmlns:a16="http://schemas.microsoft.com/office/drawing/2014/main" id="{6910858F-0294-4AA4-BEA2-9CD8A8A2DAD9}"/>
              </a:ext>
            </a:extLst>
          </p:cNvPr>
          <p:cNvSpPr>
            <a:spLocks noGrp="1"/>
          </p:cNvSpPr>
          <p:nvPr>
            <p:ph type="sldNum" sz="quarter" idx="12"/>
          </p:nvPr>
        </p:nvSpPr>
        <p:spPr/>
        <p:txBody>
          <a:bodyPr/>
          <a:lstStyle/>
          <a:p>
            <a:fld id="{8B2C68DE-9B68-4DCD-B670-FC706E1ED25E}" type="slidenum">
              <a:rPr lang="en-US" smtClean="0"/>
              <a:pPr/>
              <a:t>17</a:t>
            </a:fld>
            <a:endParaRPr lang="en-US"/>
          </a:p>
        </p:txBody>
      </p:sp>
      <p:pic>
        <p:nvPicPr>
          <p:cNvPr id="6" name="Picture 5">
            <a:extLst>
              <a:ext uri="{FF2B5EF4-FFF2-40B4-BE49-F238E27FC236}">
                <a16:creationId xmlns:a16="http://schemas.microsoft.com/office/drawing/2014/main" id="{2E526BA9-F2F0-09F2-EC63-EF7852D1ED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399" y="112977"/>
            <a:ext cx="1657739" cy="137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28600"/>
            <a:ext cx="7766303" cy="914400"/>
          </a:xfrm>
        </p:spPr>
        <p:txBody>
          <a:bodyPr>
            <a:normAutofit fontScale="90000"/>
          </a:bodyPr>
          <a:lstStyle/>
          <a:p>
            <a:r>
              <a:rPr lang="en-GB" sz="3600" b="1" dirty="0">
                <a:solidFill>
                  <a:srgbClr val="FF0000"/>
                </a:solidFill>
              </a:rPr>
              <a:t>PRINCIPLE 6 – ADHERING TO THE GUIDING PRINCIPLES OF PUBLIC LIFE</a:t>
            </a:r>
            <a:endParaRPr lang="en-US" sz="6600" b="1" dirty="0">
              <a:solidFill>
                <a:srgbClr val="FF0000"/>
              </a:solidFill>
            </a:endParaRPr>
          </a:p>
        </p:txBody>
      </p:sp>
      <p:sp>
        <p:nvSpPr>
          <p:cNvPr id="3" name="Content Placeholder 2"/>
          <p:cNvSpPr>
            <a:spLocks noGrp="1"/>
          </p:cNvSpPr>
          <p:nvPr>
            <p:ph idx="1"/>
          </p:nvPr>
        </p:nvSpPr>
        <p:spPr>
          <a:xfrm>
            <a:off x="609600" y="1371600"/>
            <a:ext cx="8077200" cy="4754563"/>
          </a:xfrm>
        </p:spPr>
        <p:txBody>
          <a:bodyPr>
            <a:noAutofit/>
          </a:bodyPr>
          <a:lstStyle/>
          <a:p>
            <a:pPr algn="just">
              <a:buNone/>
            </a:pPr>
            <a:r>
              <a:rPr lang="en-GB" b="1" u="sng" dirty="0"/>
              <a:t>Selflessness</a:t>
            </a:r>
            <a:r>
              <a:rPr lang="en-GB" u="sng" dirty="0"/>
              <a:t> </a:t>
            </a:r>
          </a:p>
          <a:p>
            <a:pPr algn="just">
              <a:buNone/>
            </a:pPr>
            <a:r>
              <a:rPr lang="en-GB" dirty="0"/>
              <a:t>Civil Service staff should take decisions solely in terms of the public interest. They should not do so in order to gain financial or other material benefit for themselves, their family or their friends. </a:t>
            </a:r>
          </a:p>
          <a:p>
            <a:pPr algn="just">
              <a:buNone/>
            </a:pPr>
            <a:r>
              <a:rPr lang="en-GB" b="1" u="sng" dirty="0"/>
              <a:t>Integrity</a:t>
            </a:r>
            <a:r>
              <a:rPr lang="en-GB" u="sng" dirty="0"/>
              <a:t> </a:t>
            </a:r>
          </a:p>
          <a:p>
            <a:pPr algn="just">
              <a:buNone/>
            </a:pPr>
            <a:r>
              <a:rPr lang="en-GB" dirty="0"/>
              <a:t>Civil Service staff should not place themselves under any financial or other obligation to any individuals or organizations that might influence them in the performance of their official duties, including awarding of contracts etc.</a:t>
            </a:r>
          </a:p>
          <a:p>
            <a:pPr algn="just">
              <a:buNone/>
            </a:pPr>
            <a:r>
              <a:rPr lang="en-GB" sz="1800" b="1" u="sng" dirty="0"/>
              <a:t>Justice and Fairness </a:t>
            </a:r>
          </a:p>
          <a:p>
            <a:pPr algn="just">
              <a:buNone/>
            </a:pPr>
            <a:r>
              <a:rPr lang="en-GB" sz="1800" dirty="0"/>
              <a:t>In carrying out public business including making public appointments, awarding contracts, or, recommending individuals for rewards and benefits, Civil Service staff should make choices based solely on merit.</a:t>
            </a:r>
          </a:p>
        </p:txBody>
      </p:sp>
      <p:sp>
        <p:nvSpPr>
          <p:cNvPr id="4" name="Date Placeholder 3">
            <a:extLst>
              <a:ext uri="{FF2B5EF4-FFF2-40B4-BE49-F238E27FC236}">
                <a16:creationId xmlns:a16="http://schemas.microsoft.com/office/drawing/2014/main" id="{8EC072BC-ABA2-4350-BE84-23BC98A561A2}"/>
              </a:ext>
            </a:extLst>
          </p:cNvPr>
          <p:cNvSpPr>
            <a:spLocks noGrp="1"/>
          </p:cNvSpPr>
          <p:nvPr>
            <p:ph type="dt" sz="half" idx="10"/>
          </p:nvPr>
        </p:nvSpPr>
        <p:spPr/>
        <p:txBody>
          <a:bodyPr/>
          <a:lstStyle/>
          <a:p>
            <a:fld id="{322B4074-A243-4985-BC6D-113F5F932128}" type="datetime1">
              <a:rPr lang="en-GB" smtClean="0"/>
              <a:t>14/08/2023</a:t>
            </a:fld>
            <a:endParaRPr lang="en-US"/>
          </a:p>
        </p:txBody>
      </p:sp>
      <p:sp>
        <p:nvSpPr>
          <p:cNvPr id="5" name="Slide Number Placeholder 4">
            <a:extLst>
              <a:ext uri="{FF2B5EF4-FFF2-40B4-BE49-F238E27FC236}">
                <a16:creationId xmlns:a16="http://schemas.microsoft.com/office/drawing/2014/main" id="{0D5A69FB-FA97-48BF-8689-63CBD9187E60}"/>
              </a:ext>
            </a:extLst>
          </p:cNvPr>
          <p:cNvSpPr>
            <a:spLocks noGrp="1"/>
          </p:cNvSpPr>
          <p:nvPr>
            <p:ph type="sldNum" sz="quarter" idx="12"/>
          </p:nvPr>
        </p:nvSpPr>
        <p:spPr/>
        <p:txBody>
          <a:bodyPr/>
          <a:lstStyle/>
          <a:p>
            <a:fld id="{8B2C68DE-9B68-4DCD-B670-FC706E1ED25E}" type="slidenum">
              <a:rPr lang="en-US" smtClean="0"/>
              <a:pPr/>
              <a:t>18</a:t>
            </a:fld>
            <a:endParaRPr lang="en-US"/>
          </a:p>
        </p:txBody>
      </p:sp>
      <p:pic>
        <p:nvPicPr>
          <p:cNvPr id="6" name="Picture 5">
            <a:extLst>
              <a:ext uri="{FF2B5EF4-FFF2-40B4-BE49-F238E27FC236}">
                <a16:creationId xmlns:a16="http://schemas.microsoft.com/office/drawing/2014/main" id="{BA1E97C6-C959-C360-6B86-297B370D3F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416" y="232766"/>
            <a:ext cx="1917834" cy="165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6FAD-4D91-43C0-8A69-5E075C8246ED}"/>
              </a:ext>
            </a:extLst>
          </p:cNvPr>
          <p:cNvSpPr>
            <a:spLocks noGrp="1"/>
          </p:cNvSpPr>
          <p:nvPr>
            <p:ph type="title"/>
          </p:nvPr>
        </p:nvSpPr>
        <p:spPr>
          <a:xfrm>
            <a:off x="982133" y="457201"/>
            <a:ext cx="7704667" cy="914399"/>
          </a:xfrm>
        </p:spPr>
        <p:txBody>
          <a:bodyPr>
            <a:normAutofit/>
          </a:bodyPr>
          <a:lstStyle/>
          <a:p>
            <a:r>
              <a:rPr lang="en-GB" sz="3200" b="1" dirty="0">
                <a:solidFill>
                  <a:srgbClr val="FF0000"/>
                </a:solidFill>
              </a:rPr>
              <a:t>PRINCIPLE 6 – CONT’D</a:t>
            </a:r>
            <a:endParaRPr lang="en-GB" sz="3200" dirty="0"/>
          </a:p>
        </p:txBody>
      </p:sp>
      <p:sp>
        <p:nvSpPr>
          <p:cNvPr id="3" name="Content Placeholder 2">
            <a:extLst>
              <a:ext uri="{FF2B5EF4-FFF2-40B4-BE49-F238E27FC236}">
                <a16:creationId xmlns:a16="http://schemas.microsoft.com/office/drawing/2014/main" id="{AF62BC56-5245-426B-9F9E-B398DCC33914}"/>
              </a:ext>
            </a:extLst>
          </p:cNvPr>
          <p:cNvSpPr>
            <a:spLocks noGrp="1"/>
          </p:cNvSpPr>
          <p:nvPr>
            <p:ph idx="1"/>
          </p:nvPr>
        </p:nvSpPr>
        <p:spPr>
          <a:xfrm>
            <a:off x="609601" y="1524000"/>
            <a:ext cx="8077200" cy="4475816"/>
          </a:xfrm>
        </p:spPr>
        <p:txBody>
          <a:bodyPr>
            <a:normAutofit fontScale="77500" lnSpcReduction="20000"/>
          </a:bodyPr>
          <a:lstStyle/>
          <a:p>
            <a:pPr algn="just">
              <a:buNone/>
            </a:pPr>
            <a:r>
              <a:rPr lang="en-GB" sz="3200" b="1" u="sng" dirty="0"/>
              <a:t>Accountability:</a:t>
            </a:r>
          </a:p>
          <a:p>
            <a:pPr algn="just">
              <a:buNone/>
            </a:pPr>
            <a:r>
              <a:rPr lang="en-GB" sz="3200" dirty="0"/>
              <a:t> Civil Service staff shall be responsible to both the Government (employer) and the public (customer) for their decisions and actions, and must submit themselves to whatever scrutiny is appropriate to their office</a:t>
            </a:r>
            <a:endParaRPr lang="en-US" sz="3600" dirty="0"/>
          </a:p>
          <a:p>
            <a:pPr algn="just">
              <a:buClr>
                <a:schemeClr val="accent2"/>
              </a:buClr>
              <a:buNone/>
              <a:defRPr/>
            </a:pPr>
            <a:r>
              <a:rPr lang="en-US" sz="3200" b="1" dirty="0"/>
              <a:t> </a:t>
            </a:r>
            <a:r>
              <a:rPr lang="en-GB" sz="2800" b="1" u="sng" dirty="0"/>
              <a:t>Transparency:</a:t>
            </a:r>
          </a:p>
          <a:p>
            <a:pPr algn="just">
              <a:buClr>
                <a:schemeClr val="accent2"/>
              </a:buClr>
              <a:buNone/>
              <a:defRPr/>
            </a:pPr>
            <a:r>
              <a:rPr lang="en-GB" sz="2800" dirty="0"/>
              <a:t> Civil Service staff should be as open as possible about all the decisions and actions that they take. They should give reasons for their decisions and restrict access to information only when the wider public interest clearly demands that the information should not be released.</a:t>
            </a:r>
          </a:p>
          <a:p>
            <a:pPr algn="just">
              <a:buClr>
                <a:schemeClr val="accent2"/>
              </a:buClr>
              <a:buNone/>
              <a:defRPr/>
            </a:pPr>
            <a:r>
              <a:rPr lang="en-US" sz="3200" b="1" u="sng" dirty="0"/>
              <a:t> </a:t>
            </a:r>
            <a:r>
              <a:rPr lang="en-GB" sz="2800" b="1" u="sng" dirty="0"/>
              <a:t>Leadership: </a:t>
            </a:r>
          </a:p>
          <a:p>
            <a:pPr algn="just">
              <a:buClr>
                <a:schemeClr val="accent2"/>
              </a:buClr>
              <a:buNone/>
              <a:defRPr/>
            </a:pPr>
            <a:r>
              <a:rPr lang="en-GB" sz="2800" dirty="0"/>
              <a:t>Civil Service staff should strive to excel in all their endeavours; be an example to others and encourage others to follow their footsteps.</a:t>
            </a:r>
            <a:endParaRPr lang="en-GB" dirty="0"/>
          </a:p>
        </p:txBody>
      </p:sp>
      <p:sp>
        <p:nvSpPr>
          <p:cNvPr id="4" name="Date Placeholder 3">
            <a:extLst>
              <a:ext uri="{FF2B5EF4-FFF2-40B4-BE49-F238E27FC236}">
                <a16:creationId xmlns:a16="http://schemas.microsoft.com/office/drawing/2014/main" id="{1A46C4B1-6BE2-498C-A86F-F27A44EC274F}"/>
              </a:ext>
            </a:extLst>
          </p:cNvPr>
          <p:cNvSpPr>
            <a:spLocks noGrp="1"/>
          </p:cNvSpPr>
          <p:nvPr>
            <p:ph type="dt" sz="half" idx="10"/>
          </p:nvPr>
        </p:nvSpPr>
        <p:spPr/>
        <p:txBody>
          <a:bodyPr/>
          <a:lstStyle/>
          <a:p>
            <a:fld id="{EC2394EF-9910-4E17-B37C-EBFC4AB576C7}" type="datetime1">
              <a:rPr lang="en-GB" smtClean="0"/>
              <a:t>14/08/2023</a:t>
            </a:fld>
            <a:endParaRPr lang="en-US"/>
          </a:p>
        </p:txBody>
      </p:sp>
      <p:sp>
        <p:nvSpPr>
          <p:cNvPr id="5" name="Slide Number Placeholder 4">
            <a:extLst>
              <a:ext uri="{FF2B5EF4-FFF2-40B4-BE49-F238E27FC236}">
                <a16:creationId xmlns:a16="http://schemas.microsoft.com/office/drawing/2014/main" id="{274239DE-127F-434B-8B92-C195EEA6237D}"/>
              </a:ext>
            </a:extLst>
          </p:cNvPr>
          <p:cNvSpPr>
            <a:spLocks noGrp="1"/>
          </p:cNvSpPr>
          <p:nvPr>
            <p:ph type="sldNum" sz="quarter" idx="12"/>
          </p:nvPr>
        </p:nvSpPr>
        <p:spPr/>
        <p:txBody>
          <a:bodyPr/>
          <a:lstStyle/>
          <a:p>
            <a:fld id="{8B2C68DE-9B68-4DCD-B670-FC706E1ED25E}" type="slidenum">
              <a:rPr lang="en-US" smtClean="0"/>
              <a:pPr/>
              <a:t>19</a:t>
            </a:fld>
            <a:endParaRPr lang="en-US"/>
          </a:p>
        </p:txBody>
      </p:sp>
      <p:pic>
        <p:nvPicPr>
          <p:cNvPr id="6" name="Picture 5">
            <a:extLst>
              <a:ext uri="{FF2B5EF4-FFF2-40B4-BE49-F238E27FC236}">
                <a16:creationId xmlns:a16="http://schemas.microsoft.com/office/drawing/2014/main" id="{37FF4F55-EE73-1ECA-9221-2113B7BAB1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4866" y="159629"/>
            <a:ext cx="1799040" cy="155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8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solidFill>
              </a:rPr>
              <a:t>CONTENT</a:t>
            </a:r>
          </a:p>
        </p:txBody>
      </p:sp>
      <p:sp>
        <p:nvSpPr>
          <p:cNvPr id="3" name="Content Placeholder 2"/>
          <p:cNvSpPr>
            <a:spLocks noGrp="1"/>
          </p:cNvSpPr>
          <p:nvPr>
            <p:ph idx="1"/>
          </p:nvPr>
        </p:nvSpPr>
        <p:spPr>
          <a:xfrm>
            <a:off x="228600" y="1853754"/>
            <a:ext cx="8763000" cy="4089845"/>
          </a:xfrm>
        </p:spPr>
        <p:txBody>
          <a:bodyPr>
            <a:normAutofit fontScale="70000" lnSpcReduction="20000"/>
          </a:bodyPr>
          <a:lstStyle/>
          <a:p>
            <a:pPr>
              <a:spcAft>
                <a:spcPts val="0"/>
              </a:spcAft>
            </a:pPr>
            <a:r>
              <a:rPr lang="en-US" b="1" dirty="0">
                <a:solidFill>
                  <a:schemeClr val="accent2"/>
                </a:solidFill>
              </a:rPr>
              <a:t>GENERAL PRINCIPLES OF THE CODE</a:t>
            </a:r>
          </a:p>
          <a:p>
            <a:pPr>
              <a:spcAft>
                <a:spcPts val="0"/>
              </a:spcAft>
            </a:pPr>
            <a:r>
              <a:rPr lang="en-US" b="1" dirty="0">
                <a:solidFill>
                  <a:schemeClr val="accent2"/>
                </a:solidFill>
              </a:rPr>
              <a:t>PRINCIPLE 1 – ABIDING BY THE CONSTITUTION AND LAWS OF GHANA WITH DIGNITY, INTEGRITY AND PROFESSIONALISM</a:t>
            </a:r>
          </a:p>
          <a:p>
            <a:pPr>
              <a:spcAft>
                <a:spcPts val="0"/>
              </a:spcAft>
            </a:pPr>
            <a:r>
              <a:rPr lang="en-US" b="1" dirty="0">
                <a:solidFill>
                  <a:schemeClr val="accent2"/>
                </a:solidFill>
              </a:rPr>
              <a:t>PRINCIPLE 2 – ADHERING TO APPROPRIATE STANDARDS WITH HONESTY AND EFFICIENCY</a:t>
            </a:r>
          </a:p>
          <a:p>
            <a:pPr>
              <a:spcAft>
                <a:spcPts val="0"/>
              </a:spcAft>
            </a:pPr>
            <a:r>
              <a:rPr lang="en-US" b="1">
                <a:solidFill>
                  <a:schemeClr val="accent2"/>
                </a:solidFill>
              </a:rPr>
              <a:t>PRINCIPLE </a:t>
            </a:r>
            <a:r>
              <a:rPr lang="en-US" b="1" dirty="0">
                <a:solidFill>
                  <a:schemeClr val="accent2"/>
                </a:solidFill>
              </a:rPr>
              <a:t>3 – REFRAINING FROM BRINGING THE CIVIL SERVICE INTO DISREPUTE</a:t>
            </a:r>
          </a:p>
          <a:p>
            <a:pPr>
              <a:spcAft>
                <a:spcPts val="0"/>
              </a:spcAft>
            </a:pPr>
            <a:r>
              <a:rPr lang="en-US" b="1" dirty="0">
                <a:solidFill>
                  <a:schemeClr val="accent2"/>
                </a:solidFill>
              </a:rPr>
              <a:t>PRINCIPLE 4 – AVOIDING CONFLICT OF INTEREST</a:t>
            </a:r>
          </a:p>
          <a:p>
            <a:pPr>
              <a:spcAft>
                <a:spcPts val="0"/>
              </a:spcAft>
            </a:pPr>
            <a:r>
              <a:rPr lang="en-US" b="1" dirty="0">
                <a:solidFill>
                  <a:schemeClr val="accent2"/>
                </a:solidFill>
              </a:rPr>
              <a:t>PRINCIPLE 5 – MAINTAINING POLITICAL NEUTRALITY IN THE PERFORMANCE OF ONE’S OFFICIAL DUTIES </a:t>
            </a:r>
          </a:p>
          <a:p>
            <a:pPr>
              <a:spcAft>
                <a:spcPts val="0"/>
              </a:spcAft>
            </a:pPr>
            <a:r>
              <a:rPr lang="en-US" b="1" dirty="0">
                <a:solidFill>
                  <a:schemeClr val="accent2"/>
                </a:solidFill>
              </a:rPr>
              <a:t>PRINCIPLE 6 – ADHERING TO THE GUIDING PRINCIPLES OF PUBLIC LIFE</a:t>
            </a:r>
          </a:p>
          <a:p>
            <a:pPr>
              <a:spcAft>
                <a:spcPts val="0"/>
              </a:spcAft>
            </a:pPr>
            <a:r>
              <a:rPr lang="en-US" b="1" dirty="0">
                <a:solidFill>
                  <a:schemeClr val="accent2"/>
                </a:solidFill>
              </a:rPr>
              <a:t>MISCELLANEOUS PROVISIONS</a:t>
            </a:r>
          </a:p>
          <a:p>
            <a:pPr>
              <a:spcAft>
                <a:spcPts val="0"/>
              </a:spcAft>
            </a:pPr>
            <a:r>
              <a:rPr lang="en-US" b="1" dirty="0">
                <a:solidFill>
                  <a:schemeClr val="accent2"/>
                </a:solidFill>
              </a:rPr>
              <a:t>REPORTING PROCEDURE</a:t>
            </a:r>
          </a:p>
          <a:p>
            <a:pPr>
              <a:spcAft>
                <a:spcPts val="0"/>
              </a:spcAft>
            </a:pPr>
            <a:r>
              <a:rPr lang="en-US" b="1" dirty="0">
                <a:solidFill>
                  <a:schemeClr val="accent2"/>
                </a:solidFill>
              </a:rPr>
              <a:t>DISCIPLINARY PROCEDURE/PENALTIES</a:t>
            </a:r>
          </a:p>
          <a:p>
            <a:pPr>
              <a:spcAft>
                <a:spcPts val="0"/>
              </a:spcAft>
            </a:pPr>
            <a:r>
              <a:rPr lang="en-US" b="1" dirty="0">
                <a:solidFill>
                  <a:schemeClr val="accent2"/>
                </a:solidFill>
              </a:rPr>
              <a:t>REWARDS</a:t>
            </a:r>
          </a:p>
          <a:p>
            <a:pPr>
              <a:spcAft>
                <a:spcPts val="0"/>
              </a:spcAft>
            </a:pPr>
            <a:r>
              <a:rPr lang="en-US" b="1" dirty="0">
                <a:solidFill>
                  <a:schemeClr val="accent2"/>
                </a:solidFill>
              </a:rPr>
              <a:t>RESPONSIBLITIES FOR IMPLEMENTATION</a:t>
            </a:r>
            <a:endParaRPr lang="en-US" dirty="0"/>
          </a:p>
        </p:txBody>
      </p:sp>
      <p:sp>
        <p:nvSpPr>
          <p:cNvPr id="4" name="Date Placeholder 3">
            <a:extLst>
              <a:ext uri="{FF2B5EF4-FFF2-40B4-BE49-F238E27FC236}">
                <a16:creationId xmlns:a16="http://schemas.microsoft.com/office/drawing/2014/main" id="{FD61762C-85C9-4DF0-8569-63748291E183}"/>
              </a:ext>
            </a:extLst>
          </p:cNvPr>
          <p:cNvSpPr>
            <a:spLocks noGrp="1"/>
          </p:cNvSpPr>
          <p:nvPr>
            <p:ph type="dt" sz="half" idx="10"/>
          </p:nvPr>
        </p:nvSpPr>
        <p:spPr/>
        <p:txBody>
          <a:bodyPr/>
          <a:lstStyle/>
          <a:p>
            <a:fld id="{D2701B9A-D4DF-44D0-9D84-79348A259371}" type="datetime1">
              <a:rPr lang="en-GB" smtClean="0"/>
              <a:t>14/08/2023</a:t>
            </a:fld>
            <a:endParaRPr lang="en-US"/>
          </a:p>
        </p:txBody>
      </p:sp>
      <p:sp>
        <p:nvSpPr>
          <p:cNvPr id="5" name="Slide Number Placeholder 4">
            <a:extLst>
              <a:ext uri="{FF2B5EF4-FFF2-40B4-BE49-F238E27FC236}">
                <a16:creationId xmlns:a16="http://schemas.microsoft.com/office/drawing/2014/main" id="{67145955-B7FD-4240-83F2-84A37B4A261C}"/>
              </a:ext>
            </a:extLst>
          </p:cNvPr>
          <p:cNvSpPr>
            <a:spLocks noGrp="1"/>
          </p:cNvSpPr>
          <p:nvPr>
            <p:ph type="sldNum" sz="quarter" idx="12"/>
          </p:nvPr>
        </p:nvSpPr>
        <p:spPr/>
        <p:txBody>
          <a:bodyPr/>
          <a:lstStyle/>
          <a:p>
            <a:fld id="{8B2C68DE-9B68-4DCD-B670-FC706E1ED25E}" type="slidenum">
              <a:rPr lang="en-US" smtClean="0"/>
              <a:pPr/>
              <a:t>2</a:t>
            </a:fld>
            <a:endParaRPr lang="en-US"/>
          </a:p>
        </p:txBody>
      </p:sp>
      <p:pic>
        <p:nvPicPr>
          <p:cNvPr id="6" name="Picture 5">
            <a:extLst>
              <a:ext uri="{FF2B5EF4-FFF2-40B4-BE49-F238E27FC236}">
                <a16:creationId xmlns:a16="http://schemas.microsoft.com/office/drawing/2014/main" id="{A03161E9-69C6-41D6-5E87-D2A9C43609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799" y="25429"/>
            <a:ext cx="2059451" cy="17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990600"/>
          </a:xfrm>
        </p:spPr>
        <p:txBody>
          <a:bodyPr>
            <a:normAutofit/>
          </a:bodyPr>
          <a:lstStyle/>
          <a:p>
            <a:pPr algn="l"/>
            <a:r>
              <a:rPr lang="en-GB" sz="2800" b="1" dirty="0">
                <a:solidFill>
                  <a:srgbClr val="FF0000"/>
                </a:solidFill>
              </a:rPr>
              <a:t>PRINCIPLE 6 – CONT’D</a:t>
            </a:r>
            <a:endParaRPr lang="en-US" sz="2800" b="1" dirty="0">
              <a:solidFill>
                <a:schemeClr val="accent2"/>
              </a:solidFill>
            </a:endParaRPr>
          </a:p>
        </p:txBody>
      </p:sp>
      <p:sp>
        <p:nvSpPr>
          <p:cNvPr id="3" name="Content Placeholder 2"/>
          <p:cNvSpPr>
            <a:spLocks noGrp="1"/>
          </p:cNvSpPr>
          <p:nvPr>
            <p:ph idx="1"/>
          </p:nvPr>
        </p:nvSpPr>
        <p:spPr>
          <a:xfrm>
            <a:off x="609600" y="1447800"/>
            <a:ext cx="8077200" cy="4552016"/>
          </a:xfrm>
        </p:spPr>
        <p:txBody>
          <a:bodyPr>
            <a:normAutofit lnSpcReduction="10000"/>
          </a:bodyPr>
          <a:lstStyle/>
          <a:p>
            <a:pPr algn="just"/>
            <a:r>
              <a:rPr lang="en-GB" sz="2800" b="1" u="sng" dirty="0"/>
              <a:t>Impartiality</a:t>
            </a:r>
            <a:r>
              <a:rPr lang="en-GB" sz="2800" dirty="0"/>
              <a:t> </a:t>
            </a:r>
          </a:p>
          <a:p>
            <a:pPr algn="just"/>
            <a:r>
              <a:rPr lang="en-GB" sz="2800" dirty="0"/>
              <a:t>Civil Service staff shall at all times carry out his or her duties with impartiality and neutrality; and not practice favouritism, nepotism, tribalism, cronyism, religious bias or any other kind of bias or discrimination, or engage in corrupt or unethical practices. </a:t>
            </a:r>
          </a:p>
          <a:p>
            <a:pPr algn="just"/>
            <a:r>
              <a:rPr lang="en-GB" sz="2800" b="1" u="sng" dirty="0"/>
              <a:t>Professionalism</a:t>
            </a:r>
            <a:r>
              <a:rPr lang="en-GB" sz="2800" dirty="0"/>
              <a:t> </a:t>
            </a:r>
          </a:p>
          <a:p>
            <a:pPr algn="just"/>
            <a:r>
              <a:rPr lang="en-GB" sz="2800" dirty="0"/>
              <a:t>Civil Service staff shall carry out his or her duties in a manner that protects the integrity of his office and treat members of the public or clients with courtesy and respect</a:t>
            </a:r>
            <a:endParaRPr lang="en-US" b="1" dirty="0"/>
          </a:p>
        </p:txBody>
      </p:sp>
      <p:sp>
        <p:nvSpPr>
          <p:cNvPr id="4" name="Date Placeholder 3">
            <a:extLst>
              <a:ext uri="{FF2B5EF4-FFF2-40B4-BE49-F238E27FC236}">
                <a16:creationId xmlns:a16="http://schemas.microsoft.com/office/drawing/2014/main" id="{6F8AC477-C1FF-43A9-9D28-8D6E0BA0C1E7}"/>
              </a:ext>
            </a:extLst>
          </p:cNvPr>
          <p:cNvSpPr>
            <a:spLocks noGrp="1"/>
          </p:cNvSpPr>
          <p:nvPr>
            <p:ph type="dt" sz="half" idx="10"/>
          </p:nvPr>
        </p:nvSpPr>
        <p:spPr/>
        <p:txBody>
          <a:bodyPr/>
          <a:lstStyle/>
          <a:p>
            <a:fld id="{256FD03F-C12D-4CDD-9C3B-810B5B960626}" type="datetime1">
              <a:rPr lang="en-GB" smtClean="0"/>
              <a:t>14/08/2023</a:t>
            </a:fld>
            <a:endParaRPr lang="en-US"/>
          </a:p>
        </p:txBody>
      </p:sp>
      <p:sp>
        <p:nvSpPr>
          <p:cNvPr id="5" name="Slide Number Placeholder 4">
            <a:extLst>
              <a:ext uri="{FF2B5EF4-FFF2-40B4-BE49-F238E27FC236}">
                <a16:creationId xmlns:a16="http://schemas.microsoft.com/office/drawing/2014/main" id="{E7ED1424-29FE-4F55-901E-74EFDBF8EFC8}"/>
              </a:ext>
            </a:extLst>
          </p:cNvPr>
          <p:cNvSpPr>
            <a:spLocks noGrp="1"/>
          </p:cNvSpPr>
          <p:nvPr>
            <p:ph type="sldNum" sz="quarter" idx="12"/>
          </p:nvPr>
        </p:nvSpPr>
        <p:spPr/>
        <p:txBody>
          <a:bodyPr/>
          <a:lstStyle/>
          <a:p>
            <a:fld id="{8B2C68DE-9B68-4DCD-B670-FC706E1ED25E}" type="slidenum">
              <a:rPr lang="en-US" smtClean="0"/>
              <a:pPr/>
              <a:t>20</a:t>
            </a:fld>
            <a:endParaRPr lang="en-US"/>
          </a:p>
        </p:txBody>
      </p:sp>
      <p:pic>
        <p:nvPicPr>
          <p:cNvPr id="6" name="Picture 5">
            <a:extLst>
              <a:ext uri="{FF2B5EF4-FFF2-40B4-BE49-F238E27FC236}">
                <a16:creationId xmlns:a16="http://schemas.microsoft.com/office/drawing/2014/main" id="{17E6DA4A-31F1-BF52-AC7E-825FEE7D49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760" y="228600"/>
            <a:ext cx="1799040" cy="132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399867" cy="685799"/>
          </a:xfrm>
        </p:spPr>
        <p:txBody>
          <a:bodyPr>
            <a:normAutofit/>
          </a:bodyPr>
          <a:lstStyle/>
          <a:p>
            <a:pPr algn="l"/>
            <a:r>
              <a:rPr lang="en-GB" sz="3600" dirty="0">
                <a:solidFill>
                  <a:srgbClr val="FF0000"/>
                </a:solidFill>
              </a:rPr>
              <a:t>MISCELLANEOUS PROVISIONS</a:t>
            </a:r>
            <a:endParaRPr lang="en-US" sz="8800" b="1" dirty="0">
              <a:solidFill>
                <a:srgbClr val="FF0000"/>
              </a:solidFill>
            </a:endParaRPr>
          </a:p>
        </p:txBody>
      </p:sp>
      <p:sp>
        <p:nvSpPr>
          <p:cNvPr id="3" name="Content Placeholder 2"/>
          <p:cNvSpPr>
            <a:spLocks noGrp="1"/>
          </p:cNvSpPr>
          <p:nvPr>
            <p:ph idx="1"/>
          </p:nvPr>
        </p:nvSpPr>
        <p:spPr>
          <a:xfrm>
            <a:off x="381000" y="1143000"/>
            <a:ext cx="8305800" cy="4983163"/>
          </a:xfrm>
        </p:spPr>
        <p:txBody>
          <a:bodyPr>
            <a:normAutofit/>
          </a:bodyPr>
          <a:lstStyle/>
          <a:p>
            <a:pPr marL="0" indent="0" algn="just">
              <a:buNone/>
            </a:pPr>
            <a:r>
              <a:rPr lang="en-GB" b="1" dirty="0"/>
              <a:t>Endorsement of Fake Documents </a:t>
            </a:r>
          </a:p>
          <a:p>
            <a:pPr marL="0" indent="0" algn="just">
              <a:buNone/>
            </a:pPr>
            <a:r>
              <a:rPr lang="en-GB" dirty="0"/>
              <a:t>Civil Service staff should refrain from making false declarations or endorsing forged documents. At any rate, A Civil Service Staff should ascertain the authenticity of any document before endorsing it. </a:t>
            </a:r>
          </a:p>
          <a:p>
            <a:pPr marL="0" indent="0" algn="just">
              <a:buNone/>
            </a:pPr>
            <a:r>
              <a:rPr lang="en-GB" b="1" dirty="0"/>
              <a:t>Personal Appearance (Attire) </a:t>
            </a:r>
          </a:p>
          <a:p>
            <a:pPr marL="0" indent="0" algn="just">
              <a:buNone/>
            </a:pPr>
            <a:r>
              <a:rPr lang="en-GB" dirty="0"/>
              <a:t>Civil Service staff shall dress appropriately at all times, in conformity with professional, cultural and international accepted standards and norms of dressing. An attire must not appear too gaudy or shabby so as to draw unfavourable comments from colleagues or the public. </a:t>
            </a:r>
          </a:p>
          <a:p>
            <a:pPr marL="0" indent="0" algn="just">
              <a:buNone/>
            </a:pPr>
            <a:r>
              <a:rPr lang="en-GB" b="1" dirty="0"/>
              <a:t>Acts calculated to bring the Civil Service into disrepute </a:t>
            </a:r>
          </a:p>
          <a:p>
            <a:pPr marL="0" indent="0" algn="just">
              <a:buNone/>
            </a:pPr>
            <a:r>
              <a:rPr lang="en-GB" dirty="0"/>
              <a:t>Any act by a Civil Service staff which is calculated to bring the Civil Service into disrepute must be avoided.</a:t>
            </a:r>
            <a:endParaRPr lang="en-US" dirty="0"/>
          </a:p>
        </p:txBody>
      </p:sp>
      <p:sp>
        <p:nvSpPr>
          <p:cNvPr id="4" name="Date Placeholder 3">
            <a:extLst>
              <a:ext uri="{FF2B5EF4-FFF2-40B4-BE49-F238E27FC236}">
                <a16:creationId xmlns:a16="http://schemas.microsoft.com/office/drawing/2014/main" id="{3D20D569-F8A7-4439-B94F-E50E5D058046}"/>
              </a:ext>
            </a:extLst>
          </p:cNvPr>
          <p:cNvSpPr>
            <a:spLocks noGrp="1"/>
          </p:cNvSpPr>
          <p:nvPr>
            <p:ph type="dt" sz="half" idx="10"/>
          </p:nvPr>
        </p:nvSpPr>
        <p:spPr/>
        <p:txBody>
          <a:bodyPr/>
          <a:lstStyle/>
          <a:p>
            <a:fld id="{A92C67A9-D748-4B53-98C6-1F876B1D21C7}" type="datetime1">
              <a:rPr lang="en-GB" smtClean="0"/>
              <a:t>14/08/2023</a:t>
            </a:fld>
            <a:endParaRPr lang="en-US"/>
          </a:p>
        </p:txBody>
      </p:sp>
      <p:sp>
        <p:nvSpPr>
          <p:cNvPr id="5" name="Slide Number Placeholder 4">
            <a:extLst>
              <a:ext uri="{FF2B5EF4-FFF2-40B4-BE49-F238E27FC236}">
                <a16:creationId xmlns:a16="http://schemas.microsoft.com/office/drawing/2014/main" id="{F429FBE0-B5ED-4228-809F-A82043D35E6C}"/>
              </a:ext>
            </a:extLst>
          </p:cNvPr>
          <p:cNvSpPr>
            <a:spLocks noGrp="1"/>
          </p:cNvSpPr>
          <p:nvPr>
            <p:ph type="sldNum" sz="quarter" idx="12"/>
          </p:nvPr>
        </p:nvSpPr>
        <p:spPr/>
        <p:txBody>
          <a:bodyPr/>
          <a:lstStyle/>
          <a:p>
            <a:fld id="{8B2C68DE-9B68-4DCD-B670-FC706E1ED25E}" type="slidenum">
              <a:rPr lang="en-US" smtClean="0"/>
              <a:pPr/>
              <a:t>21</a:t>
            </a:fld>
            <a:endParaRPr lang="en-US"/>
          </a:p>
        </p:txBody>
      </p:sp>
      <p:pic>
        <p:nvPicPr>
          <p:cNvPr id="6" name="Picture 5">
            <a:extLst>
              <a:ext uri="{FF2B5EF4-FFF2-40B4-BE49-F238E27FC236}">
                <a16:creationId xmlns:a16="http://schemas.microsoft.com/office/drawing/2014/main" id="{0DEFF06A-8100-3C94-92FB-677DC9D97D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7349" y="152650"/>
            <a:ext cx="2059451" cy="135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457201"/>
            <a:ext cx="7918703" cy="838199"/>
          </a:xfrm>
        </p:spPr>
        <p:txBody>
          <a:bodyPr>
            <a:normAutofit/>
          </a:bodyPr>
          <a:lstStyle/>
          <a:p>
            <a:r>
              <a:rPr lang="en-GB" sz="3600" dirty="0">
                <a:solidFill>
                  <a:srgbClr val="FF0000"/>
                </a:solidFill>
              </a:rPr>
              <a:t>MISCELLANEOUS PROVISIONS – CONT’D</a:t>
            </a:r>
            <a:endParaRPr lang="en-US" sz="3600" b="1" dirty="0">
              <a:solidFill>
                <a:schemeClr val="accent2"/>
              </a:solidFill>
            </a:endParaRPr>
          </a:p>
        </p:txBody>
      </p:sp>
      <p:sp>
        <p:nvSpPr>
          <p:cNvPr id="3" name="Content Placeholder 2"/>
          <p:cNvSpPr>
            <a:spLocks noGrp="1"/>
          </p:cNvSpPr>
          <p:nvPr>
            <p:ph idx="1"/>
          </p:nvPr>
        </p:nvSpPr>
        <p:spPr>
          <a:xfrm>
            <a:off x="609600" y="1295400"/>
            <a:ext cx="8077201" cy="4704416"/>
          </a:xfrm>
        </p:spPr>
        <p:txBody>
          <a:bodyPr>
            <a:normAutofit fontScale="70000" lnSpcReduction="20000"/>
          </a:bodyPr>
          <a:lstStyle/>
          <a:p>
            <a:pPr marL="0" indent="0" algn="just">
              <a:buNone/>
            </a:pPr>
            <a:r>
              <a:rPr lang="en-GB" sz="2800" b="1" dirty="0"/>
              <a:t>Exposure of Misconduct </a:t>
            </a:r>
          </a:p>
          <a:p>
            <a:pPr marL="571500" indent="-571500" algn="just">
              <a:buAutoNum type="romanLcPeriod"/>
            </a:pPr>
            <a:r>
              <a:rPr lang="en-GB" sz="2800" dirty="0"/>
              <a:t>A Civil Service staff will be expected to expose any act of misconduct, the commission of which he knows or ought to have known to be a misconduct. </a:t>
            </a:r>
          </a:p>
          <a:p>
            <a:pPr marL="571500" indent="-571500" algn="just">
              <a:buAutoNum type="romanLcPeriod"/>
            </a:pPr>
            <a:r>
              <a:rPr lang="en-GB" sz="2800" dirty="0"/>
              <a:t>A Civil Service staff who believes that he is being required to act in a manner which is illegal, improper, unethical or in breach of the Constitution, and which may involve possible maladministration, or which is otherwise inconsistent with the Civil Service Code of Conduct, or raises a fundamental issue of conscience, shall report the matter in writing, in line with the procedure specified in this Code. </a:t>
            </a:r>
          </a:p>
          <a:p>
            <a:pPr marL="0" indent="0" algn="just">
              <a:buNone/>
            </a:pPr>
            <a:r>
              <a:rPr lang="en-GB" sz="2800" b="1" dirty="0"/>
              <a:t>Offenses not in the Code </a:t>
            </a:r>
          </a:p>
          <a:p>
            <a:pPr marL="0" indent="0" algn="just">
              <a:buNone/>
            </a:pPr>
            <a:r>
              <a:rPr lang="en-GB" sz="2800" dirty="0"/>
              <a:t>Any act of misconduct by a Civil Service staff not expressly mentioned in this Code or in any regulations operating within the Civil Service shall be reported to the Head of the Civil Service, who may, after consultation with the Civil Service Council, issue instructions as to how it should be dealt with, and the case shall be dealt with accordingly. </a:t>
            </a:r>
            <a:endParaRPr lang="en-US" sz="2800" dirty="0"/>
          </a:p>
        </p:txBody>
      </p:sp>
      <p:sp>
        <p:nvSpPr>
          <p:cNvPr id="4" name="Date Placeholder 3">
            <a:extLst>
              <a:ext uri="{FF2B5EF4-FFF2-40B4-BE49-F238E27FC236}">
                <a16:creationId xmlns:a16="http://schemas.microsoft.com/office/drawing/2014/main" id="{7C81EF64-75A0-4381-9459-9D45D10AD825}"/>
              </a:ext>
            </a:extLst>
          </p:cNvPr>
          <p:cNvSpPr>
            <a:spLocks noGrp="1"/>
          </p:cNvSpPr>
          <p:nvPr>
            <p:ph type="dt" sz="half" idx="10"/>
          </p:nvPr>
        </p:nvSpPr>
        <p:spPr/>
        <p:txBody>
          <a:bodyPr/>
          <a:lstStyle/>
          <a:p>
            <a:fld id="{ABE8C363-A490-440B-A7AD-84837CB65AFB}" type="datetime1">
              <a:rPr lang="en-GB" smtClean="0"/>
              <a:t>14/08/2023</a:t>
            </a:fld>
            <a:endParaRPr lang="en-US"/>
          </a:p>
        </p:txBody>
      </p:sp>
      <p:sp>
        <p:nvSpPr>
          <p:cNvPr id="5" name="Slide Number Placeholder 4">
            <a:extLst>
              <a:ext uri="{FF2B5EF4-FFF2-40B4-BE49-F238E27FC236}">
                <a16:creationId xmlns:a16="http://schemas.microsoft.com/office/drawing/2014/main" id="{3C094F7F-773F-4A58-BD63-D0E588857D1F}"/>
              </a:ext>
            </a:extLst>
          </p:cNvPr>
          <p:cNvSpPr>
            <a:spLocks noGrp="1"/>
          </p:cNvSpPr>
          <p:nvPr>
            <p:ph type="sldNum" sz="quarter" idx="12"/>
          </p:nvPr>
        </p:nvSpPr>
        <p:spPr/>
        <p:txBody>
          <a:bodyPr/>
          <a:lstStyle/>
          <a:p>
            <a:fld id="{8B2C68DE-9B68-4DCD-B670-FC706E1ED25E}" type="slidenum">
              <a:rPr lang="en-US" smtClean="0"/>
              <a:pPr/>
              <a:t>22</a:t>
            </a:fld>
            <a:endParaRPr lang="en-US"/>
          </a:p>
        </p:txBody>
      </p:sp>
      <p:pic>
        <p:nvPicPr>
          <p:cNvPr id="6" name="Picture 5">
            <a:extLst>
              <a:ext uri="{FF2B5EF4-FFF2-40B4-BE49-F238E27FC236}">
                <a16:creationId xmlns:a16="http://schemas.microsoft.com/office/drawing/2014/main" id="{A83AD0B5-DA25-E632-E827-849DB2E12B9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0858"/>
            <a:ext cx="2059451" cy="135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62584"/>
          </a:xfrm>
        </p:spPr>
        <p:txBody>
          <a:bodyPr>
            <a:noAutofit/>
          </a:bodyPr>
          <a:lstStyle/>
          <a:p>
            <a:r>
              <a:rPr lang="en-US" sz="3600" b="1" dirty="0">
                <a:solidFill>
                  <a:schemeClr val="accent2"/>
                </a:solidFill>
              </a:rPr>
              <a:t>REPORTING PROCEDURE</a:t>
            </a:r>
            <a:endParaRPr lang="en-US" sz="3600" dirty="0"/>
          </a:p>
        </p:txBody>
      </p:sp>
      <p:sp>
        <p:nvSpPr>
          <p:cNvPr id="3" name="Content Placeholder 2"/>
          <p:cNvSpPr>
            <a:spLocks noGrp="1"/>
          </p:cNvSpPr>
          <p:nvPr>
            <p:ph idx="1"/>
          </p:nvPr>
        </p:nvSpPr>
        <p:spPr>
          <a:xfrm>
            <a:off x="533400" y="1371600"/>
            <a:ext cx="8153401" cy="4901184"/>
          </a:xfrm>
        </p:spPr>
        <p:txBody>
          <a:bodyPr>
            <a:normAutofit fontScale="92500" lnSpcReduction="10000"/>
          </a:bodyPr>
          <a:lstStyle/>
          <a:p>
            <a:pPr marL="0" indent="0" algn="just">
              <a:buNone/>
            </a:pPr>
            <a:r>
              <a:rPr lang="en-GB" sz="1600" dirty="0"/>
              <a:t>The reporting procedure to be followed in lodging complaints or reports in respect of breaches of the code of conduct/work ethic is set forth in the ensuing paragraphs. </a:t>
            </a:r>
          </a:p>
          <a:p>
            <a:pPr marL="0" indent="0" algn="just">
              <a:buNone/>
            </a:pPr>
            <a:r>
              <a:rPr lang="en-GB" sz="1600" dirty="0"/>
              <a:t>Where there is a breach of this Code of Conduct, a Civil Service staff may report or complain to a superior officer or the appropriate authority. </a:t>
            </a:r>
          </a:p>
          <a:p>
            <a:pPr marL="0" indent="0" algn="just">
              <a:buNone/>
            </a:pPr>
            <a:r>
              <a:rPr lang="en-GB" sz="1600" dirty="0"/>
              <a:t>Hierarchy of Authority for Lodging Complaint Reports under this Code may be lodged in the following ascending order: </a:t>
            </a:r>
          </a:p>
          <a:p>
            <a:pPr marL="457200" indent="-457200" algn="just">
              <a:buAutoNum type="alphaLcParenR"/>
            </a:pPr>
            <a:r>
              <a:rPr lang="en-GB" sz="1600" dirty="0"/>
              <a:t>Immediate Supervisor (of officer complained of or complainant) </a:t>
            </a:r>
          </a:p>
          <a:p>
            <a:pPr marL="457200" indent="-457200" algn="just">
              <a:buAutoNum type="alphaLcParenR"/>
            </a:pPr>
            <a:r>
              <a:rPr lang="en-GB" sz="1600" dirty="0"/>
              <a:t>Chief Director/Head of Department </a:t>
            </a:r>
          </a:p>
          <a:p>
            <a:pPr marL="457200" indent="-457200" algn="just">
              <a:buAutoNum type="alphaLcParenR"/>
            </a:pPr>
            <a:r>
              <a:rPr lang="en-GB" sz="1600" dirty="0"/>
              <a:t>The Head of Civil Service </a:t>
            </a:r>
          </a:p>
          <a:p>
            <a:pPr marL="457200" indent="-457200" algn="just">
              <a:buAutoNum type="alphaLcParenR"/>
            </a:pPr>
            <a:r>
              <a:rPr lang="en-GB" sz="1600" dirty="0"/>
              <a:t>The Civil Service Council </a:t>
            </a:r>
          </a:p>
          <a:p>
            <a:pPr marL="457200" indent="-457200" algn="just">
              <a:buAutoNum type="alphaLcParenR"/>
            </a:pPr>
            <a:r>
              <a:rPr lang="en-GB" sz="1600" dirty="0"/>
              <a:t>Chairman of the Public Services Commission </a:t>
            </a:r>
          </a:p>
          <a:p>
            <a:pPr marL="457200" indent="-457200" algn="just">
              <a:buAutoNum type="alphaLcParenR"/>
            </a:pPr>
            <a:r>
              <a:rPr lang="en-GB" sz="1600" dirty="0"/>
              <a:t>Chief of Staff </a:t>
            </a:r>
          </a:p>
          <a:p>
            <a:pPr marL="457200" indent="-457200" algn="just">
              <a:buAutoNum type="alphaLcParenR"/>
            </a:pPr>
            <a:r>
              <a:rPr lang="en-GB" sz="1600" dirty="0"/>
              <a:t>The President/Vice-President </a:t>
            </a:r>
          </a:p>
          <a:p>
            <a:pPr marL="0" indent="0" algn="just">
              <a:buNone/>
            </a:pPr>
            <a:r>
              <a:rPr lang="en-GB" sz="1600" dirty="0"/>
              <a:t>Where the Officer to whom the report should be made, is himself involved in the breach of the Code, the matter should be reported to the next superior officer. </a:t>
            </a:r>
            <a:endParaRPr lang="en-US" sz="1400" dirty="0"/>
          </a:p>
        </p:txBody>
      </p:sp>
      <p:sp>
        <p:nvSpPr>
          <p:cNvPr id="4" name="Date Placeholder 3">
            <a:extLst>
              <a:ext uri="{FF2B5EF4-FFF2-40B4-BE49-F238E27FC236}">
                <a16:creationId xmlns:a16="http://schemas.microsoft.com/office/drawing/2014/main" id="{A7571CD9-B7F3-40D0-B863-40F2D486C655}"/>
              </a:ext>
            </a:extLst>
          </p:cNvPr>
          <p:cNvSpPr>
            <a:spLocks noGrp="1"/>
          </p:cNvSpPr>
          <p:nvPr>
            <p:ph type="dt" sz="half" idx="10"/>
          </p:nvPr>
        </p:nvSpPr>
        <p:spPr/>
        <p:txBody>
          <a:bodyPr/>
          <a:lstStyle/>
          <a:p>
            <a:fld id="{50F78C14-75FB-4246-88CF-F9CAF29359A8}" type="datetime1">
              <a:rPr lang="en-GB" smtClean="0"/>
              <a:t>14/08/2023</a:t>
            </a:fld>
            <a:endParaRPr lang="en-US"/>
          </a:p>
        </p:txBody>
      </p:sp>
      <p:sp>
        <p:nvSpPr>
          <p:cNvPr id="5" name="Slide Number Placeholder 4">
            <a:extLst>
              <a:ext uri="{FF2B5EF4-FFF2-40B4-BE49-F238E27FC236}">
                <a16:creationId xmlns:a16="http://schemas.microsoft.com/office/drawing/2014/main" id="{3BE167C9-9014-41E3-B9E5-F1630A98157D}"/>
              </a:ext>
            </a:extLst>
          </p:cNvPr>
          <p:cNvSpPr>
            <a:spLocks noGrp="1"/>
          </p:cNvSpPr>
          <p:nvPr>
            <p:ph type="sldNum" sz="quarter" idx="12"/>
          </p:nvPr>
        </p:nvSpPr>
        <p:spPr/>
        <p:txBody>
          <a:bodyPr/>
          <a:lstStyle/>
          <a:p>
            <a:fld id="{8B2C68DE-9B68-4DCD-B670-FC706E1ED25E}" type="slidenum">
              <a:rPr lang="en-US" smtClean="0"/>
              <a:pPr/>
              <a:t>23</a:t>
            </a:fld>
            <a:endParaRPr lang="en-US"/>
          </a:p>
        </p:txBody>
      </p:sp>
      <p:pic>
        <p:nvPicPr>
          <p:cNvPr id="6" name="Picture 5">
            <a:extLst>
              <a:ext uri="{FF2B5EF4-FFF2-40B4-BE49-F238E27FC236}">
                <a16:creationId xmlns:a16="http://schemas.microsoft.com/office/drawing/2014/main" id="{B4462F07-86A0-296D-CA61-297CB174D6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445" y="40931"/>
            <a:ext cx="2059451" cy="135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772400" cy="685799"/>
          </a:xfrm>
        </p:spPr>
        <p:txBody>
          <a:bodyPr>
            <a:normAutofit/>
          </a:bodyPr>
          <a:lstStyle/>
          <a:p>
            <a:pPr algn="l"/>
            <a:r>
              <a:rPr lang="en-US" sz="3600" b="1" dirty="0">
                <a:solidFill>
                  <a:schemeClr val="accent2"/>
                </a:solidFill>
              </a:rPr>
              <a:t>REPORTING PROCEDURE – CONT’D</a:t>
            </a:r>
          </a:p>
        </p:txBody>
      </p:sp>
      <p:sp>
        <p:nvSpPr>
          <p:cNvPr id="3" name="Content Placeholder 2"/>
          <p:cNvSpPr>
            <a:spLocks noGrp="1"/>
          </p:cNvSpPr>
          <p:nvPr>
            <p:ph idx="1"/>
          </p:nvPr>
        </p:nvSpPr>
        <p:spPr>
          <a:xfrm>
            <a:off x="533400" y="1143000"/>
            <a:ext cx="8153400" cy="4983163"/>
          </a:xfrm>
        </p:spPr>
        <p:txBody>
          <a:bodyPr>
            <a:normAutofit fontScale="85000" lnSpcReduction="10000"/>
          </a:bodyPr>
          <a:lstStyle/>
          <a:p>
            <a:pPr marL="0" indent="0" algn="just">
              <a:buNone/>
            </a:pPr>
            <a:r>
              <a:rPr lang="en-GB" sz="2800" dirty="0"/>
              <a:t>In all cases, the reports should be copied to the Chief Director with responsibility for the Ministry/Department, in which the officer being complained about belongs, as well as to the Chairman of the Disciplinary Committee of the Ministry/Department. </a:t>
            </a:r>
          </a:p>
          <a:p>
            <a:pPr marL="0" indent="0" algn="just">
              <a:buNone/>
            </a:pPr>
            <a:r>
              <a:rPr lang="en-GB" sz="2800" dirty="0"/>
              <a:t>The Officer or Authority to whom the report is made shall indicate the action being taken within a period of two weeks from the receipt of the report, failing which the complainant may take up the complaint with the next superior authority. </a:t>
            </a:r>
          </a:p>
          <a:p>
            <a:pPr marL="0" indent="0" algn="just">
              <a:buNone/>
            </a:pPr>
            <a:r>
              <a:rPr lang="en-GB" sz="2800" dirty="0"/>
              <a:t>Notwithstanding this procedure, any matter which may be considered to be a breach of human rights or a case of fraud may be reported to the Office of the Commissioner of Human Rights and Administrative Justice (CHRAJ), the Economic and Organised Crime Office (EOCO) and the Office of the Special Prosecutor (OSP) respectively, where it is not feasible or practicable to invoke the procedure in this Code.</a:t>
            </a:r>
            <a:endParaRPr lang="en-US" dirty="0"/>
          </a:p>
        </p:txBody>
      </p:sp>
      <p:sp>
        <p:nvSpPr>
          <p:cNvPr id="4" name="Date Placeholder 3">
            <a:extLst>
              <a:ext uri="{FF2B5EF4-FFF2-40B4-BE49-F238E27FC236}">
                <a16:creationId xmlns:a16="http://schemas.microsoft.com/office/drawing/2014/main" id="{991FAF7F-518C-4899-B18E-C3A3367C329A}"/>
              </a:ext>
            </a:extLst>
          </p:cNvPr>
          <p:cNvSpPr>
            <a:spLocks noGrp="1"/>
          </p:cNvSpPr>
          <p:nvPr>
            <p:ph type="dt" sz="half" idx="10"/>
          </p:nvPr>
        </p:nvSpPr>
        <p:spPr/>
        <p:txBody>
          <a:bodyPr/>
          <a:lstStyle/>
          <a:p>
            <a:fld id="{99C142DE-45AC-4916-864C-9A19EEB5D260}" type="datetime1">
              <a:rPr lang="en-GB" smtClean="0"/>
              <a:t>14/08/2023</a:t>
            </a:fld>
            <a:endParaRPr lang="en-US"/>
          </a:p>
        </p:txBody>
      </p:sp>
      <p:sp>
        <p:nvSpPr>
          <p:cNvPr id="5" name="Slide Number Placeholder 4">
            <a:extLst>
              <a:ext uri="{FF2B5EF4-FFF2-40B4-BE49-F238E27FC236}">
                <a16:creationId xmlns:a16="http://schemas.microsoft.com/office/drawing/2014/main" id="{57C41F2E-54AE-431E-8315-7C5E0632C314}"/>
              </a:ext>
            </a:extLst>
          </p:cNvPr>
          <p:cNvSpPr>
            <a:spLocks noGrp="1"/>
          </p:cNvSpPr>
          <p:nvPr>
            <p:ph type="sldNum" sz="quarter" idx="12"/>
          </p:nvPr>
        </p:nvSpPr>
        <p:spPr/>
        <p:txBody>
          <a:bodyPr/>
          <a:lstStyle/>
          <a:p>
            <a:fld id="{8B2C68DE-9B68-4DCD-B670-FC706E1ED25E}" type="slidenum">
              <a:rPr lang="en-US" smtClean="0"/>
              <a:pPr/>
              <a:t>24</a:t>
            </a:fld>
            <a:endParaRPr lang="en-US"/>
          </a:p>
        </p:txBody>
      </p:sp>
      <p:pic>
        <p:nvPicPr>
          <p:cNvPr id="6" name="Picture 5">
            <a:extLst>
              <a:ext uri="{FF2B5EF4-FFF2-40B4-BE49-F238E27FC236}">
                <a16:creationId xmlns:a16="http://schemas.microsoft.com/office/drawing/2014/main" id="{85A99AEE-1AFF-E85C-BA38-0FC3F4788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799" y="60897"/>
            <a:ext cx="2059451" cy="108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467600" cy="533399"/>
          </a:xfrm>
        </p:spPr>
        <p:txBody>
          <a:bodyPr>
            <a:normAutofit fontScale="90000"/>
          </a:bodyPr>
          <a:lstStyle/>
          <a:p>
            <a:r>
              <a:rPr lang="en-GB" dirty="0">
                <a:solidFill>
                  <a:srgbClr val="FF0000"/>
                </a:solidFill>
              </a:rPr>
              <a:t>DISCIPLINARY PROCEDURES/ PENALTIES</a:t>
            </a:r>
            <a:endParaRPr lang="en-US" dirty="0">
              <a:solidFill>
                <a:srgbClr val="FF0000"/>
              </a:solidFill>
            </a:endParaRPr>
          </a:p>
        </p:txBody>
      </p:sp>
      <p:sp>
        <p:nvSpPr>
          <p:cNvPr id="3" name="Content Placeholder 2"/>
          <p:cNvSpPr>
            <a:spLocks noGrp="1"/>
          </p:cNvSpPr>
          <p:nvPr>
            <p:ph idx="1"/>
          </p:nvPr>
        </p:nvSpPr>
        <p:spPr>
          <a:xfrm>
            <a:off x="685800" y="1143000"/>
            <a:ext cx="8172449" cy="5105400"/>
          </a:xfrm>
        </p:spPr>
        <p:txBody>
          <a:bodyPr>
            <a:normAutofit fontScale="25000" lnSpcReduction="20000"/>
          </a:bodyPr>
          <a:lstStyle/>
          <a:p>
            <a:pPr marL="0" indent="0" algn="just">
              <a:buNone/>
            </a:pPr>
            <a:r>
              <a:rPr lang="en-GB" sz="7200" dirty="0"/>
              <a:t>Disciplinary procedures set out in the following paragraphs may be initiated against a staff member who fails to comply with the standards of conduct in this Code. </a:t>
            </a:r>
          </a:p>
          <a:p>
            <a:pPr marL="0" indent="0" algn="just">
              <a:buNone/>
            </a:pPr>
            <a:r>
              <a:rPr lang="en-GB" sz="7200" dirty="0"/>
              <a:t>Where a case is proven, the Civil Service staff may be subjected to appropriate disciplinary or corrective measure. </a:t>
            </a:r>
          </a:p>
          <a:p>
            <a:pPr marL="0" indent="0" algn="just">
              <a:buNone/>
            </a:pPr>
            <a:r>
              <a:rPr lang="en-GB" sz="7200" dirty="0"/>
              <a:t>Disciplinary procedure for all offences shall be in accordance with the provisions of the Civil Service Regulations/Administrative Instructions. </a:t>
            </a:r>
          </a:p>
          <a:p>
            <a:pPr marL="0" indent="0" algn="just">
              <a:buNone/>
            </a:pPr>
            <a:r>
              <a:rPr lang="en-GB" sz="7200" dirty="0"/>
              <a:t>Officers to be Warned in Writing </a:t>
            </a:r>
          </a:p>
          <a:p>
            <a:pPr marL="571500" indent="-571500" algn="just">
              <a:buAutoNum type="romanLcPeriod"/>
            </a:pPr>
            <a:r>
              <a:rPr lang="en-GB" sz="7200" dirty="0"/>
              <a:t>Heads of Department/Directorates/Units shall cause a warning in writing to be issued to any Officer whose work or conduct is determined to be unsatisfactory. In every case where an Officer has been so warned, the fact should be so recorded by the Head of the Department/Directorate/Unit concerned. </a:t>
            </a:r>
          </a:p>
          <a:p>
            <a:pPr marL="571500" indent="-571500" algn="just">
              <a:buAutoNum type="romanLcPeriod"/>
            </a:pPr>
            <a:r>
              <a:rPr lang="en-GB" sz="7200" dirty="0"/>
              <a:t>An Officer should not be allowed to accumulate not more than three (3) warnings and censures for acts of misconduct before disciplinary action is taken against him. </a:t>
            </a:r>
          </a:p>
          <a:p>
            <a:pPr marL="571500" indent="-571500" algn="just">
              <a:buAutoNum type="romanLcPeriod"/>
            </a:pPr>
            <a:r>
              <a:rPr lang="en-GB" sz="7200" dirty="0"/>
              <a:t>In cases where the misconduct is comparatively minor, action may nevertheless, be taken as soon as it is clear that the Officer is not likely to respond to the corrections and when sufficient evidence is available to warrant proceedings under the Code. </a:t>
            </a:r>
          </a:p>
          <a:p>
            <a:pPr marL="571500" indent="-571500" algn="just">
              <a:buAutoNum type="romanLcPeriod"/>
            </a:pPr>
            <a:r>
              <a:rPr lang="en-GB" sz="7200" dirty="0"/>
              <a:t>The conduct of any Civil Service staff which contravenes any paragraph of this Code shall be investigated for purposes of discipline.</a:t>
            </a:r>
            <a:endParaRPr lang="en-US" sz="7200" dirty="0"/>
          </a:p>
          <a:p>
            <a:pPr>
              <a:buNone/>
            </a:pPr>
            <a:endParaRPr lang="en-US" dirty="0"/>
          </a:p>
          <a:p>
            <a:endParaRPr lang="en-US" dirty="0"/>
          </a:p>
        </p:txBody>
      </p:sp>
      <p:sp>
        <p:nvSpPr>
          <p:cNvPr id="4" name="Date Placeholder 3">
            <a:extLst>
              <a:ext uri="{FF2B5EF4-FFF2-40B4-BE49-F238E27FC236}">
                <a16:creationId xmlns:a16="http://schemas.microsoft.com/office/drawing/2014/main" id="{30484D01-3424-4C84-B2EB-9C4D5F709918}"/>
              </a:ext>
            </a:extLst>
          </p:cNvPr>
          <p:cNvSpPr>
            <a:spLocks noGrp="1"/>
          </p:cNvSpPr>
          <p:nvPr>
            <p:ph type="dt" sz="half" idx="10"/>
          </p:nvPr>
        </p:nvSpPr>
        <p:spPr/>
        <p:txBody>
          <a:bodyPr/>
          <a:lstStyle/>
          <a:p>
            <a:fld id="{CB3EBD5F-D684-491B-9396-0E2F0705E3C0}" type="datetime1">
              <a:rPr lang="en-GB" smtClean="0"/>
              <a:t>14/08/2023</a:t>
            </a:fld>
            <a:endParaRPr lang="en-US"/>
          </a:p>
        </p:txBody>
      </p:sp>
      <p:sp>
        <p:nvSpPr>
          <p:cNvPr id="5" name="Slide Number Placeholder 4">
            <a:extLst>
              <a:ext uri="{FF2B5EF4-FFF2-40B4-BE49-F238E27FC236}">
                <a16:creationId xmlns:a16="http://schemas.microsoft.com/office/drawing/2014/main" id="{57D4153A-56D2-4FAF-833D-BBD746DDF0BE}"/>
              </a:ext>
            </a:extLst>
          </p:cNvPr>
          <p:cNvSpPr>
            <a:spLocks noGrp="1"/>
          </p:cNvSpPr>
          <p:nvPr>
            <p:ph type="sldNum" sz="quarter" idx="12"/>
          </p:nvPr>
        </p:nvSpPr>
        <p:spPr/>
        <p:txBody>
          <a:bodyPr/>
          <a:lstStyle/>
          <a:p>
            <a:fld id="{8B2C68DE-9B68-4DCD-B670-FC706E1ED25E}" type="slidenum">
              <a:rPr lang="en-US" smtClean="0"/>
              <a:pPr/>
              <a:t>25</a:t>
            </a:fld>
            <a:endParaRPr lang="en-US"/>
          </a:p>
        </p:txBody>
      </p:sp>
      <p:pic>
        <p:nvPicPr>
          <p:cNvPr id="6" name="Picture 5">
            <a:extLst>
              <a:ext uri="{FF2B5EF4-FFF2-40B4-BE49-F238E27FC236}">
                <a16:creationId xmlns:a16="http://schemas.microsoft.com/office/drawing/2014/main" id="{82BBAA13-AC6E-9174-64EE-4B9C8A587F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6580" y="86557"/>
            <a:ext cx="1722840" cy="127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14399"/>
          </a:xfrm>
        </p:spPr>
        <p:txBody>
          <a:bodyPr>
            <a:normAutofit/>
          </a:bodyPr>
          <a:lstStyle/>
          <a:p>
            <a:r>
              <a:rPr lang="en-GB" sz="3600" dirty="0">
                <a:solidFill>
                  <a:srgbClr val="FF0000"/>
                </a:solidFill>
              </a:rPr>
              <a:t>DISCIPLINARY PROCEDURES/ PENALTIES – CONT’D</a:t>
            </a:r>
            <a:endParaRPr lang="en-US" sz="3600" b="1" dirty="0">
              <a:solidFill>
                <a:schemeClr val="accent2"/>
              </a:solidFill>
            </a:endParaRPr>
          </a:p>
        </p:txBody>
      </p:sp>
      <p:sp>
        <p:nvSpPr>
          <p:cNvPr id="3" name="Content Placeholder 2"/>
          <p:cNvSpPr>
            <a:spLocks noGrp="1"/>
          </p:cNvSpPr>
          <p:nvPr>
            <p:ph idx="1"/>
          </p:nvPr>
        </p:nvSpPr>
        <p:spPr>
          <a:xfrm>
            <a:off x="609600" y="1295400"/>
            <a:ext cx="8077201" cy="4713747"/>
          </a:xfrm>
        </p:spPr>
        <p:txBody>
          <a:bodyPr>
            <a:normAutofit fontScale="77500" lnSpcReduction="20000"/>
          </a:bodyPr>
          <a:lstStyle/>
          <a:p>
            <a:pPr marL="0" indent="0" algn="just">
              <a:buNone/>
            </a:pPr>
            <a:r>
              <a:rPr lang="en-GB" sz="2800" b="1" dirty="0"/>
              <a:t>Disciplinary Committee </a:t>
            </a:r>
          </a:p>
          <a:p>
            <a:pPr marL="571500" indent="-571500" algn="just">
              <a:buAutoNum type="romanLcPeriod"/>
            </a:pPr>
            <a:r>
              <a:rPr lang="en-GB" sz="2800" dirty="0"/>
              <a:t>A Disciplinary Committee shall be constituted to investigate acts of misconduct under this Code and recommend appropriate disciplinary or corrective measures. </a:t>
            </a:r>
          </a:p>
          <a:p>
            <a:pPr marL="571500" indent="-571500" algn="just">
              <a:buAutoNum type="romanLcPeriod"/>
            </a:pPr>
            <a:r>
              <a:rPr lang="en-GB" sz="2800" dirty="0"/>
              <a:t>A Disciplinary Committee shall be constituted in the following manner: a. A Senior Officer nominated by the Disciplinary Authority as Chairman. b. Representative of a Ministry/Department Local Labour Union and c. The Personnel Officer or an Officer acting in that capacity shall act as the investigating officer. </a:t>
            </a:r>
          </a:p>
          <a:p>
            <a:pPr marL="571500" indent="-571500" algn="just">
              <a:buAutoNum type="romanLcPeriod"/>
            </a:pPr>
            <a:r>
              <a:rPr lang="en-GB" sz="2800" dirty="0"/>
              <a:t>Any Civil Service staff appearing before a Disciplinary Committee shall be given every opportunity to defend himself and have a right of appeal not more than two weeks after the decision. </a:t>
            </a:r>
          </a:p>
          <a:p>
            <a:pPr marL="571500" indent="-571500" algn="just">
              <a:buAutoNum type="romanLcPeriod"/>
            </a:pPr>
            <a:r>
              <a:rPr lang="en-GB" sz="2800" dirty="0"/>
              <a:t>The Committee’s findings and recommendations shall be forwarded to the appropriate Disciplinary Authority </a:t>
            </a:r>
            <a:endParaRPr lang="en-US" dirty="0"/>
          </a:p>
        </p:txBody>
      </p:sp>
      <p:sp>
        <p:nvSpPr>
          <p:cNvPr id="4" name="Date Placeholder 3">
            <a:extLst>
              <a:ext uri="{FF2B5EF4-FFF2-40B4-BE49-F238E27FC236}">
                <a16:creationId xmlns:a16="http://schemas.microsoft.com/office/drawing/2014/main" id="{C0FDF91B-8168-41C9-A20E-B2527D4A5C27}"/>
              </a:ext>
            </a:extLst>
          </p:cNvPr>
          <p:cNvSpPr>
            <a:spLocks noGrp="1"/>
          </p:cNvSpPr>
          <p:nvPr>
            <p:ph type="dt" sz="half" idx="10"/>
          </p:nvPr>
        </p:nvSpPr>
        <p:spPr/>
        <p:txBody>
          <a:bodyPr/>
          <a:lstStyle/>
          <a:p>
            <a:fld id="{86DA330C-79A4-471C-A08F-104D8DFBB8E1}" type="datetime1">
              <a:rPr lang="en-GB" smtClean="0"/>
              <a:t>14/08/2023</a:t>
            </a:fld>
            <a:endParaRPr lang="en-US"/>
          </a:p>
        </p:txBody>
      </p:sp>
      <p:sp>
        <p:nvSpPr>
          <p:cNvPr id="5" name="Slide Number Placeholder 4">
            <a:extLst>
              <a:ext uri="{FF2B5EF4-FFF2-40B4-BE49-F238E27FC236}">
                <a16:creationId xmlns:a16="http://schemas.microsoft.com/office/drawing/2014/main" id="{0B6E76DE-0CC1-4CC2-8159-BB11A28EB526}"/>
              </a:ext>
            </a:extLst>
          </p:cNvPr>
          <p:cNvSpPr>
            <a:spLocks noGrp="1"/>
          </p:cNvSpPr>
          <p:nvPr>
            <p:ph type="sldNum" sz="quarter" idx="12"/>
          </p:nvPr>
        </p:nvSpPr>
        <p:spPr/>
        <p:txBody>
          <a:bodyPr/>
          <a:lstStyle/>
          <a:p>
            <a:fld id="{8B2C68DE-9B68-4DCD-B670-FC706E1ED25E}" type="slidenum">
              <a:rPr lang="en-US" smtClean="0"/>
              <a:pPr/>
              <a:t>26</a:t>
            </a:fld>
            <a:endParaRPr lang="en-US"/>
          </a:p>
        </p:txBody>
      </p:sp>
      <p:pic>
        <p:nvPicPr>
          <p:cNvPr id="6" name="Picture 5">
            <a:extLst>
              <a:ext uri="{FF2B5EF4-FFF2-40B4-BE49-F238E27FC236}">
                <a16:creationId xmlns:a16="http://schemas.microsoft.com/office/drawing/2014/main" id="{6A863DAD-EC69-48D3-FA62-23C69C40D5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257800"/>
            <a:ext cx="1828800" cy="12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457201"/>
            <a:ext cx="7918703" cy="761999"/>
          </a:xfrm>
        </p:spPr>
        <p:txBody>
          <a:bodyPr>
            <a:noAutofit/>
          </a:bodyPr>
          <a:lstStyle/>
          <a:p>
            <a:r>
              <a:rPr lang="en-GB" sz="3600" dirty="0">
                <a:solidFill>
                  <a:srgbClr val="FF0000"/>
                </a:solidFill>
              </a:rPr>
              <a:t>DISCIPLINARY PROCEDURES/ PENALTIES – CONT’D</a:t>
            </a:r>
            <a:endParaRPr lang="en-US" sz="3600" b="1" dirty="0">
              <a:solidFill>
                <a:schemeClr val="accent2"/>
              </a:solidFill>
            </a:endParaRPr>
          </a:p>
        </p:txBody>
      </p:sp>
      <p:sp>
        <p:nvSpPr>
          <p:cNvPr id="3" name="Content Placeholder 2"/>
          <p:cNvSpPr>
            <a:spLocks noGrp="1"/>
          </p:cNvSpPr>
          <p:nvPr>
            <p:ph idx="1"/>
          </p:nvPr>
        </p:nvSpPr>
        <p:spPr>
          <a:xfrm>
            <a:off x="685800" y="1219200"/>
            <a:ext cx="8001001" cy="4780616"/>
          </a:xfrm>
        </p:spPr>
        <p:txBody>
          <a:bodyPr>
            <a:normAutofit/>
          </a:bodyPr>
          <a:lstStyle/>
          <a:p>
            <a:pPr marL="0" indent="0" algn="just">
              <a:buNone/>
            </a:pPr>
            <a:r>
              <a:rPr lang="en-GB" sz="2400" b="1" dirty="0"/>
              <a:t>Offences and Misconduct </a:t>
            </a:r>
          </a:p>
          <a:p>
            <a:pPr marL="514350" indent="-514350" algn="just">
              <a:buAutoNum type="romanLcPeriod"/>
            </a:pPr>
            <a:r>
              <a:rPr lang="en-GB" sz="2400" dirty="0"/>
              <a:t>Offence or Misconduct is any act done without reasonable excuse by a Civil Service staff which amounts to a failure to perform in a proper manner any duty imposed on him as such; or which contravenes any enactment relating to the Civil Service; or which is otherwise prejudicial to the efficient conduct of the Civil Service; or tends to bring the Civil Service into disrepute; constitutes misconduct.” </a:t>
            </a:r>
          </a:p>
          <a:p>
            <a:pPr marL="514350" indent="-514350" algn="just">
              <a:buAutoNum type="romanLcPeriod"/>
            </a:pPr>
            <a:r>
              <a:rPr lang="en-GB" sz="2400" dirty="0"/>
              <a:t>For the purposes of this Code, Offences are classified as either, major or minor as defined in paragraphs 6.7 and 6.8 respectively.</a:t>
            </a:r>
            <a:endParaRPr lang="en-US" dirty="0"/>
          </a:p>
          <a:p>
            <a:endParaRPr lang="en-US" dirty="0"/>
          </a:p>
        </p:txBody>
      </p:sp>
      <p:sp>
        <p:nvSpPr>
          <p:cNvPr id="4" name="Date Placeholder 3">
            <a:extLst>
              <a:ext uri="{FF2B5EF4-FFF2-40B4-BE49-F238E27FC236}">
                <a16:creationId xmlns:a16="http://schemas.microsoft.com/office/drawing/2014/main" id="{B96287C2-1FDE-4905-B05E-09E87F7521E7}"/>
              </a:ext>
            </a:extLst>
          </p:cNvPr>
          <p:cNvSpPr>
            <a:spLocks noGrp="1"/>
          </p:cNvSpPr>
          <p:nvPr>
            <p:ph type="dt" sz="half" idx="10"/>
          </p:nvPr>
        </p:nvSpPr>
        <p:spPr/>
        <p:txBody>
          <a:bodyPr/>
          <a:lstStyle/>
          <a:p>
            <a:fld id="{8AFA7BB7-CA3D-4D6A-8A4D-B60572B3C6C6}" type="datetime1">
              <a:rPr lang="en-GB" smtClean="0"/>
              <a:t>14/08/2023</a:t>
            </a:fld>
            <a:endParaRPr lang="en-US"/>
          </a:p>
        </p:txBody>
      </p:sp>
      <p:sp>
        <p:nvSpPr>
          <p:cNvPr id="5" name="Slide Number Placeholder 4">
            <a:extLst>
              <a:ext uri="{FF2B5EF4-FFF2-40B4-BE49-F238E27FC236}">
                <a16:creationId xmlns:a16="http://schemas.microsoft.com/office/drawing/2014/main" id="{921407FC-4665-46A6-9279-0804C64EE611}"/>
              </a:ext>
            </a:extLst>
          </p:cNvPr>
          <p:cNvSpPr>
            <a:spLocks noGrp="1"/>
          </p:cNvSpPr>
          <p:nvPr>
            <p:ph type="sldNum" sz="quarter" idx="12"/>
          </p:nvPr>
        </p:nvSpPr>
        <p:spPr/>
        <p:txBody>
          <a:bodyPr/>
          <a:lstStyle/>
          <a:p>
            <a:fld id="{8B2C68DE-9B68-4DCD-B670-FC706E1ED25E}" type="slidenum">
              <a:rPr lang="en-US" smtClean="0"/>
              <a:pPr/>
              <a:t>27</a:t>
            </a:fld>
            <a:endParaRPr lang="en-US"/>
          </a:p>
        </p:txBody>
      </p:sp>
      <p:pic>
        <p:nvPicPr>
          <p:cNvPr id="6" name="Picture 5">
            <a:extLst>
              <a:ext uri="{FF2B5EF4-FFF2-40B4-BE49-F238E27FC236}">
                <a16:creationId xmlns:a16="http://schemas.microsoft.com/office/drawing/2014/main" id="{6B9B7673-D1FC-6BED-6544-1F4EB77D4B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893" y="5181600"/>
            <a:ext cx="1799107" cy="128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1"/>
            <a:ext cx="7543800" cy="838199"/>
          </a:xfrm>
        </p:spPr>
        <p:txBody>
          <a:bodyPr>
            <a:noAutofit/>
          </a:bodyPr>
          <a:lstStyle/>
          <a:p>
            <a:r>
              <a:rPr lang="en-GB" sz="3600" dirty="0">
                <a:solidFill>
                  <a:srgbClr val="FF0000"/>
                </a:solidFill>
              </a:rPr>
              <a:t>DISCIPLINARY PROCEDURES/ PENALTIES – CONT’D</a:t>
            </a:r>
            <a:endParaRPr lang="en-US" sz="3600" b="1" dirty="0">
              <a:solidFill>
                <a:schemeClr val="accent2"/>
              </a:solidFill>
            </a:endParaRPr>
          </a:p>
        </p:txBody>
      </p:sp>
      <p:sp>
        <p:nvSpPr>
          <p:cNvPr id="3" name="Content Placeholder 2"/>
          <p:cNvSpPr>
            <a:spLocks noGrp="1"/>
          </p:cNvSpPr>
          <p:nvPr>
            <p:ph idx="1"/>
          </p:nvPr>
        </p:nvSpPr>
        <p:spPr>
          <a:xfrm>
            <a:off x="685800" y="1295400"/>
            <a:ext cx="7807325" cy="5175304"/>
          </a:xfrm>
        </p:spPr>
        <p:txBody>
          <a:bodyPr>
            <a:normAutofit fontScale="62500" lnSpcReduction="20000"/>
          </a:bodyPr>
          <a:lstStyle/>
          <a:p>
            <a:pPr marL="0" indent="0" algn="just">
              <a:buNone/>
            </a:pPr>
            <a:r>
              <a:rPr lang="en-GB" sz="2800" b="1" dirty="0"/>
              <a:t>Major Offences </a:t>
            </a:r>
          </a:p>
          <a:p>
            <a:pPr marL="0" indent="0" algn="just">
              <a:buNone/>
            </a:pPr>
            <a:r>
              <a:rPr lang="en-GB" sz="2800" dirty="0"/>
              <a:t>The major Offences shall in general consist of the following: </a:t>
            </a:r>
          </a:p>
          <a:p>
            <a:pPr marL="514350" indent="-514350" algn="just">
              <a:buAutoNum type="alphaLcParenBoth"/>
            </a:pPr>
            <a:r>
              <a:rPr lang="en-GB" sz="2800" dirty="0"/>
              <a:t>To make unauthorised disclosure of classified and unclassified official information or document to a private person or to another public officer. </a:t>
            </a:r>
          </a:p>
          <a:p>
            <a:pPr marL="514350" indent="-514350" algn="just">
              <a:buAutoNum type="alphaLcParenBoth"/>
            </a:pPr>
            <a:r>
              <a:rPr lang="en-GB" sz="2800" dirty="0"/>
              <a:t>To hold any political Office Paid or Unpaid or to Declare openly ones affiliation or membership of a political party Engaging directly or indirectly in partisan political activities </a:t>
            </a:r>
          </a:p>
          <a:p>
            <a:pPr marL="514350" indent="-514350" algn="just">
              <a:buAutoNum type="alphaLcParenBoth"/>
            </a:pPr>
            <a:r>
              <a:rPr lang="en-GB" sz="2800" dirty="0"/>
              <a:t>To Sexually harass a colleague officer in Government Offices or anywhere </a:t>
            </a:r>
          </a:p>
          <a:p>
            <a:pPr marL="514350" indent="-514350" algn="just">
              <a:buAutoNum type="alphaLcParenBoth"/>
            </a:pPr>
            <a:r>
              <a:rPr lang="en-GB" sz="2800" dirty="0"/>
              <a:t>To demand, receive or give bribe, or be an agent for any person who intends to influence a Civil Service Staff with a bribe. </a:t>
            </a:r>
          </a:p>
          <a:p>
            <a:pPr marL="514350" indent="-514350" algn="just">
              <a:buAutoNum type="alphaLcParenBoth"/>
            </a:pPr>
            <a:r>
              <a:rPr lang="en-GB" sz="2800" dirty="0"/>
              <a:t>To engage in forgery of document(s) in the Office </a:t>
            </a:r>
          </a:p>
          <a:p>
            <a:pPr marL="514350" indent="-514350" algn="just">
              <a:buAutoNum type="alphaLcParenBoth"/>
            </a:pPr>
            <a:r>
              <a:rPr lang="en-GB" sz="2800" dirty="0"/>
              <a:t>To slander or libel another person </a:t>
            </a:r>
          </a:p>
          <a:p>
            <a:pPr marL="514350" indent="-514350" algn="just">
              <a:buAutoNum type="alphaLcParenBoth"/>
            </a:pPr>
            <a:r>
              <a:rPr lang="en-GB" sz="2800" dirty="0"/>
              <a:t>To be Convicted for any offence involving fraud, dishonesty or moral turpitude </a:t>
            </a:r>
          </a:p>
          <a:p>
            <a:pPr marL="514350" indent="-514350" algn="just">
              <a:buAutoNum type="alphaLcParenBoth"/>
            </a:pPr>
            <a:r>
              <a:rPr lang="en-GB" sz="2800" dirty="0"/>
              <a:t>Falsification of official document and or signature (</a:t>
            </a:r>
            <a:r>
              <a:rPr lang="en-GB" sz="2800" dirty="0" err="1"/>
              <a:t>i</a:t>
            </a:r>
            <a:r>
              <a:rPr lang="en-GB" sz="2800" dirty="0"/>
              <a:t>) Violation of existing Civil Service law and rules of serious nature (j) Refusal to complete Staff Performance Appraisal for two (2) consecutive years</a:t>
            </a:r>
            <a:endParaRPr lang="en-US" sz="3200" dirty="0"/>
          </a:p>
        </p:txBody>
      </p:sp>
      <p:sp>
        <p:nvSpPr>
          <p:cNvPr id="4" name="Date Placeholder 3">
            <a:extLst>
              <a:ext uri="{FF2B5EF4-FFF2-40B4-BE49-F238E27FC236}">
                <a16:creationId xmlns:a16="http://schemas.microsoft.com/office/drawing/2014/main" id="{6267D569-C113-449D-BF60-DE710252B7FA}"/>
              </a:ext>
            </a:extLst>
          </p:cNvPr>
          <p:cNvSpPr>
            <a:spLocks noGrp="1"/>
          </p:cNvSpPr>
          <p:nvPr>
            <p:ph type="dt" sz="half" idx="10"/>
          </p:nvPr>
        </p:nvSpPr>
        <p:spPr/>
        <p:txBody>
          <a:bodyPr/>
          <a:lstStyle/>
          <a:p>
            <a:fld id="{E6F16844-80D5-489F-920A-8176CDA165B0}" type="datetime1">
              <a:rPr lang="en-GB" smtClean="0"/>
              <a:t>14/08/2023</a:t>
            </a:fld>
            <a:endParaRPr lang="en-US"/>
          </a:p>
        </p:txBody>
      </p:sp>
      <p:sp>
        <p:nvSpPr>
          <p:cNvPr id="5" name="Slide Number Placeholder 4">
            <a:extLst>
              <a:ext uri="{FF2B5EF4-FFF2-40B4-BE49-F238E27FC236}">
                <a16:creationId xmlns:a16="http://schemas.microsoft.com/office/drawing/2014/main" id="{F3D989C2-7D30-4F2F-A98F-6BCC558FA903}"/>
              </a:ext>
            </a:extLst>
          </p:cNvPr>
          <p:cNvSpPr>
            <a:spLocks noGrp="1"/>
          </p:cNvSpPr>
          <p:nvPr>
            <p:ph type="sldNum" sz="quarter" idx="12"/>
          </p:nvPr>
        </p:nvSpPr>
        <p:spPr/>
        <p:txBody>
          <a:bodyPr/>
          <a:lstStyle/>
          <a:p>
            <a:fld id="{8B2C68DE-9B68-4DCD-B670-FC706E1ED25E}" type="slidenum">
              <a:rPr lang="en-US" smtClean="0"/>
              <a:pPr/>
              <a:t>28</a:t>
            </a:fld>
            <a:endParaRPr lang="en-US"/>
          </a:p>
        </p:txBody>
      </p:sp>
      <p:pic>
        <p:nvPicPr>
          <p:cNvPr id="6" name="Picture 5">
            <a:extLst>
              <a:ext uri="{FF2B5EF4-FFF2-40B4-BE49-F238E27FC236}">
                <a16:creationId xmlns:a16="http://schemas.microsoft.com/office/drawing/2014/main" id="{5FBC7A6A-5642-A8DB-85C7-C97F6760F1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125" y="802994"/>
            <a:ext cx="1524000" cy="127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90599"/>
          </a:xfrm>
        </p:spPr>
        <p:txBody>
          <a:bodyPr>
            <a:normAutofit/>
          </a:bodyPr>
          <a:lstStyle/>
          <a:p>
            <a:r>
              <a:rPr lang="en-GB" sz="3200" dirty="0">
                <a:solidFill>
                  <a:srgbClr val="FF0000"/>
                </a:solidFill>
              </a:rPr>
              <a:t>DISCIPLINARY PROCEDURES/ PENALTIES – CONT’D</a:t>
            </a:r>
            <a:endParaRPr lang="en-US" sz="3200" b="1" dirty="0">
              <a:solidFill>
                <a:schemeClr val="accent2"/>
              </a:solidFill>
            </a:endParaRPr>
          </a:p>
        </p:txBody>
      </p:sp>
      <p:sp>
        <p:nvSpPr>
          <p:cNvPr id="3" name="Content Placeholder 2"/>
          <p:cNvSpPr>
            <a:spLocks noGrp="1"/>
          </p:cNvSpPr>
          <p:nvPr>
            <p:ph idx="1"/>
          </p:nvPr>
        </p:nvSpPr>
        <p:spPr>
          <a:xfrm>
            <a:off x="609601" y="1447800"/>
            <a:ext cx="8077200" cy="4552016"/>
          </a:xfrm>
        </p:spPr>
        <p:txBody>
          <a:bodyPr>
            <a:normAutofit fontScale="55000" lnSpcReduction="20000"/>
          </a:bodyPr>
          <a:lstStyle/>
          <a:p>
            <a:pPr algn="just">
              <a:buNone/>
            </a:pPr>
            <a:r>
              <a:rPr lang="en-US" sz="3800" b="1" dirty="0"/>
              <a:t> Minor Offences</a:t>
            </a:r>
          </a:p>
          <a:p>
            <a:pPr marL="742950" indent="-742950" algn="just">
              <a:buAutoNum type="alphaLcParenBoth"/>
            </a:pPr>
            <a:r>
              <a:rPr lang="en-GB" sz="3600" dirty="0"/>
              <a:t>To be absent from duty without leave or reasonable excuse; irregular or late attendance </a:t>
            </a:r>
          </a:p>
          <a:p>
            <a:pPr marL="742950" indent="-742950" algn="just">
              <a:buAutoNum type="alphaLcParenBoth"/>
            </a:pPr>
            <a:r>
              <a:rPr lang="en-GB" sz="3600" dirty="0"/>
              <a:t>To use, without the consent of the prescribed authority, property or facility provided for the purposes of the Service for some purpose not connected with official duties; </a:t>
            </a:r>
          </a:p>
          <a:p>
            <a:pPr marL="742950" indent="-742950" algn="just">
              <a:buAutoNum type="alphaLcParenBoth"/>
            </a:pPr>
            <a:r>
              <a:rPr lang="en-GB" sz="3600" dirty="0"/>
              <a:t>To engage in an activity outside official duties which is likely to lead to the taking of improper advantage of the position in the Service of that civil servant; </a:t>
            </a:r>
          </a:p>
          <a:p>
            <a:pPr marL="742950" indent="-742950" algn="just">
              <a:buAutoNum type="alphaLcParenBoth"/>
            </a:pPr>
            <a:r>
              <a:rPr lang="en-GB" sz="3600" dirty="0"/>
              <a:t>To fail to submit reports or information or both as prescribed under Section 77 of the Civil Service Act; </a:t>
            </a:r>
          </a:p>
          <a:p>
            <a:pPr marL="742950" indent="-742950" algn="just">
              <a:buAutoNum type="alphaLcParenBoth"/>
            </a:pPr>
            <a:r>
              <a:rPr lang="en-GB" sz="3600" dirty="0"/>
              <a:t>To use confidential information obtained as a result of public position, for personal gain </a:t>
            </a:r>
          </a:p>
          <a:p>
            <a:pPr marL="742950" indent="-742950" algn="just">
              <a:buAutoNum type="alphaLcParenBoth"/>
            </a:pPr>
            <a:r>
              <a:rPr lang="en-GB" sz="3600" dirty="0"/>
              <a:t>To assault a colleague officer verbally on any Government premises, or in any public place to the embarrassment of the Civil Service </a:t>
            </a:r>
            <a:endParaRPr lang="en-US" dirty="0"/>
          </a:p>
        </p:txBody>
      </p:sp>
      <p:sp>
        <p:nvSpPr>
          <p:cNvPr id="4" name="Date Placeholder 3">
            <a:extLst>
              <a:ext uri="{FF2B5EF4-FFF2-40B4-BE49-F238E27FC236}">
                <a16:creationId xmlns:a16="http://schemas.microsoft.com/office/drawing/2014/main" id="{EDDB61F8-A926-48B7-9036-5603C2E396D6}"/>
              </a:ext>
            </a:extLst>
          </p:cNvPr>
          <p:cNvSpPr>
            <a:spLocks noGrp="1"/>
          </p:cNvSpPr>
          <p:nvPr>
            <p:ph type="dt" sz="half" idx="10"/>
          </p:nvPr>
        </p:nvSpPr>
        <p:spPr/>
        <p:txBody>
          <a:bodyPr/>
          <a:lstStyle/>
          <a:p>
            <a:fld id="{73707406-40B7-45B3-B58C-728E8294A927}" type="datetime1">
              <a:rPr lang="en-GB" smtClean="0"/>
              <a:t>14/08/2023</a:t>
            </a:fld>
            <a:endParaRPr lang="en-US"/>
          </a:p>
        </p:txBody>
      </p:sp>
      <p:sp>
        <p:nvSpPr>
          <p:cNvPr id="5" name="Slide Number Placeholder 4">
            <a:extLst>
              <a:ext uri="{FF2B5EF4-FFF2-40B4-BE49-F238E27FC236}">
                <a16:creationId xmlns:a16="http://schemas.microsoft.com/office/drawing/2014/main" id="{A189F6B5-50AC-4EB3-90B3-B5DE0DE6A0CB}"/>
              </a:ext>
            </a:extLst>
          </p:cNvPr>
          <p:cNvSpPr>
            <a:spLocks noGrp="1"/>
          </p:cNvSpPr>
          <p:nvPr>
            <p:ph type="sldNum" sz="quarter" idx="12"/>
          </p:nvPr>
        </p:nvSpPr>
        <p:spPr/>
        <p:txBody>
          <a:bodyPr/>
          <a:lstStyle/>
          <a:p>
            <a:fld id="{8B2C68DE-9B68-4DCD-B670-FC706E1ED25E}" type="slidenum">
              <a:rPr lang="en-US" smtClean="0"/>
              <a:pPr/>
              <a:t>29</a:t>
            </a:fld>
            <a:endParaRPr lang="en-US"/>
          </a:p>
        </p:txBody>
      </p:sp>
      <p:pic>
        <p:nvPicPr>
          <p:cNvPr id="6" name="Picture 5">
            <a:extLst>
              <a:ext uri="{FF2B5EF4-FFF2-40B4-BE49-F238E27FC236}">
                <a16:creationId xmlns:a16="http://schemas.microsoft.com/office/drawing/2014/main" id="{0A31EFB0-B720-1474-5282-F6DDABCA33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9" y="797458"/>
            <a:ext cx="1371601"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rPr>
              <a:t>LEARNING OBJECTIVES</a:t>
            </a:r>
          </a:p>
        </p:txBody>
      </p:sp>
      <p:sp>
        <p:nvSpPr>
          <p:cNvPr id="3" name="Content Placeholder 2"/>
          <p:cNvSpPr>
            <a:spLocks noGrp="1"/>
          </p:cNvSpPr>
          <p:nvPr>
            <p:ph idx="1"/>
          </p:nvPr>
        </p:nvSpPr>
        <p:spPr/>
        <p:txBody>
          <a:bodyPr>
            <a:normAutofit/>
          </a:bodyPr>
          <a:lstStyle/>
          <a:p>
            <a:pPr algn="just">
              <a:buClr>
                <a:schemeClr val="accent2"/>
              </a:buClr>
              <a:buFont typeface="Wingdings" pitchFamily="2" charset="2"/>
              <a:buChar char="q"/>
              <a:defRPr/>
            </a:pPr>
            <a:r>
              <a:rPr lang="en-US" sz="4000" dirty="0"/>
              <a:t>To expose STAFF to some key provisions of the Civil Service Code of Conduct</a:t>
            </a:r>
          </a:p>
          <a:p>
            <a:pPr algn="just">
              <a:buClr>
                <a:schemeClr val="accent2"/>
              </a:buClr>
              <a:buFont typeface="Wingdings" pitchFamily="2" charset="2"/>
              <a:buChar char="q"/>
              <a:defRPr/>
            </a:pPr>
            <a:r>
              <a:rPr lang="en-US" sz="4000" dirty="0"/>
              <a:t>To equip STAFF with some important rules and regulations in the Ghana Civil Service.</a:t>
            </a:r>
          </a:p>
          <a:p>
            <a:endParaRPr lang="en-US" dirty="0"/>
          </a:p>
        </p:txBody>
      </p:sp>
      <p:sp>
        <p:nvSpPr>
          <p:cNvPr id="4" name="Date Placeholder 3">
            <a:extLst>
              <a:ext uri="{FF2B5EF4-FFF2-40B4-BE49-F238E27FC236}">
                <a16:creationId xmlns:a16="http://schemas.microsoft.com/office/drawing/2014/main" id="{C9257580-01C6-4BEC-B7AD-CD978C790C43}"/>
              </a:ext>
            </a:extLst>
          </p:cNvPr>
          <p:cNvSpPr>
            <a:spLocks noGrp="1"/>
          </p:cNvSpPr>
          <p:nvPr>
            <p:ph type="dt" sz="half" idx="10"/>
          </p:nvPr>
        </p:nvSpPr>
        <p:spPr/>
        <p:txBody>
          <a:bodyPr/>
          <a:lstStyle/>
          <a:p>
            <a:fld id="{2F349075-7458-424D-89A7-B9D177ACC1E2}" type="datetime1">
              <a:rPr lang="en-GB" smtClean="0"/>
              <a:t>14/08/2023</a:t>
            </a:fld>
            <a:endParaRPr lang="en-US"/>
          </a:p>
        </p:txBody>
      </p:sp>
      <p:sp>
        <p:nvSpPr>
          <p:cNvPr id="5" name="Slide Number Placeholder 4">
            <a:extLst>
              <a:ext uri="{FF2B5EF4-FFF2-40B4-BE49-F238E27FC236}">
                <a16:creationId xmlns:a16="http://schemas.microsoft.com/office/drawing/2014/main" id="{FFC57652-A616-40BD-8C29-A989FFBE8497}"/>
              </a:ext>
            </a:extLst>
          </p:cNvPr>
          <p:cNvSpPr>
            <a:spLocks noGrp="1"/>
          </p:cNvSpPr>
          <p:nvPr>
            <p:ph type="sldNum" sz="quarter" idx="12"/>
          </p:nvPr>
        </p:nvSpPr>
        <p:spPr/>
        <p:txBody>
          <a:bodyPr/>
          <a:lstStyle/>
          <a:p>
            <a:fld id="{8B2C68DE-9B68-4DCD-B670-FC706E1ED25E}" type="slidenum">
              <a:rPr lang="en-US" smtClean="0"/>
              <a:pPr/>
              <a:t>3</a:t>
            </a:fld>
            <a:endParaRPr lang="en-US"/>
          </a:p>
        </p:txBody>
      </p:sp>
      <p:pic>
        <p:nvPicPr>
          <p:cNvPr id="6" name="Picture 5">
            <a:extLst>
              <a:ext uri="{FF2B5EF4-FFF2-40B4-BE49-F238E27FC236}">
                <a16:creationId xmlns:a16="http://schemas.microsoft.com/office/drawing/2014/main" id="{6DCEE678-158B-3A3A-BBBC-271023E615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5767"/>
            <a:ext cx="2059451" cy="17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1"/>
            <a:ext cx="7391400" cy="685799"/>
          </a:xfrm>
        </p:spPr>
        <p:txBody>
          <a:bodyPr>
            <a:normAutofit/>
          </a:bodyPr>
          <a:lstStyle/>
          <a:p>
            <a:pPr algn="l"/>
            <a:r>
              <a:rPr lang="en-GB" sz="3600" dirty="0">
                <a:solidFill>
                  <a:srgbClr val="FF0000"/>
                </a:solidFill>
              </a:rPr>
              <a:t>DISCIPLINARY PROCEDURES/ PENALTIES – CONT’D</a:t>
            </a:r>
            <a:endParaRPr lang="en-US" sz="3600" b="1" dirty="0">
              <a:solidFill>
                <a:schemeClr val="accent2"/>
              </a:solidFill>
            </a:endParaRPr>
          </a:p>
        </p:txBody>
      </p:sp>
      <p:sp>
        <p:nvSpPr>
          <p:cNvPr id="3" name="Content Placeholder 2"/>
          <p:cNvSpPr>
            <a:spLocks noGrp="1"/>
          </p:cNvSpPr>
          <p:nvPr>
            <p:ph idx="1"/>
          </p:nvPr>
        </p:nvSpPr>
        <p:spPr>
          <a:xfrm>
            <a:off x="609600" y="1143000"/>
            <a:ext cx="8077201" cy="5181600"/>
          </a:xfrm>
        </p:spPr>
        <p:txBody>
          <a:bodyPr>
            <a:normAutofit lnSpcReduction="10000"/>
          </a:bodyPr>
          <a:lstStyle/>
          <a:p>
            <a:pPr marL="0" indent="0" algn="just">
              <a:lnSpc>
                <a:spcPct val="50000"/>
              </a:lnSpc>
              <a:spcAft>
                <a:spcPts val="0"/>
              </a:spcAft>
              <a:buNone/>
            </a:pPr>
            <a:r>
              <a:rPr lang="en-GB" sz="2400" b="1" dirty="0"/>
              <a:t>Penalties</a:t>
            </a:r>
            <a:r>
              <a:rPr lang="en-GB" sz="2400" dirty="0"/>
              <a:t> </a:t>
            </a:r>
          </a:p>
          <a:p>
            <a:pPr marL="514350" indent="-514350" algn="just">
              <a:lnSpc>
                <a:spcPct val="60000"/>
              </a:lnSpc>
              <a:spcAft>
                <a:spcPts val="0"/>
              </a:spcAft>
              <a:buAutoNum type="romanLcPeriod"/>
            </a:pPr>
            <a:r>
              <a:rPr lang="en-GB" sz="1800" dirty="0"/>
              <a:t>For the purposes of this Code, penalty is classified as either, major or minor as defined in paragraphs 6.10 and 6.11 respectively. </a:t>
            </a:r>
          </a:p>
          <a:p>
            <a:pPr marL="514350" indent="-514350" algn="just">
              <a:lnSpc>
                <a:spcPct val="60000"/>
              </a:lnSpc>
              <a:spcAft>
                <a:spcPts val="0"/>
              </a:spcAft>
              <a:buAutoNum type="romanLcPeriod"/>
            </a:pPr>
            <a:r>
              <a:rPr lang="en-GB" sz="1800" dirty="0"/>
              <a:t>Disciplinary awards may involve the imposition of major or minor penalties, depending on the gravity of the offence/misconduct. 6.10. </a:t>
            </a:r>
          </a:p>
          <a:p>
            <a:pPr marL="0" indent="0" algn="just">
              <a:lnSpc>
                <a:spcPct val="60000"/>
              </a:lnSpc>
              <a:spcAft>
                <a:spcPts val="0"/>
              </a:spcAft>
              <a:buNone/>
            </a:pPr>
            <a:r>
              <a:rPr lang="en-GB" sz="1800" b="1" dirty="0"/>
              <a:t>Major Penalties </a:t>
            </a:r>
          </a:p>
          <a:p>
            <a:pPr marL="0" indent="0" algn="just">
              <a:lnSpc>
                <a:spcPct val="60000"/>
              </a:lnSpc>
              <a:spcAft>
                <a:spcPts val="0"/>
              </a:spcAft>
              <a:buNone/>
            </a:pPr>
            <a:r>
              <a:rPr lang="en-GB" sz="1800" dirty="0"/>
              <a:t>Major penalties shall in general consist of the following disciplinary awards: </a:t>
            </a:r>
          </a:p>
          <a:p>
            <a:pPr marL="457200" indent="-457200" algn="just">
              <a:lnSpc>
                <a:spcPct val="60000"/>
              </a:lnSpc>
              <a:spcAft>
                <a:spcPts val="0"/>
              </a:spcAft>
              <a:buAutoNum type="alphaLcPeriod"/>
            </a:pPr>
            <a:r>
              <a:rPr lang="en-GB" sz="1800" dirty="0"/>
              <a:t>Reduction in rank </a:t>
            </a:r>
          </a:p>
          <a:p>
            <a:pPr marL="457200" indent="-457200" algn="just">
              <a:lnSpc>
                <a:spcPct val="60000"/>
              </a:lnSpc>
              <a:spcAft>
                <a:spcPts val="0"/>
              </a:spcAft>
              <a:buAutoNum type="alphaLcPeriod"/>
            </a:pPr>
            <a:r>
              <a:rPr lang="en-GB" sz="1800" dirty="0"/>
              <a:t>Removal from the Civil Service- This includes the termination of appointments, with or without a reduction a reduction in retirement benefits, where applicable. </a:t>
            </a:r>
          </a:p>
          <a:p>
            <a:pPr marL="457200" indent="-457200" algn="just">
              <a:lnSpc>
                <a:spcPct val="60000"/>
              </a:lnSpc>
              <a:spcAft>
                <a:spcPts val="0"/>
              </a:spcAft>
              <a:buAutoNum type="alphaLcPeriod"/>
            </a:pPr>
            <a:r>
              <a:rPr lang="en-GB" sz="1800" dirty="0"/>
              <a:t>Dismissal – This includes the termination of appointment with forfeiture of retirements benefits, excluding statutory retirements if any 6.11. </a:t>
            </a:r>
          </a:p>
          <a:p>
            <a:pPr marL="0" indent="0" algn="just">
              <a:lnSpc>
                <a:spcPct val="50000"/>
              </a:lnSpc>
              <a:spcAft>
                <a:spcPts val="0"/>
              </a:spcAft>
              <a:buNone/>
            </a:pPr>
            <a:r>
              <a:rPr lang="en-GB" sz="1800" b="1" dirty="0"/>
              <a:t>Minor Penalties </a:t>
            </a:r>
          </a:p>
          <a:p>
            <a:pPr marL="0" indent="0" algn="just">
              <a:lnSpc>
                <a:spcPct val="50000"/>
              </a:lnSpc>
              <a:spcAft>
                <a:spcPts val="0"/>
              </a:spcAft>
              <a:buNone/>
            </a:pPr>
            <a:r>
              <a:rPr lang="en-GB" sz="1800" dirty="0"/>
              <a:t>Minor penalties shall in general consist of the following disciplinary awards: </a:t>
            </a:r>
          </a:p>
          <a:p>
            <a:pPr marL="457200" indent="-457200" algn="just">
              <a:lnSpc>
                <a:spcPct val="50000"/>
              </a:lnSpc>
              <a:spcAft>
                <a:spcPts val="0"/>
              </a:spcAft>
              <a:buAutoNum type="alphaLcPeriod"/>
            </a:pPr>
            <a:r>
              <a:rPr lang="en-GB" sz="1800" dirty="0"/>
              <a:t>Warning or reprimand </a:t>
            </a:r>
          </a:p>
          <a:p>
            <a:pPr marL="457200" indent="-457200" algn="just">
              <a:lnSpc>
                <a:spcPct val="50000"/>
              </a:lnSpc>
              <a:spcAft>
                <a:spcPts val="0"/>
              </a:spcAft>
              <a:buAutoNum type="alphaLcPeriod"/>
            </a:pPr>
            <a:r>
              <a:rPr lang="en-GB" sz="1800" dirty="0"/>
              <a:t>Suspension of increment </a:t>
            </a:r>
          </a:p>
          <a:p>
            <a:pPr marL="457200" indent="-457200" algn="just">
              <a:lnSpc>
                <a:spcPct val="50000"/>
              </a:lnSpc>
              <a:spcAft>
                <a:spcPts val="0"/>
              </a:spcAft>
              <a:buAutoNum type="alphaLcPeriod"/>
            </a:pPr>
            <a:r>
              <a:rPr lang="en-GB" sz="1800" dirty="0"/>
              <a:t>Withholding or deferment of increment </a:t>
            </a:r>
          </a:p>
          <a:p>
            <a:pPr marL="457200" indent="-457200" algn="just">
              <a:lnSpc>
                <a:spcPct val="50000"/>
              </a:lnSpc>
              <a:spcAft>
                <a:spcPts val="0"/>
              </a:spcAft>
              <a:buAutoNum type="alphaLcPeriod"/>
            </a:pPr>
            <a:r>
              <a:rPr lang="en-GB" sz="1800" dirty="0"/>
              <a:t>Suspension from duty with loss of pay </a:t>
            </a:r>
          </a:p>
          <a:p>
            <a:pPr marL="457200" indent="-457200" algn="just">
              <a:lnSpc>
                <a:spcPct val="50000"/>
              </a:lnSpc>
              <a:spcAft>
                <a:spcPts val="0"/>
              </a:spcAft>
              <a:buAutoNum type="alphaLcPeriod"/>
            </a:pPr>
            <a:r>
              <a:rPr lang="en-GB" sz="1800" dirty="0"/>
              <a:t>Reduction in salary </a:t>
            </a:r>
          </a:p>
          <a:p>
            <a:pPr marL="457200" indent="-457200" algn="just">
              <a:lnSpc>
                <a:spcPct val="50000"/>
              </a:lnSpc>
              <a:spcAft>
                <a:spcPts val="0"/>
              </a:spcAft>
              <a:buAutoNum type="alphaLcPeriod"/>
            </a:pPr>
            <a:r>
              <a:rPr lang="en-GB" sz="1800" dirty="0"/>
              <a:t>Surcharge</a:t>
            </a:r>
            <a:endParaRPr lang="en-US" sz="1400" dirty="0"/>
          </a:p>
        </p:txBody>
      </p:sp>
      <p:sp>
        <p:nvSpPr>
          <p:cNvPr id="4" name="Date Placeholder 3">
            <a:extLst>
              <a:ext uri="{FF2B5EF4-FFF2-40B4-BE49-F238E27FC236}">
                <a16:creationId xmlns:a16="http://schemas.microsoft.com/office/drawing/2014/main" id="{1101356E-338A-40E6-97DC-E7EE3CA97213}"/>
              </a:ext>
            </a:extLst>
          </p:cNvPr>
          <p:cNvSpPr>
            <a:spLocks noGrp="1"/>
          </p:cNvSpPr>
          <p:nvPr>
            <p:ph type="dt" sz="half" idx="10"/>
          </p:nvPr>
        </p:nvSpPr>
        <p:spPr/>
        <p:txBody>
          <a:bodyPr/>
          <a:lstStyle/>
          <a:p>
            <a:fld id="{F5EB68D3-F410-4927-BDA3-2AC00AA80BF9}" type="datetime1">
              <a:rPr lang="en-GB" smtClean="0"/>
              <a:t>14/08/2023</a:t>
            </a:fld>
            <a:endParaRPr lang="en-US"/>
          </a:p>
        </p:txBody>
      </p:sp>
      <p:sp>
        <p:nvSpPr>
          <p:cNvPr id="5" name="Slide Number Placeholder 4">
            <a:extLst>
              <a:ext uri="{FF2B5EF4-FFF2-40B4-BE49-F238E27FC236}">
                <a16:creationId xmlns:a16="http://schemas.microsoft.com/office/drawing/2014/main" id="{32067ED6-B435-42A8-BD1A-848F8F491F8B}"/>
              </a:ext>
            </a:extLst>
          </p:cNvPr>
          <p:cNvSpPr>
            <a:spLocks noGrp="1"/>
          </p:cNvSpPr>
          <p:nvPr>
            <p:ph type="sldNum" sz="quarter" idx="12"/>
          </p:nvPr>
        </p:nvSpPr>
        <p:spPr/>
        <p:txBody>
          <a:bodyPr/>
          <a:lstStyle/>
          <a:p>
            <a:fld id="{8B2C68DE-9B68-4DCD-B670-FC706E1ED25E}" type="slidenum">
              <a:rPr lang="en-US" smtClean="0"/>
              <a:pPr/>
              <a:t>30</a:t>
            </a:fld>
            <a:endParaRPr lang="en-US"/>
          </a:p>
        </p:txBody>
      </p:sp>
      <p:pic>
        <p:nvPicPr>
          <p:cNvPr id="6" name="Picture 5">
            <a:extLst>
              <a:ext uri="{FF2B5EF4-FFF2-40B4-BE49-F238E27FC236}">
                <a16:creationId xmlns:a16="http://schemas.microsoft.com/office/drawing/2014/main" id="{AA78FAC2-FFE8-2B92-58F8-1BDCE6684C7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560" y="5137001"/>
            <a:ext cx="1570440" cy="119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1"/>
            <a:ext cx="7696200" cy="761999"/>
          </a:xfrm>
        </p:spPr>
        <p:txBody>
          <a:bodyPr>
            <a:normAutofit/>
          </a:bodyPr>
          <a:lstStyle/>
          <a:p>
            <a:pPr algn="l"/>
            <a:r>
              <a:rPr lang="en-US" sz="3200" b="1" dirty="0">
                <a:solidFill>
                  <a:schemeClr val="accent2"/>
                </a:solidFill>
              </a:rPr>
              <a:t>REWARDS</a:t>
            </a:r>
          </a:p>
        </p:txBody>
      </p:sp>
      <p:sp>
        <p:nvSpPr>
          <p:cNvPr id="3" name="Content Placeholder 2"/>
          <p:cNvSpPr>
            <a:spLocks noGrp="1"/>
          </p:cNvSpPr>
          <p:nvPr>
            <p:ph idx="1"/>
          </p:nvPr>
        </p:nvSpPr>
        <p:spPr>
          <a:xfrm>
            <a:off x="762000" y="1143000"/>
            <a:ext cx="7924800" cy="4983163"/>
          </a:xfrm>
        </p:spPr>
        <p:txBody>
          <a:bodyPr>
            <a:normAutofit fontScale="77500" lnSpcReduction="20000"/>
          </a:bodyPr>
          <a:lstStyle/>
          <a:p>
            <a:pPr algn="just">
              <a:buNone/>
            </a:pPr>
            <a:r>
              <a:rPr lang="en-US" sz="3300" b="1" dirty="0"/>
              <a:t> </a:t>
            </a:r>
            <a:r>
              <a:rPr lang="en-GB" sz="3200" dirty="0"/>
              <a:t>An appropriate reward and recognition shall be accorded to A Civil Service Staff who exhibits good ethical conduct. The rewards shall include; but not limited to;- </a:t>
            </a:r>
          </a:p>
          <a:p>
            <a:pPr marL="571500" indent="-571500" algn="just">
              <a:buAutoNum type="romanLcPeriod"/>
            </a:pPr>
            <a:r>
              <a:rPr lang="en-GB" sz="3200" dirty="0"/>
              <a:t>Word of recognition of good performance </a:t>
            </a:r>
          </a:p>
          <a:p>
            <a:pPr marL="571500" indent="-571500" algn="just">
              <a:buAutoNum type="romanLcPeriod"/>
            </a:pPr>
            <a:r>
              <a:rPr lang="en-GB" sz="3200" dirty="0"/>
              <a:t>Open praise </a:t>
            </a:r>
          </a:p>
          <a:p>
            <a:pPr marL="571500" indent="-571500" algn="just">
              <a:buAutoNum type="romanLcPeriod"/>
            </a:pPr>
            <a:r>
              <a:rPr lang="en-GB" sz="3200" dirty="0"/>
              <a:t>Letter of commendation </a:t>
            </a:r>
          </a:p>
          <a:p>
            <a:pPr marL="571500" indent="-571500" algn="just">
              <a:buAutoNum type="romanLcPeriod"/>
            </a:pPr>
            <a:r>
              <a:rPr lang="en-GB" sz="3200" dirty="0"/>
              <a:t>Presents </a:t>
            </a:r>
          </a:p>
          <a:p>
            <a:pPr marL="571500" indent="-571500" algn="just">
              <a:buAutoNum type="romanLcPeriod"/>
            </a:pPr>
            <a:r>
              <a:rPr lang="en-GB" sz="3200" dirty="0"/>
              <a:t>Certificate of merit </a:t>
            </a:r>
          </a:p>
          <a:p>
            <a:pPr marL="571500" indent="-571500" algn="just">
              <a:buAutoNum type="romanLcPeriod"/>
            </a:pPr>
            <a:r>
              <a:rPr lang="en-GB" sz="3200" dirty="0"/>
              <a:t>Concessionary trips </a:t>
            </a:r>
          </a:p>
          <a:p>
            <a:pPr marL="571500" indent="-571500" algn="just">
              <a:buAutoNum type="romanLcPeriod"/>
            </a:pPr>
            <a:r>
              <a:rPr lang="en-GB" sz="3200" dirty="0"/>
              <a:t>Cash bonuses </a:t>
            </a:r>
          </a:p>
          <a:p>
            <a:pPr marL="571500" indent="-571500" algn="just">
              <a:buAutoNum type="romanLcPeriod"/>
            </a:pPr>
            <a:r>
              <a:rPr lang="en-GB" sz="3200" dirty="0"/>
              <a:t>Salary increments</a:t>
            </a:r>
            <a:endParaRPr lang="en-US" sz="2400" b="1" dirty="0"/>
          </a:p>
        </p:txBody>
      </p:sp>
      <p:sp>
        <p:nvSpPr>
          <p:cNvPr id="4" name="Date Placeholder 3">
            <a:extLst>
              <a:ext uri="{FF2B5EF4-FFF2-40B4-BE49-F238E27FC236}">
                <a16:creationId xmlns:a16="http://schemas.microsoft.com/office/drawing/2014/main" id="{C67BA0F0-DBF1-4161-956E-BA330B46A735}"/>
              </a:ext>
            </a:extLst>
          </p:cNvPr>
          <p:cNvSpPr>
            <a:spLocks noGrp="1"/>
          </p:cNvSpPr>
          <p:nvPr>
            <p:ph type="dt" sz="half" idx="10"/>
          </p:nvPr>
        </p:nvSpPr>
        <p:spPr/>
        <p:txBody>
          <a:bodyPr/>
          <a:lstStyle/>
          <a:p>
            <a:fld id="{303FE49A-12E9-4E4E-A5D8-05D9EF5E1E51}" type="datetime1">
              <a:rPr lang="en-GB" smtClean="0"/>
              <a:t>14/08/2023</a:t>
            </a:fld>
            <a:endParaRPr lang="en-US"/>
          </a:p>
        </p:txBody>
      </p:sp>
      <p:sp>
        <p:nvSpPr>
          <p:cNvPr id="5" name="Slide Number Placeholder 4">
            <a:extLst>
              <a:ext uri="{FF2B5EF4-FFF2-40B4-BE49-F238E27FC236}">
                <a16:creationId xmlns:a16="http://schemas.microsoft.com/office/drawing/2014/main" id="{BFFF4DFF-E6F8-46AE-BBFE-C14D77DF3F54}"/>
              </a:ext>
            </a:extLst>
          </p:cNvPr>
          <p:cNvSpPr>
            <a:spLocks noGrp="1"/>
          </p:cNvSpPr>
          <p:nvPr>
            <p:ph type="sldNum" sz="quarter" idx="12"/>
          </p:nvPr>
        </p:nvSpPr>
        <p:spPr/>
        <p:txBody>
          <a:bodyPr/>
          <a:lstStyle/>
          <a:p>
            <a:fld id="{8B2C68DE-9B68-4DCD-B670-FC706E1ED25E}" type="slidenum">
              <a:rPr lang="en-US" smtClean="0"/>
              <a:pPr/>
              <a:t>31</a:t>
            </a:fld>
            <a:endParaRPr lang="en-US"/>
          </a:p>
        </p:txBody>
      </p:sp>
      <p:pic>
        <p:nvPicPr>
          <p:cNvPr id="6" name="Picture 5">
            <a:extLst>
              <a:ext uri="{FF2B5EF4-FFF2-40B4-BE49-F238E27FC236}">
                <a16:creationId xmlns:a16="http://schemas.microsoft.com/office/drawing/2014/main" id="{98555697-7B54-632D-3E21-E60A95D4A7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1360" y="4800600"/>
            <a:ext cx="164664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3" cy="710184"/>
          </a:xfrm>
        </p:spPr>
        <p:txBody>
          <a:bodyPr>
            <a:normAutofit/>
          </a:bodyPr>
          <a:lstStyle/>
          <a:p>
            <a:pPr algn="l"/>
            <a:r>
              <a:rPr lang="en-GB" dirty="0">
                <a:solidFill>
                  <a:srgbClr val="FF0000"/>
                </a:solidFill>
              </a:rPr>
              <a:t>RESPONSIBILITY FOR IMPLEMENTATION</a:t>
            </a:r>
            <a:endParaRPr lang="en-US" sz="8800" b="1" dirty="0">
              <a:solidFill>
                <a:srgbClr val="FF0000"/>
              </a:solidFill>
            </a:endParaRPr>
          </a:p>
        </p:txBody>
      </p:sp>
      <p:sp>
        <p:nvSpPr>
          <p:cNvPr id="3" name="Content Placeholder 2"/>
          <p:cNvSpPr>
            <a:spLocks noGrp="1"/>
          </p:cNvSpPr>
          <p:nvPr>
            <p:ph idx="1"/>
          </p:nvPr>
        </p:nvSpPr>
        <p:spPr>
          <a:xfrm>
            <a:off x="609600" y="1219200"/>
            <a:ext cx="8077201" cy="4780616"/>
          </a:xfrm>
        </p:spPr>
        <p:txBody>
          <a:bodyPr>
            <a:normAutofit fontScale="77500" lnSpcReduction="20000"/>
          </a:bodyPr>
          <a:lstStyle/>
          <a:p>
            <a:pPr>
              <a:buNone/>
            </a:pPr>
            <a:r>
              <a:rPr lang="en-GB" sz="2600" b="1" dirty="0"/>
              <a:t>Office of the Head of the Civil Service (OHCS)</a:t>
            </a:r>
            <a:r>
              <a:rPr lang="en-GB" dirty="0"/>
              <a:t> </a:t>
            </a:r>
          </a:p>
          <a:p>
            <a:pPr marL="514350" indent="-514350">
              <a:buAutoNum type="romanLcPeriod"/>
            </a:pPr>
            <a:r>
              <a:rPr lang="en-GB" dirty="0"/>
              <a:t>Ensure the Code is widely publicised and implemented in all Civil Service organizations </a:t>
            </a:r>
          </a:p>
          <a:p>
            <a:pPr marL="514350" indent="-514350">
              <a:buAutoNum type="romanLcPeriod"/>
            </a:pPr>
            <a:r>
              <a:rPr lang="en-GB" dirty="0"/>
              <a:t>Provide mandatory induction courses in ethics and standards of conduct for new employees </a:t>
            </a:r>
          </a:p>
          <a:p>
            <a:pPr marL="514350" indent="-514350">
              <a:buAutoNum type="romanLcPeriod"/>
            </a:pPr>
            <a:r>
              <a:rPr lang="en-GB" dirty="0"/>
              <a:t>Ensure the Code is up to date and reflects changes in the public administration system of Ghana as well as global trends in public administration.</a:t>
            </a:r>
          </a:p>
          <a:p>
            <a:pPr marL="514350" indent="-514350">
              <a:buAutoNum type="romanLcPeriod"/>
            </a:pPr>
            <a:r>
              <a:rPr lang="en-GB" dirty="0"/>
              <a:t> Ensure the implementation of sanctions and rewards under the Code v. Ensure that service charters of Ministries and Departments and their dealings with clients and the general public are in line with the standards of conduct prescribed in the Code. </a:t>
            </a:r>
          </a:p>
          <a:p>
            <a:pPr marL="0" indent="0">
              <a:buNone/>
            </a:pPr>
            <a:r>
              <a:rPr lang="en-GB" sz="3100" b="1" dirty="0"/>
              <a:t>Ministries and Departments </a:t>
            </a:r>
          </a:p>
          <a:p>
            <a:pPr marL="514350" indent="-514350">
              <a:buAutoNum type="romanLcPeriod"/>
            </a:pPr>
            <a:r>
              <a:rPr lang="en-GB" dirty="0"/>
              <a:t>Provide periodic training in ethics and standards of conduct to staff </a:t>
            </a:r>
          </a:p>
          <a:p>
            <a:pPr marL="514350" indent="-514350">
              <a:buAutoNum type="romanLcPeriod"/>
            </a:pPr>
            <a:r>
              <a:rPr lang="en-GB" dirty="0"/>
              <a:t>Educate staff on their personal responsibilities under the Code </a:t>
            </a:r>
          </a:p>
          <a:p>
            <a:pPr marL="514350" indent="-514350">
              <a:buAutoNum type="romanLcPeriod"/>
            </a:pPr>
            <a:r>
              <a:rPr lang="en-GB" dirty="0"/>
              <a:t>Establish a committee to implement the Code and handle other related matters </a:t>
            </a:r>
          </a:p>
          <a:p>
            <a:pPr marL="514350" indent="-514350">
              <a:buAutoNum type="romanLcPeriod"/>
            </a:pPr>
            <a:r>
              <a:rPr lang="en-GB" dirty="0"/>
              <a:t>Educate, monitor and evaluate the performance of the Committee </a:t>
            </a:r>
          </a:p>
          <a:p>
            <a:pPr marL="514350" indent="-514350">
              <a:buAutoNum type="romanLcPeriod"/>
            </a:pPr>
            <a:r>
              <a:rPr lang="en-GB" dirty="0"/>
              <a:t>Provide the necessary support for staff to give effect to the Punctuality Pledge in the Civil Service. </a:t>
            </a:r>
            <a:endParaRPr lang="en-US" dirty="0"/>
          </a:p>
          <a:p>
            <a:endParaRPr lang="en-US" dirty="0"/>
          </a:p>
        </p:txBody>
      </p:sp>
      <p:sp>
        <p:nvSpPr>
          <p:cNvPr id="4" name="Date Placeholder 3">
            <a:extLst>
              <a:ext uri="{FF2B5EF4-FFF2-40B4-BE49-F238E27FC236}">
                <a16:creationId xmlns:a16="http://schemas.microsoft.com/office/drawing/2014/main" id="{B738AFFB-6FF7-48F5-B136-37E0582C9942}"/>
              </a:ext>
            </a:extLst>
          </p:cNvPr>
          <p:cNvSpPr>
            <a:spLocks noGrp="1"/>
          </p:cNvSpPr>
          <p:nvPr>
            <p:ph type="dt" sz="half" idx="10"/>
          </p:nvPr>
        </p:nvSpPr>
        <p:spPr/>
        <p:txBody>
          <a:bodyPr/>
          <a:lstStyle/>
          <a:p>
            <a:fld id="{8FD76CC3-40CA-4A44-A616-16C4376A60B6}" type="datetime1">
              <a:rPr lang="en-GB" smtClean="0"/>
              <a:t>14/08/2023</a:t>
            </a:fld>
            <a:endParaRPr lang="en-US"/>
          </a:p>
        </p:txBody>
      </p:sp>
      <p:sp>
        <p:nvSpPr>
          <p:cNvPr id="5" name="Slide Number Placeholder 4">
            <a:extLst>
              <a:ext uri="{FF2B5EF4-FFF2-40B4-BE49-F238E27FC236}">
                <a16:creationId xmlns:a16="http://schemas.microsoft.com/office/drawing/2014/main" id="{EA4A1DEB-DD1F-4916-A936-89A8C1A99772}"/>
              </a:ext>
            </a:extLst>
          </p:cNvPr>
          <p:cNvSpPr>
            <a:spLocks noGrp="1"/>
          </p:cNvSpPr>
          <p:nvPr>
            <p:ph type="sldNum" sz="quarter" idx="12"/>
          </p:nvPr>
        </p:nvSpPr>
        <p:spPr/>
        <p:txBody>
          <a:bodyPr/>
          <a:lstStyle/>
          <a:p>
            <a:fld id="{8B2C68DE-9B68-4DCD-B670-FC706E1ED25E}" type="slidenum">
              <a:rPr lang="en-US" smtClean="0"/>
              <a:pPr/>
              <a:t>32</a:t>
            </a:fld>
            <a:endParaRPr lang="en-US"/>
          </a:p>
        </p:txBody>
      </p:sp>
      <p:pic>
        <p:nvPicPr>
          <p:cNvPr id="6" name="Picture 5">
            <a:extLst>
              <a:ext uri="{FF2B5EF4-FFF2-40B4-BE49-F238E27FC236}">
                <a16:creationId xmlns:a16="http://schemas.microsoft.com/office/drawing/2014/main" id="{5F58D041-DC8C-1FFA-81D3-5D60FB912A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2522" y="5470339"/>
            <a:ext cx="1600201" cy="127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19199"/>
          </a:xfrm>
        </p:spPr>
        <p:txBody>
          <a:bodyPr/>
          <a:lstStyle/>
          <a:p>
            <a:r>
              <a:rPr lang="en-US" dirty="0">
                <a:solidFill>
                  <a:srgbClr val="FF0000"/>
                </a:solidFill>
              </a:rPr>
              <a:t>conclusion</a:t>
            </a:r>
          </a:p>
        </p:txBody>
      </p:sp>
      <p:sp>
        <p:nvSpPr>
          <p:cNvPr id="3" name="Content Placeholder 2"/>
          <p:cNvSpPr>
            <a:spLocks noGrp="1"/>
          </p:cNvSpPr>
          <p:nvPr>
            <p:ph idx="1"/>
          </p:nvPr>
        </p:nvSpPr>
        <p:spPr>
          <a:xfrm>
            <a:off x="982133" y="1828800"/>
            <a:ext cx="7704667" cy="4495800"/>
          </a:xfrm>
        </p:spPr>
        <p:txBody>
          <a:bodyPr>
            <a:noAutofit/>
          </a:bodyPr>
          <a:lstStyle/>
          <a:p>
            <a:pPr algn="just"/>
            <a:r>
              <a:rPr lang="en-US" sz="3600" dirty="0"/>
              <a:t>As true Civil Service staff, we  must do the right things  by  exhibiting  leadership, justice and fairness, selflessness, integrity, accountability and transparency.</a:t>
            </a:r>
          </a:p>
          <a:p>
            <a:pPr algn="just"/>
            <a:r>
              <a:rPr lang="en-US" sz="3600" dirty="0"/>
              <a:t>We must adhere to these principles.</a:t>
            </a:r>
          </a:p>
        </p:txBody>
      </p:sp>
      <p:sp>
        <p:nvSpPr>
          <p:cNvPr id="4" name="Date Placeholder 3">
            <a:extLst>
              <a:ext uri="{FF2B5EF4-FFF2-40B4-BE49-F238E27FC236}">
                <a16:creationId xmlns:a16="http://schemas.microsoft.com/office/drawing/2014/main" id="{DADEB6E3-3B3E-4378-B7EC-0F1BF66BC557}"/>
              </a:ext>
            </a:extLst>
          </p:cNvPr>
          <p:cNvSpPr>
            <a:spLocks noGrp="1"/>
          </p:cNvSpPr>
          <p:nvPr>
            <p:ph type="dt" sz="half" idx="10"/>
          </p:nvPr>
        </p:nvSpPr>
        <p:spPr/>
        <p:txBody>
          <a:bodyPr/>
          <a:lstStyle/>
          <a:p>
            <a:fld id="{AE4C1A8C-F868-45E2-8F27-FD3DCB4CF1AF}" type="datetime1">
              <a:rPr lang="en-GB" smtClean="0"/>
              <a:t>14/08/2023</a:t>
            </a:fld>
            <a:endParaRPr lang="en-US"/>
          </a:p>
        </p:txBody>
      </p:sp>
      <p:sp>
        <p:nvSpPr>
          <p:cNvPr id="5" name="Slide Number Placeholder 4">
            <a:extLst>
              <a:ext uri="{FF2B5EF4-FFF2-40B4-BE49-F238E27FC236}">
                <a16:creationId xmlns:a16="http://schemas.microsoft.com/office/drawing/2014/main" id="{3C224835-A68E-4872-97BA-57513D9D43B1}"/>
              </a:ext>
            </a:extLst>
          </p:cNvPr>
          <p:cNvSpPr>
            <a:spLocks noGrp="1"/>
          </p:cNvSpPr>
          <p:nvPr>
            <p:ph type="sldNum" sz="quarter" idx="12"/>
          </p:nvPr>
        </p:nvSpPr>
        <p:spPr/>
        <p:txBody>
          <a:bodyPr/>
          <a:lstStyle/>
          <a:p>
            <a:fld id="{8B2C68DE-9B68-4DCD-B670-FC706E1ED25E}" type="slidenum">
              <a:rPr lang="en-US" smtClean="0"/>
              <a:pPr/>
              <a:t>33</a:t>
            </a:fld>
            <a:endParaRPr lang="en-US"/>
          </a:p>
        </p:txBody>
      </p:sp>
      <p:pic>
        <p:nvPicPr>
          <p:cNvPr id="6" name="Picture 5">
            <a:extLst>
              <a:ext uri="{FF2B5EF4-FFF2-40B4-BE49-F238E27FC236}">
                <a16:creationId xmlns:a16="http://schemas.microsoft.com/office/drawing/2014/main" id="{C0B5588C-9A04-E44C-BBEC-331F905D8C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49315"/>
            <a:ext cx="1799040"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E444-FD53-493A-9CC2-5CC8B6D06370}"/>
              </a:ext>
            </a:extLst>
          </p:cNvPr>
          <p:cNvSpPr>
            <a:spLocks noGrp="1"/>
          </p:cNvSpPr>
          <p:nvPr>
            <p:ph type="ctrTitle"/>
          </p:nvPr>
        </p:nvSpPr>
        <p:spPr/>
        <p:txBody>
          <a:bodyPr/>
          <a:lstStyle/>
          <a:p>
            <a:r>
              <a:rPr lang="en-US" sz="4400" dirty="0">
                <a:solidFill>
                  <a:schemeClr val="accent2"/>
                </a:solidFill>
              </a:rPr>
              <a:t>THANK YOU</a:t>
            </a:r>
            <a:br>
              <a:rPr lang="en-US" sz="4400" dirty="0">
                <a:solidFill>
                  <a:schemeClr val="accent2"/>
                </a:solidFill>
              </a:rPr>
            </a:br>
            <a:endParaRPr lang="en-GB" dirty="0"/>
          </a:p>
        </p:txBody>
      </p:sp>
      <p:sp>
        <p:nvSpPr>
          <p:cNvPr id="3" name="Subtitle 2">
            <a:extLst>
              <a:ext uri="{FF2B5EF4-FFF2-40B4-BE49-F238E27FC236}">
                <a16:creationId xmlns:a16="http://schemas.microsoft.com/office/drawing/2014/main" id="{3AD0AB2E-E69B-4B89-92A6-D5E3AADC86C0}"/>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F8FD3CFC-4121-C3A9-50F3-FFA2C3093C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680" y="5105400"/>
            <a:ext cx="1722840" cy="142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08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467600" cy="914400"/>
          </a:xfrm>
        </p:spPr>
        <p:txBody>
          <a:bodyPr>
            <a:normAutofit/>
          </a:bodyPr>
          <a:lstStyle/>
          <a:p>
            <a:r>
              <a:rPr lang="en-US" b="1" dirty="0">
                <a:solidFill>
                  <a:schemeClr val="accent2"/>
                </a:solidFill>
              </a:rPr>
              <a:t>LEARNING  OUTCOMES</a:t>
            </a:r>
          </a:p>
        </p:txBody>
      </p:sp>
      <p:sp>
        <p:nvSpPr>
          <p:cNvPr id="3" name="Content Placeholder 2"/>
          <p:cNvSpPr>
            <a:spLocks noGrp="1"/>
          </p:cNvSpPr>
          <p:nvPr>
            <p:ph idx="1"/>
          </p:nvPr>
        </p:nvSpPr>
        <p:spPr>
          <a:xfrm>
            <a:off x="685800" y="1447800"/>
            <a:ext cx="8001000" cy="4221163"/>
          </a:xfrm>
        </p:spPr>
        <p:txBody>
          <a:bodyPr>
            <a:normAutofit/>
          </a:bodyPr>
          <a:lstStyle/>
          <a:p>
            <a:pPr algn="just">
              <a:buClr>
                <a:schemeClr val="accent2"/>
              </a:buClr>
              <a:buNone/>
              <a:defRPr/>
            </a:pPr>
            <a:endParaRPr lang="en-US" sz="4000" dirty="0"/>
          </a:p>
          <a:p>
            <a:pPr algn="just">
              <a:buClr>
                <a:schemeClr val="accent2"/>
              </a:buClr>
              <a:buNone/>
              <a:defRPr/>
            </a:pPr>
            <a:r>
              <a:rPr lang="en-US" sz="4000" dirty="0"/>
              <a:t>At the end of the session staff  are expected to:</a:t>
            </a:r>
          </a:p>
          <a:p>
            <a:pPr algn="just">
              <a:buClr>
                <a:schemeClr val="accent2"/>
              </a:buClr>
              <a:buFont typeface="Wingdings" pitchFamily="2" charset="2"/>
              <a:buChar char="q"/>
              <a:defRPr/>
            </a:pPr>
            <a:r>
              <a:rPr lang="en-US" sz="4000" dirty="0"/>
              <a:t>Effectively apply the Rules and Principles in their workplaces</a:t>
            </a:r>
          </a:p>
          <a:p>
            <a:pPr>
              <a:buClr>
                <a:schemeClr val="accent2"/>
              </a:buClr>
              <a:buNone/>
              <a:defRPr/>
            </a:pPr>
            <a:endParaRPr lang="en-US" dirty="0"/>
          </a:p>
          <a:p>
            <a:pPr>
              <a:buClr>
                <a:schemeClr val="accent2"/>
              </a:buClr>
              <a:buFont typeface="Wingdings" pitchFamily="2" charset="2"/>
              <a:buChar char="q"/>
              <a:defRPr/>
            </a:pPr>
            <a:endParaRPr lang="en-US" dirty="0"/>
          </a:p>
        </p:txBody>
      </p:sp>
      <p:sp>
        <p:nvSpPr>
          <p:cNvPr id="4" name="Date Placeholder 3">
            <a:extLst>
              <a:ext uri="{FF2B5EF4-FFF2-40B4-BE49-F238E27FC236}">
                <a16:creationId xmlns:a16="http://schemas.microsoft.com/office/drawing/2014/main" id="{9AB9922C-7906-4AC5-8608-8034D01F6953}"/>
              </a:ext>
            </a:extLst>
          </p:cNvPr>
          <p:cNvSpPr>
            <a:spLocks noGrp="1"/>
          </p:cNvSpPr>
          <p:nvPr>
            <p:ph type="dt" sz="half" idx="10"/>
          </p:nvPr>
        </p:nvSpPr>
        <p:spPr/>
        <p:txBody>
          <a:bodyPr/>
          <a:lstStyle/>
          <a:p>
            <a:fld id="{D1984371-3D2C-4337-8237-333FA51F31C1}" type="datetime1">
              <a:rPr lang="en-GB" smtClean="0"/>
              <a:t>14/08/2023</a:t>
            </a:fld>
            <a:endParaRPr lang="en-US"/>
          </a:p>
        </p:txBody>
      </p:sp>
      <p:sp>
        <p:nvSpPr>
          <p:cNvPr id="5" name="Slide Number Placeholder 4">
            <a:extLst>
              <a:ext uri="{FF2B5EF4-FFF2-40B4-BE49-F238E27FC236}">
                <a16:creationId xmlns:a16="http://schemas.microsoft.com/office/drawing/2014/main" id="{F2091A43-FAB3-4E17-A4DD-6B8139210E4F}"/>
              </a:ext>
            </a:extLst>
          </p:cNvPr>
          <p:cNvSpPr>
            <a:spLocks noGrp="1"/>
          </p:cNvSpPr>
          <p:nvPr>
            <p:ph type="sldNum" sz="quarter" idx="12"/>
          </p:nvPr>
        </p:nvSpPr>
        <p:spPr/>
        <p:txBody>
          <a:bodyPr/>
          <a:lstStyle/>
          <a:p>
            <a:fld id="{8B2C68DE-9B68-4DCD-B670-FC706E1ED25E}" type="slidenum">
              <a:rPr lang="en-US" smtClean="0"/>
              <a:pPr/>
              <a:t>4</a:t>
            </a:fld>
            <a:endParaRPr lang="en-US"/>
          </a:p>
        </p:txBody>
      </p:sp>
      <p:pic>
        <p:nvPicPr>
          <p:cNvPr id="6" name="Picture 5">
            <a:extLst>
              <a:ext uri="{FF2B5EF4-FFF2-40B4-BE49-F238E27FC236}">
                <a16:creationId xmlns:a16="http://schemas.microsoft.com/office/drawing/2014/main" id="{8C50B936-0204-DBB1-8417-20405A6B18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49" y="-242913"/>
            <a:ext cx="2059451" cy="17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2594"/>
            <a:ext cx="7498080" cy="1110006"/>
          </a:xfrm>
        </p:spPr>
        <p:txBody>
          <a:bodyPr/>
          <a:lstStyle/>
          <a:p>
            <a:r>
              <a:rPr lang="en-US" b="1" dirty="0">
                <a:solidFill>
                  <a:schemeClr val="accent2"/>
                </a:solidFill>
              </a:rPr>
              <a:t>INTRODUCTION</a:t>
            </a:r>
          </a:p>
        </p:txBody>
      </p:sp>
      <p:sp>
        <p:nvSpPr>
          <p:cNvPr id="3" name="Content Placeholder 2"/>
          <p:cNvSpPr>
            <a:spLocks noGrp="1"/>
          </p:cNvSpPr>
          <p:nvPr>
            <p:ph idx="1"/>
          </p:nvPr>
        </p:nvSpPr>
        <p:spPr>
          <a:xfrm>
            <a:off x="609600" y="1908978"/>
            <a:ext cx="7802880" cy="4126061"/>
          </a:xfrm>
        </p:spPr>
        <p:txBody>
          <a:bodyPr>
            <a:normAutofit fontScale="92500"/>
          </a:bodyPr>
          <a:lstStyle/>
          <a:p>
            <a:pPr lvl="0" algn="just">
              <a:buNone/>
            </a:pPr>
            <a:r>
              <a:rPr lang="en-US" dirty="0"/>
              <a:t>   </a:t>
            </a:r>
            <a:r>
              <a:rPr lang="en-US" sz="2400" dirty="0"/>
              <a:t>The Code of Conduct is the Standards and norms of behavior  prescribed  within a framework for promoting  good governance,   projecting  good image and   sustaining  self-esteem of the Civil Service in both local and international circles. In other words, the code is  to govern the conduct of  officers and also set the standard  for compliance by its employees</a:t>
            </a:r>
          </a:p>
          <a:p>
            <a:pPr algn="just"/>
            <a:r>
              <a:rPr lang="en-US" sz="2400" dirty="0"/>
              <a:t>It is primarily a guide to Civil Service staff in their normal relationships and dealings with their principal stakeholders,  thus, the Government, Civil Service </a:t>
            </a:r>
            <a:r>
              <a:rPr lang="en-US" sz="2400" dirty="0" err="1"/>
              <a:t>Organisations</a:t>
            </a:r>
            <a:r>
              <a:rPr lang="en-US" sz="2400" dirty="0"/>
              <a:t>,  and the general public</a:t>
            </a:r>
          </a:p>
          <a:p>
            <a:pPr algn="just"/>
            <a:r>
              <a:rPr lang="en-US" sz="2400" dirty="0"/>
              <a:t>However, provision has also been made for appropriate administrative sanctions to be applied where a Civil Service staff’s conduct is found to be inconsistent with the Code</a:t>
            </a:r>
          </a:p>
        </p:txBody>
      </p:sp>
      <p:sp>
        <p:nvSpPr>
          <p:cNvPr id="4" name="Date Placeholder 3">
            <a:extLst>
              <a:ext uri="{FF2B5EF4-FFF2-40B4-BE49-F238E27FC236}">
                <a16:creationId xmlns:a16="http://schemas.microsoft.com/office/drawing/2014/main" id="{BB9EBEC7-9A8E-4DE4-8202-0C8CBF042FDA}"/>
              </a:ext>
            </a:extLst>
          </p:cNvPr>
          <p:cNvSpPr>
            <a:spLocks noGrp="1"/>
          </p:cNvSpPr>
          <p:nvPr>
            <p:ph type="dt" sz="half" idx="10"/>
          </p:nvPr>
        </p:nvSpPr>
        <p:spPr/>
        <p:txBody>
          <a:bodyPr/>
          <a:lstStyle/>
          <a:p>
            <a:fld id="{7D576ABC-5343-456E-8A36-0E592E4972A3}" type="datetime1">
              <a:rPr lang="en-GB" smtClean="0"/>
              <a:t>14/08/2023</a:t>
            </a:fld>
            <a:endParaRPr lang="en-US"/>
          </a:p>
        </p:txBody>
      </p:sp>
      <p:sp>
        <p:nvSpPr>
          <p:cNvPr id="5" name="Slide Number Placeholder 4">
            <a:extLst>
              <a:ext uri="{FF2B5EF4-FFF2-40B4-BE49-F238E27FC236}">
                <a16:creationId xmlns:a16="http://schemas.microsoft.com/office/drawing/2014/main" id="{2AC5A101-7CDE-466D-9A71-0969072E1B6A}"/>
              </a:ext>
            </a:extLst>
          </p:cNvPr>
          <p:cNvSpPr>
            <a:spLocks noGrp="1"/>
          </p:cNvSpPr>
          <p:nvPr>
            <p:ph type="sldNum" sz="quarter" idx="12"/>
          </p:nvPr>
        </p:nvSpPr>
        <p:spPr/>
        <p:txBody>
          <a:bodyPr/>
          <a:lstStyle/>
          <a:p>
            <a:fld id="{8B2C68DE-9B68-4DCD-B670-FC706E1ED25E}" type="slidenum">
              <a:rPr lang="en-US" smtClean="0"/>
              <a:pPr/>
              <a:t>5</a:t>
            </a:fld>
            <a:endParaRPr lang="en-US" dirty="0"/>
          </a:p>
        </p:txBody>
      </p:sp>
      <p:pic>
        <p:nvPicPr>
          <p:cNvPr id="6" name="Picture 5">
            <a:extLst>
              <a:ext uri="{FF2B5EF4-FFF2-40B4-BE49-F238E27FC236}">
                <a16:creationId xmlns:a16="http://schemas.microsoft.com/office/drawing/2014/main" id="{EFF6BB29-2A32-2545-F33E-33904D800C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799" y="0"/>
            <a:ext cx="2059451" cy="17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noAutofit/>
          </a:bodyPr>
          <a:lstStyle/>
          <a:p>
            <a:r>
              <a:rPr lang="en-US" sz="2800" dirty="0">
                <a:solidFill>
                  <a:srgbClr val="FF0000"/>
                </a:solidFill>
              </a:rPr>
              <a:t>PRINCIPLE 1 - </a:t>
            </a:r>
            <a:r>
              <a:rPr lang="en-US" sz="2800" b="1" dirty="0">
                <a:solidFill>
                  <a:schemeClr val="accent2"/>
                </a:solidFill>
              </a:rPr>
              <a:t>ABIDING BY THE CONSTITUTION AND LAWS OF GHANA WITH DIGNITY, INTEGRITY AND PROFESSIONALISM</a:t>
            </a:r>
          </a:p>
        </p:txBody>
      </p:sp>
      <p:sp>
        <p:nvSpPr>
          <p:cNvPr id="3" name="Content Placeholder 2"/>
          <p:cNvSpPr>
            <a:spLocks noGrp="1"/>
          </p:cNvSpPr>
          <p:nvPr>
            <p:ph idx="1"/>
          </p:nvPr>
        </p:nvSpPr>
        <p:spPr>
          <a:xfrm>
            <a:off x="533400" y="1371600"/>
            <a:ext cx="7879080" cy="4663440"/>
          </a:xfrm>
        </p:spPr>
        <p:txBody>
          <a:bodyPr>
            <a:normAutofit fontScale="85000" lnSpcReduction="10000"/>
          </a:bodyPr>
          <a:lstStyle/>
          <a:p>
            <a:pPr marL="0" lvl="0" indent="0" algn="just">
              <a:buNone/>
            </a:pPr>
            <a:r>
              <a:rPr lang="en-US" sz="2400" dirty="0"/>
              <a:t>The Code of Conduct has  the following guiding principles of public life;-</a:t>
            </a:r>
          </a:p>
          <a:p>
            <a:pPr lvl="0" algn="just"/>
            <a:r>
              <a:rPr lang="en-US" sz="2400" b="1" u="sng" dirty="0"/>
              <a:t>CONSTITUTIONAL RESPONSIBILITY:</a:t>
            </a:r>
            <a:endParaRPr lang="en-US" sz="2400" b="1" dirty="0"/>
          </a:p>
          <a:p>
            <a:pPr algn="just">
              <a:buNone/>
            </a:pPr>
            <a:r>
              <a:rPr lang="en-US" sz="2400" dirty="0"/>
              <a:t> Civil Service staff should take decisions solely in public interest, and should not do so in order to gain financial or other material benefit for themselves.</a:t>
            </a:r>
          </a:p>
          <a:p>
            <a:pPr lvl="0" algn="just"/>
            <a:r>
              <a:rPr lang="en-US" sz="2400" b="1" u="sng" dirty="0"/>
              <a:t>PERFORMANCE MANAGEMENT CULTURE:</a:t>
            </a:r>
            <a:endParaRPr lang="en-US" sz="2400" b="1" dirty="0"/>
          </a:p>
          <a:p>
            <a:pPr algn="just">
              <a:buNone/>
            </a:pPr>
            <a:r>
              <a:rPr lang="en-US" sz="2400" dirty="0"/>
              <a:t> </a:t>
            </a:r>
            <a:r>
              <a:rPr lang="en-GB" sz="2000" dirty="0"/>
              <a:t>A Civil Service staff shall ensure that they fully complies with the performance management culture of the Civil Service by periodically completing the annual Performance Appraisal Instrument as may apply to the grade to promote productivity and professionalism in the Civil Service;</a:t>
            </a:r>
            <a:endParaRPr lang="en-US" sz="2400" dirty="0"/>
          </a:p>
          <a:p>
            <a:pPr lvl="0" algn="just"/>
            <a:r>
              <a:rPr lang="en-US" sz="2400" b="1" u="sng" dirty="0"/>
              <a:t>AFFIRMATIVE ACTION:</a:t>
            </a:r>
            <a:endParaRPr lang="en-US" sz="2400" b="1" dirty="0"/>
          </a:p>
          <a:p>
            <a:pPr lvl="0" algn="just">
              <a:buNone/>
            </a:pPr>
            <a:r>
              <a:rPr lang="en-US" sz="2400" b="1" dirty="0"/>
              <a:t> </a:t>
            </a:r>
            <a:r>
              <a:rPr lang="en-US" sz="2400" dirty="0"/>
              <a:t>A</a:t>
            </a:r>
            <a:r>
              <a:rPr lang="en-US" sz="2400" b="1" dirty="0"/>
              <a:t> </a:t>
            </a:r>
            <a:r>
              <a:rPr lang="en-GB" sz="2000" dirty="0"/>
              <a:t>Civil Service staff shall fully support and implement effectively Government’s policies/programmes aimed at protecting vulnerable groups in society, including women, the disabled, children etc. from undue discriminatory practices that may tend to hinder their socioeconomic advancement.</a:t>
            </a:r>
            <a:endParaRPr lang="en-US" b="1" dirty="0"/>
          </a:p>
        </p:txBody>
      </p:sp>
      <p:sp>
        <p:nvSpPr>
          <p:cNvPr id="4" name="Date Placeholder 3">
            <a:extLst>
              <a:ext uri="{FF2B5EF4-FFF2-40B4-BE49-F238E27FC236}">
                <a16:creationId xmlns:a16="http://schemas.microsoft.com/office/drawing/2014/main" id="{F2D26B1B-BB7D-42C5-B81F-0BA79FD58771}"/>
              </a:ext>
            </a:extLst>
          </p:cNvPr>
          <p:cNvSpPr>
            <a:spLocks noGrp="1"/>
          </p:cNvSpPr>
          <p:nvPr>
            <p:ph type="dt" sz="half" idx="10"/>
          </p:nvPr>
        </p:nvSpPr>
        <p:spPr/>
        <p:txBody>
          <a:bodyPr/>
          <a:lstStyle/>
          <a:p>
            <a:fld id="{58A644AC-3B36-4919-A987-A66BD20F59B9}" type="datetime1">
              <a:rPr lang="en-GB" smtClean="0"/>
              <a:t>14/08/2023</a:t>
            </a:fld>
            <a:endParaRPr lang="en-US"/>
          </a:p>
        </p:txBody>
      </p:sp>
      <p:sp>
        <p:nvSpPr>
          <p:cNvPr id="5" name="Slide Number Placeholder 4">
            <a:extLst>
              <a:ext uri="{FF2B5EF4-FFF2-40B4-BE49-F238E27FC236}">
                <a16:creationId xmlns:a16="http://schemas.microsoft.com/office/drawing/2014/main" id="{051A7333-ED2F-4E77-ADE6-141C435A3D7C}"/>
              </a:ext>
            </a:extLst>
          </p:cNvPr>
          <p:cNvSpPr>
            <a:spLocks noGrp="1"/>
          </p:cNvSpPr>
          <p:nvPr>
            <p:ph type="sldNum" sz="quarter" idx="12"/>
          </p:nvPr>
        </p:nvSpPr>
        <p:spPr/>
        <p:txBody>
          <a:bodyPr/>
          <a:lstStyle/>
          <a:p>
            <a:fld id="{8B2C68DE-9B68-4DCD-B670-FC706E1ED25E}" type="slidenum">
              <a:rPr lang="en-US" smtClean="0"/>
              <a:pPr/>
              <a:t>6</a:t>
            </a:fld>
            <a:endParaRPr lang="en-US"/>
          </a:p>
        </p:txBody>
      </p:sp>
      <p:pic>
        <p:nvPicPr>
          <p:cNvPr id="6" name="Picture 5">
            <a:extLst>
              <a:ext uri="{FF2B5EF4-FFF2-40B4-BE49-F238E27FC236}">
                <a16:creationId xmlns:a16="http://schemas.microsoft.com/office/drawing/2014/main" id="{32A461E7-AAFA-9C55-1796-B9391539AC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417" y="5334000"/>
            <a:ext cx="2059451" cy="129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945080"/>
          </a:xfrm>
        </p:spPr>
        <p:txBody>
          <a:bodyPr>
            <a:normAutofit/>
          </a:bodyPr>
          <a:lstStyle/>
          <a:p>
            <a:r>
              <a:rPr lang="en-US" sz="4400" dirty="0">
                <a:solidFill>
                  <a:srgbClr val="FF0000"/>
                </a:solidFill>
              </a:rPr>
              <a:t>PRINCIPLE 1 </a:t>
            </a:r>
            <a:r>
              <a:rPr lang="en-US" dirty="0"/>
              <a:t>Cont’d</a:t>
            </a:r>
          </a:p>
        </p:txBody>
      </p:sp>
      <p:sp>
        <p:nvSpPr>
          <p:cNvPr id="3" name="Content Placeholder 2"/>
          <p:cNvSpPr>
            <a:spLocks noGrp="1"/>
          </p:cNvSpPr>
          <p:nvPr>
            <p:ph idx="1"/>
          </p:nvPr>
        </p:nvSpPr>
        <p:spPr>
          <a:xfrm>
            <a:off x="731520" y="1676400"/>
            <a:ext cx="7680960" cy="4648200"/>
          </a:xfrm>
        </p:spPr>
        <p:txBody>
          <a:bodyPr>
            <a:normAutofit fontScale="25000" lnSpcReduction="20000"/>
          </a:bodyPr>
          <a:lstStyle/>
          <a:p>
            <a:pPr lvl="0"/>
            <a:r>
              <a:rPr lang="en-GB" sz="8800" b="1" u="sng" dirty="0"/>
              <a:t>ACCOUNTABILITY TO GOVERNMENT AND OBLIGATION TO SOCIETY:</a:t>
            </a:r>
          </a:p>
          <a:p>
            <a:pPr lvl="0"/>
            <a:r>
              <a:rPr lang="en-GB" sz="8800" dirty="0"/>
              <a:t>A Civil Service staff shall always remain faithful to the policies/programmes/plans of the Government and should seek to implement Government policies/programmes/plans impartially, transparently and efficiently at all times </a:t>
            </a:r>
          </a:p>
          <a:p>
            <a:pPr lvl="0"/>
            <a:r>
              <a:rPr lang="en-GB" sz="8800" b="1" u="sng" dirty="0"/>
              <a:t>PROMOTION OF GOOD GOVERNANCE:</a:t>
            </a:r>
          </a:p>
          <a:p>
            <a:pPr lvl="0"/>
            <a:r>
              <a:rPr lang="en-US" sz="9600" dirty="0"/>
              <a:t>A </a:t>
            </a:r>
            <a:r>
              <a:rPr lang="en-GB" sz="8800" dirty="0"/>
              <a:t>Civil Service staff shall seek to actively promote and facilitate the processes of developing and implementing governmental functions consistent with economic growth and development and the rule of law; and for the wellbeing of the society/the citizenry, as a whole. </a:t>
            </a:r>
          </a:p>
          <a:p>
            <a:endParaRPr lang="en-US" dirty="0"/>
          </a:p>
        </p:txBody>
      </p:sp>
      <p:sp>
        <p:nvSpPr>
          <p:cNvPr id="4" name="Date Placeholder 3">
            <a:extLst>
              <a:ext uri="{FF2B5EF4-FFF2-40B4-BE49-F238E27FC236}">
                <a16:creationId xmlns:a16="http://schemas.microsoft.com/office/drawing/2014/main" id="{4CD1552D-1B67-429B-9339-A5F184766342}"/>
              </a:ext>
            </a:extLst>
          </p:cNvPr>
          <p:cNvSpPr>
            <a:spLocks noGrp="1"/>
          </p:cNvSpPr>
          <p:nvPr>
            <p:ph type="dt" sz="half" idx="10"/>
          </p:nvPr>
        </p:nvSpPr>
        <p:spPr/>
        <p:txBody>
          <a:bodyPr/>
          <a:lstStyle/>
          <a:p>
            <a:fld id="{FC1B91FC-2AEC-4DEE-B914-0F0E9A9DAFC2}" type="datetime1">
              <a:rPr lang="en-GB" smtClean="0"/>
              <a:t>14/08/2023</a:t>
            </a:fld>
            <a:endParaRPr lang="en-US"/>
          </a:p>
        </p:txBody>
      </p:sp>
      <p:sp>
        <p:nvSpPr>
          <p:cNvPr id="5" name="Slide Number Placeholder 4">
            <a:extLst>
              <a:ext uri="{FF2B5EF4-FFF2-40B4-BE49-F238E27FC236}">
                <a16:creationId xmlns:a16="http://schemas.microsoft.com/office/drawing/2014/main" id="{F1C374FC-0EE6-4146-B7B1-B7ED5DCE0ACB}"/>
              </a:ext>
            </a:extLst>
          </p:cNvPr>
          <p:cNvSpPr>
            <a:spLocks noGrp="1"/>
          </p:cNvSpPr>
          <p:nvPr>
            <p:ph type="sldNum" sz="quarter" idx="12"/>
          </p:nvPr>
        </p:nvSpPr>
        <p:spPr/>
        <p:txBody>
          <a:bodyPr/>
          <a:lstStyle/>
          <a:p>
            <a:fld id="{8B2C68DE-9B68-4DCD-B670-FC706E1ED25E}" type="slidenum">
              <a:rPr lang="en-US" smtClean="0"/>
              <a:pPr/>
              <a:t>7</a:t>
            </a:fld>
            <a:endParaRPr lang="en-US"/>
          </a:p>
        </p:txBody>
      </p:sp>
      <p:pic>
        <p:nvPicPr>
          <p:cNvPr id="6" name="Picture 5">
            <a:extLst>
              <a:ext uri="{FF2B5EF4-FFF2-40B4-BE49-F238E27FC236}">
                <a16:creationId xmlns:a16="http://schemas.microsoft.com/office/drawing/2014/main" id="{77E94882-AA7F-CA59-C273-D860B09CB9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68784"/>
            <a:ext cx="1939925" cy="120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noAutofit/>
          </a:bodyPr>
          <a:lstStyle/>
          <a:p>
            <a:r>
              <a:rPr lang="en-US" sz="3200" dirty="0">
                <a:solidFill>
                  <a:schemeClr val="accent2"/>
                </a:solidFill>
              </a:rPr>
              <a:t>Principle 2 - </a:t>
            </a:r>
            <a:r>
              <a:rPr lang="en-US" sz="3200" b="1" dirty="0">
                <a:solidFill>
                  <a:schemeClr val="accent2"/>
                </a:solidFill>
              </a:rPr>
              <a:t>ADHERING TO APPROPRIATE STANDARDS WITH HONESTY AND EFFICIENCY</a:t>
            </a:r>
            <a:endParaRPr lang="en-US" sz="3200" b="1" dirty="0"/>
          </a:p>
        </p:txBody>
      </p:sp>
      <p:sp>
        <p:nvSpPr>
          <p:cNvPr id="3" name="Content Placeholder 2"/>
          <p:cNvSpPr>
            <a:spLocks noGrp="1"/>
          </p:cNvSpPr>
          <p:nvPr>
            <p:ph idx="1"/>
          </p:nvPr>
        </p:nvSpPr>
        <p:spPr>
          <a:xfrm>
            <a:off x="768096" y="1905000"/>
            <a:ext cx="7290055" cy="4404360"/>
          </a:xfrm>
        </p:spPr>
        <p:txBody>
          <a:bodyPr>
            <a:normAutofit fontScale="92500" lnSpcReduction="20000"/>
          </a:bodyPr>
          <a:lstStyle/>
          <a:p>
            <a:pPr marL="0" lvl="0" indent="0" algn="just">
              <a:buNone/>
            </a:pPr>
            <a:r>
              <a:rPr lang="en-GB" b="1" dirty="0"/>
              <a:t>Standards and Work Ethics </a:t>
            </a:r>
          </a:p>
          <a:p>
            <a:pPr lvl="0" algn="just"/>
            <a:r>
              <a:rPr lang="en-US" sz="2000" dirty="0"/>
              <a:t>This Code is applicable to:</a:t>
            </a:r>
          </a:p>
          <a:p>
            <a:pPr lvl="0" algn="just"/>
            <a:r>
              <a:rPr lang="en-GB" dirty="0"/>
              <a:t>Civil Service staff shall accept personal responsibility for developing and exhibiting a strong work ethic and affirm their commitment to combating negative work habits in the Civil Service. To this end, any person working in the Civil Service of Ghana is committed to the following work ethics:</a:t>
            </a:r>
            <a:endParaRPr lang="en-US" sz="2000" dirty="0"/>
          </a:p>
          <a:p>
            <a:pPr lvl="0" algn="just"/>
            <a:r>
              <a:rPr lang="en-GB" dirty="0"/>
              <a:t>(a) Reporting for duty punctually and in good time before work begins. He or she will not engage in, nor encourage the practice of: </a:t>
            </a:r>
          </a:p>
          <a:p>
            <a:pPr lvl="0" algn="just"/>
            <a:r>
              <a:rPr lang="en-GB" dirty="0" err="1"/>
              <a:t>i</a:t>
            </a:r>
            <a:r>
              <a:rPr lang="en-GB" dirty="0"/>
              <a:t>. Habitual lateness to work and meetings using weather, poor transportation and domestic problems and other excuses. </a:t>
            </a:r>
          </a:p>
          <a:p>
            <a:pPr lvl="0" algn="just"/>
            <a:r>
              <a:rPr lang="en-GB" dirty="0"/>
              <a:t>ii. Taking more than the approved leave period. </a:t>
            </a:r>
          </a:p>
          <a:p>
            <a:pPr lvl="0" algn="just"/>
            <a:r>
              <a:rPr lang="en-GB" dirty="0"/>
              <a:t>iii. Irregular attendance. Unless otherwise stated, the official working hours in the Civil Service are:- Monday – Friday: 8.30 a.m. – 12.30 p.m. 1.30 p.m. – 5.00 p.m.</a:t>
            </a:r>
          </a:p>
          <a:p>
            <a:pPr lvl="0" algn="just"/>
            <a:endParaRPr lang="en-US" dirty="0"/>
          </a:p>
        </p:txBody>
      </p:sp>
      <p:sp>
        <p:nvSpPr>
          <p:cNvPr id="4" name="Date Placeholder 3">
            <a:extLst>
              <a:ext uri="{FF2B5EF4-FFF2-40B4-BE49-F238E27FC236}">
                <a16:creationId xmlns:a16="http://schemas.microsoft.com/office/drawing/2014/main" id="{541B319B-6BE3-4FD2-A39C-9B159450F59E}"/>
              </a:ext>
            </a:extLst>
          </p:cNvPr>
          <p:cNvSpPr>
            <a:spLocks noGrp="1"/>
          </p:cNvSpPr>
          <p:nvPr>
            <p:ph type="dt" sz="half" idx="10"/>
          </p:nvPr>
        </p:nvSpPr>
        <p:spPr/>
        <p:txBody>
          <a:bodyPr/>
          <a:lstStyle/>
          <a:p>
            <a:fld id="{F5D38EDF-AD0F-4862-A3F9-096062D88D51}" type="datetime1">
              <a:rPr lang="en-GB" smtClean="0"/>
              <a:t>14/08/2023</a:t>
            </a:fld>
            <a:endParaRPr lang="en-US"/>
          </a:p>
        </p:txBody>
      </p:sp>
      <p:sp>
        <p:nvSpPr>
          <p:cNvPr id="5" name="Slide Number Placeholder 4">
            <a:extLst>
              <a:ext uri="{FF2B5EF4-FFF2-40B4-BE49-F238E27FC236}">
                <a16:creationId xmlns:a16="http://schemas.microsoft.com/office/drawing/2014/main" id="{E6FC7481-A305-4BEE-8773-D07D4C51AA6E}"/>
              </a:ext>
            </a:extLst>
          </p:cNvPr>
          <p:cNvSpPr>
            <a:spLocks noGrp="1"/>
          </p:cNvSpPr>
          <p:nvPr>
            <p:ph type="sldNum" sz="quarter" idx="12"/>
          </p:nvPr>
        </p:nvSpPr>
        <p:spPr/>
        <p:txBody>
          <a:bodyPr/>
          <a:lstStyle/>
          <a:p>
            <a:fld id="{8B2C68DE-9B68-4DCD-B670-FC706E1ED25E}" type="slidenum">
              <a:rPr lang="en-US" smtClean="0"/>
              <a:pPr/>
              <a:t>8</a:t>
            </a:fld>
            <a:endParaRPr lang="en-US"/>
          </a:p>
        </p:txBody>
      </p:sp>
      <p:pic>
        <p:nvPicPr>
          <p:cNvPr id="6" name="Picture 5">
            <a:extLst>
              <a:ext uri="{FF2B5EF4-FFF2-40B4-BE49-F238E27FC236}">
                <a16:creationId xmlns:a16="http://schemas.microsoft.com/office/drawing/2014/main" id="{35B86E96-2CA0-A6E6-FA15-8F0FEF1366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4288"/>
            <a:ext cx="1717221" cy="148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66799"/>
          </a:xfrm>
        </p:spPr>
        <p:txBody>
          <a:bodyPr>
            <a:normAutofit/>
          </a:bodyPr>
          <a:lstStyle/>
          <a:p>
            <a:r>
              <a:rPr lang="en-US" sz="4400" dirty="0">
                <a:solidFill>
                  <a:schemeClr val="accent2"/>
                </a:solidFill>
              </a:rPr>
              <a:t>Principle 2 - </a:t>
            </a:r>
            <a:r>
              <a:rPr lang="en-US" b="1" dirty="0">
                <a:solidFill>
                  <a:schemeClr val="accent2"/>
                </a:solidFill>
              </a:rPr>
              <a:t>Cont’d</a:t>
            </a:r>
          </a:p>
        </p:txBody>
      </p:sp>
      <p:sp>
        <p:nvSpPr>
          <p:cNvPr id="3" name="Content Placeholder 2"/>
          <p:cNvSpPr>
            <a:spLocks noGrp="1"/>
          </p:cNvSpPr>
          <p:nvPr>
            <p:ph idx="1"/>
          </p:nvPr>
        </p:nvSpPr>
        <p:spPr>
          <a:xfrm>
            <a:off x="685800" y="1371600"/>
            <a:ext cx="7704667" cy="4937760"/>
          </a:xfrm>
        </p:spPr>
        <p:txBody>
          <a:bodyPr>
            <a:normAutofit lnSpcReduction="10000"/>
          </a:bodyPr>
          <a:lstStyle/>
          <a:p>
            <a:pPr marL="0" lvl="0" indent="0" algn="just">
              <a:buNone/>
            </a:pPr>
            <a:r>
              <a:rPr lang="en-GB" dirty="0"/>
              <a:t>b) Devoting, during working hours, his or her full time, attention and competence to the business of his organization. </a:t>
            </a:r>
          </a:p>
          <a:p>
            <a:pPr marL="0" lvl="0" indent="0" algn="just">
              <a:buNone/>
            </a:pPr>
            <a:r>
              <a:rPr lang="en-GB" sz="2000" dirty="0"/>
              <a:t>(c) Guarding against absenting himself or herself from work without permission or reasonable excuse. </a:t>
            </a:r>
          </a:p>
          <a:p>
            <a:pPr marL="0" lvl="0" indent="0" algn="just">
              <a:buNone/>
            </a:pPr>
            <a:r>
              <a:rPr lang="en-GB" sz="2000" dirty="0"/>
              <a:t>(d) Following and obeying lawful, legitimate or reasonable definite instructions, and complying with laid-down procedures relating to one’s work. </a:t>
            </a:r>
            <a:endParaRPr lang="en-GB" dirty="0"/>
          </a:p>
          <a:p>
            <a:pPr marL="0" lvl="0" indent="0" algn="just">
              <a:buNone/>
            </a:pPr>
            <a:r>
              <a:rPr lang="en-GB" sz="2000" dirty="0"/>
              <a:t>(e) Taking pride and joy in doing more than is required by duty </a:t>
            </a:r>
          </a:p>
          <a:p>
            <a:pPr marL="0" lvl="0" indent="0" algn="just">
              <a:buNone/>
            </a:pPr>
            <a:r>
              <a:rPr lang="en-GB" sz="2000" dirty="0"/>
              <a:t>(f) Responding to legitimate requests and demands of members of the public with urgency, promptness and timeliness. </a:t>
            </a:r>
            <a:endParaRPr lang="en-GB" dirty="0"/>
          </a:p>
          <a:p>
            <a:pPr marL="0" lvl="0" indent="0" algn="just">
              <a:buNone/>
            </a:pPr>
            <a:r>
              <a:rPr lang="en-GB" sz="2000" dirty="0"/>
              <a:t>(g) Seeing a task through and having a sense or pride in accomplishing assignments every time.</a:t>
            </a:r>
          </a:p>
          <a:p>
            <a:pPr marL="0" lvl="0" indent="0" algn="just">
              <a:buNone/>
            </a:pPr>
            <a:r>
              <a:rPr lang="en-GB" dirty="0"/>
              <a:t>(h) Undertaking tasks in ways that contribute effectively to achieving the goals of his or her organization.</a:t>
            </a:r>
            <a:endParaRPr lang="en-GB" sz="2000" dirty="0"/>
          </a:p>
          <a:p>
            <a:endParaRPr lang="en-US" dirty="0"/>
          </a:p>
        </p:txBody>
      </p:sp>
      <p:sp>
        <p:nvSpPr>
          <p:cNvPr id="5" name="Date Placeholder 4">
            <a:extLst>
              <a:ext uri="{FF2B5EF4-FFF2-40B4-BE49-F238E27FC236}">
                <a16:creationId xmlns:a16="http://schemas.microsoft.com/office/drawing/2014/main" id="{D67866F7-6D1D-421A-8E71-EA02E4315CF1}"/>
              </a:ext>
            </a:extLst>
          </p:cNvPr>
          <p:cNvSpPr>
            <a:spLocks noGrp="1"/>
          </p:cNvSpPr>
          <p:nvPr>
            <p:ph type="dt" sz="half" idx="10"/>
          </p:nvPr>
        </p:nvSpPr>
        <p:spPr/>
        <p:txBody>
          <a:bodyPr/>
          <a:lstStyle/>
          <a:p>
            <a:fld id="{0D71C8D6-7A04-4E78-94F0-BB4279FACC53}" type="datetime1">
              <a:rPr lang="en-GB" smtClean="0"/>
              <a:t>14/08/2023</a:t>
            </a:fld>
            <a:endParaRPr lang="en-US"/>
          </a:p>
        </p:txBody>
      </p:sp>
      <p:sp>
        <p:nvSpPr>
          <p:cNvPr id="6" name="Slide Number Placeholder 5">
            <a:extLst>
              <a:ext uri="{FF2B5EF4-FFF2-40B4-BE49-F238E27FC236}">
                <a16:creationId xmlns:a16="http://schemas.microsoft.com/office/drawing/2014/main" id="{78CECB5E-560A-47A5-8E24-B95FCF49A3BC}"/>
              </a:ext>
            </a:extLst>
          </p:cNvPr>
          <p:cNvSpPr>
            <a:spLocks noGrp="1"/>
          </p:cNvSpPr>
          <p:nvPr>
            <p:ph type="sldNum" sz="quarter" idx="12"/>
          </p:nvPr>
        </p:nvSpPr>
        <p:spPr/>
        <p:txBody>
          <a:bodyPr/>
          <a:lstStyle/>
          <a:p>
            <a:fld id="{8B2C68DE-9B68-4DCD-B670-FC706E1ED25E}" type="slidenum">
              <a:rPr lang="en-US" smtClean="0"/>
              <a:pPr/>
              <a:t>9</a:t>
            </a:fld>
            <a:endParaRPr lang="en-US"/>
          </a:p>
        </p:txBody>
      </p:sp>
      <p:sp>
        <p:nvSpPr>
          <p:cNvPr id="4" name="Rectangle 3"/>
          <p:cNvSpPr/>
          <p:nvPr/>
        </p:nvSpPr>
        <p:spPr>
          <a:xfrm>
            <a:off x="2286000" y="3059668"/>
            <a:ext cx="4572000" cy="369332"/>
          </a:xfrm>
          <a:prstGeom prst="rect">
            <a:avLst/>
          </a:prstGeom>
        </p:spPr>
        <p:txBody>
          <a:bodyPr>
            <a:spAutoFit/>
          </a:bodyPr>
          <a:lstStyle/>
          <a:p>
            <a:r>
              <a:rPr lang="en-US" dirty="0">
                <a:solidFill>
                  <a:schemeClr val="accent2"/>
                </a:solidFill>
              </a:rPr>
              <a:t>.</a:t>
            </a:r>
            <a:endParaRPr lang="en-US" dirty="0"/>
          </a:p>
        </p:txBody>
      </p:sp>
      <p:pic>
        <p:nvPicPr>
          <p:cNvPr id="7" name="Picture 6">
            <a:extLst>
              <a:ext uri="{FF2B5EF4-FFF2-40B4-BE49-F238E27FC236}">
                <a16:creationId xmlns:a16="http://schemas.microsoft.com/office/drawing/2014/main" id="{14C64E04-6955-19C9-D711-A055E7857C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3345"/>
            <a:ext cx="2059451" cy="14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10131</TotalTime>
  <Words>4475</Words>
  <Application>Microsoft Office PowerPoint</Application>
  <PresentationFormat>On-screen Show (4:3)</PresentationFormat>
  <Paragraphs>336</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Tw Cen MT</vt:lpstr>
      <vt:lpstr>Tw Cen MT Condensed</vt:lpstr>
      <vt:lpstr>Wingdings</vt:lpstr>
      <vt:lpstr>Wingdings 3</vt:lpstr>
      <vt:lpstr>Integral</vt:lpstr>
      <vt:lpstr>CODE OF CONDUCT</vt:lpstr>
      <vt:lpstr>CONTENT</vt:lpstr>
      <vt:lpstr>LEARNING OBJECTIVES</vt:lpstr>
      <vt:lpstr>LEARNING  OUTCOMES</vt:lpstr>
      <vt:lpstr>INTRODUCTION</vt:lpstr>
      <vt:lpstr>PRINCIPLE 1 - ABIDING BY THE CONSTITUTION AND LAWS OF GHANA WITH DIGNITY, INTEGRITY AND PROFESSIONALISM</vt:lpstr>
      <vt:lpstr>PRINCIPLE 1 Cont’d</vt:lpstr>
      <vt:lpstr>Principle 2 - ADHERING TO APPROPRIATE STANDARDS WITH HONESTY AND EFFICIENCY</vt:lpstr>
      <vt:lpstr>Principle 2 - Cont’d</vt:lpstr>
      <vt:lpstr>Principle 2 - Cont’d</vt:lpstr>
      <vt:lpstr>PRINCIPLE 3 - REFRAINING FROM BRINGING THE CIVIL SERVICE INTO DISREPUTE </vt:lpstr>
      <vt:lpstr>PRINCIPLE 3 – CONT’D</vt:lpstr>
      <vt:lpstr>PRINCIPLE 3 – CONT’D</vt:lpstr>
      <vt:lpstr>Principle 4 – avoiding conflict of interest</vt:lpstr>
      <vt:lpstr>Principle 4 – cont’d</vt:lpstr>
      <vt:lpstr>PRINCIPLE 5 – MAINTAINING POLITICAL NEUTRALITY IN THE PERFORMANCE OF ONE’S OFFICIAL DUTIES.</vt:lpstr>
      <vt:lpstr>PRINCIPLE 5 – CONT’D</vt:lpstr>
      <vt:lpstr>PRINCIPLE 6 – ADHERING TO THE GUIDING PRINCIPLES OF PUBLIC LIFE</vt:lpstr>
      <vt:lpstr>PRINCIPLE 6 – CONT’D</vt:lpstr>
      <vt:lpstr>PRINCIPLE 6 – CONT’D</vt:lpstr>
      <vt:lpstr>MISCELLANEOUS PROVISIONS</vt:lpstr>
      <vt:lpstr>MISCELLANEOUS PROVISIONS – CONT’D</vt:lpstr>
      <vt:lpstr>REPORTING PROCEDURE</vt:lpstr>
      <vt:lpstr>REPORTING PROCEDURE – CONT’D</vt:lpstr>
      <vt:lpstr>DISCIPLINARY PROCEDURES/ PENALTIES</vt:lpstr>
      <vt:lpstr>DISCIPLINARY PROCEDURES/ PENALTIES – CONT’D</vt:lpstr>
      <vt:lpstr>DISCIPLINARY PROCEDURES/ PENALTIES – CONT’D</vt:lpstr>
      <vt:lpstr>DISCIPLINARY PROCEDURES/ PENALTIES – CONT’D</vt:lpstr>
      <vt:lpstr>DISCIPLINARY PROCEDURES/ PENALTIES – CONT’D</vt:lpstr>
      <vt:lpstr>DISCIPLINARY PROCEDURES/ PENALTIES – CONT’D</vt:lpstr>
      <vt:lpstr>REWARDS</vt:lpstr>
      <vt:lpstr>RESPONSIBILITY FOR IMPLEMENTATION</vt:lpstr>
      <vt:lpstr>conclusion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CONDUCT</dc:title>
  <dc:creator>Mowac</dc:creator>
  <cp:lastModifiedBy>Elizabeth Yeboah</cp:lastModifiedBy>
  <cp:revision>91</cp:revision>
  <dcterms:created xsi:type="dcterms:W3CDTF">2011-07-12T21:38:48Z</dcterms:created>
  <dcterms:modified xsi:type="dcterms:W3CDTF">2023-08-14T08:55:28Z</dcterms:modified>
</cp:coreProperties>
</file>