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7"/>
  </p:notesMasterIdLst>
  <p:sldIdLst>
    <p:sldId id="273" r:id="rId5"/>
    <p:sldId id="328" r:id="rId6"/>
    <p:sldId id="326" r:id="rId7"/>
    <p:sldId id="296" r:id="rId8"/>
    <p:sldId id="335" r:id="rId9"/>
    <p:sldId id="338" r:id="rId10"/>
    <p:sldId id="340" r:id="rId11"/>
    <p:sldId id="342" r:id="rId12"/>
    <p:sldId id="260" r:id="rId13"/>
    <p:sldId id="303" r:id="rId14"/>
    <p:sldId id="257" r:id="rId15"/>
    <p:sldId id="301" r:id="rId16"/>
    <p:sldId id="310" r:id="rId17"/>
    <p:sldId id="329" r:id="rId18"/>
    <p:sldId id="289" r:id="rId19"/>
    <p:sldId id="290" r:id="rId20"/>
    <p:sldId id="291" r:id="rId21"/>
    <p:sldId id="292" r:id="rId22"/>
    <p:sldId id="306" r:id="rId23"/>
    <p:sldId id="305" r:id="rId24"/>
    <p:sldId id="298" r:id="rId25"/>
    <p:sldId id="307" r:id="rId26"/>
    <p:sldId id="265" r:id="rId27"/>
    <p:sldId id="269" r:id="rId28"/>
    <p:sldId id="331" r:id="rId29"/>
    <p:sldId id="293" r:id="rId30"/>
    <p:sldId id="294" r:id="rId31"/>
    <p:sldId id="295" r:id="rId32"/>
    <p:sldId id="299" r:id="rId33"/>
    <p:sldId id="300" r:id="rId34"/>
    <p:sldId id="297" r:id="rId35"/>
    <p:sldId id="33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074E1-064D-4CEB-868E-BA37B9FBF76A}" type="datetimeFigureOut">
              <a:rPr lang="en-GB" smtClean="0"/>
              <a:t>25/04/2022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8AC30-DA27-4C02-A385-67E85AE31E4B}" type="slidenum">
              <a:rPr lang="en-GB" smtClean="0"/>
              <a:t>‹#›</a:t>
            </a:fld>
            <a:endParaRPr lang="en-GB"/>
          </a:p>
        </p:txBody>
      </p:sp>
    </p:spTree>
    <p:extLst>
      <p:ext uri="{BB962C8B-B14F-4D97-AF65-F5344CB8AC3E}">
        <p14:creationId xmlns:p14="http://schemas.microsoft.com/office/powerpoint/2010/main" val="892416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58F7B5-C5B1-4ADB-B6F5-BFAD5C28D9C9}" type="slidenum">
              <a:rPr lang="en-US" smtClean="0"/>
              <a:pPr/>
              <a:t>3</a:t>
            </a:fld>
            <a:endParaRPr lang="en-US"/>
          </a:p>
        </p:txBody>
      </p:sp>
    </p:spTree>
    <p:extLst>
      <p:ext uri="{BB962C8B-B14F-4D97-AF65-F5344CB8AC3E}">
        <p14:creationId xmlns:p14="http://schemas.microsoft.com/office/powerpoint/2010/main" val="276349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537F49F0-1883-4C1A-B221-513304177C90}" type="datetime1">
              <a:rPr lang="en-US" smtClean="0"/>
              <a:t>4/25/2022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EOY</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1E72EDC1-5E93-4BBA-9980-782583B350CC}" type="datetime1">
              <a:rPr lang="en-US" smtClean="0"/>
              <a:t>4/25/2022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a:t>EOY</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B4CD701-BE53-4788-9E6F-4F1CC1E72936}" type="datetime1">
              <a:rPr lang="en-US" smtClean="0"/>
              <a:t>4/25/2022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US"/>
              <a:t>EOY</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22E93-75CE-40FF-9029-CB90B60906C1}" type="datetime1">
              <a:rPr lang="en-US" smtClean="0"/>
              <a:t>4/25/2022</a:t>
            </a:fld>
            <a:endParaRPr lang="en-US" dirty="0"/>
          </a:p>
        </p:txBody>
      </p:sp>
      <p:sp>
        <p:nvSpPr>
          <p:cNvPr id="6" name="Footer Placeholder 5"/>
          <p:cNvSpPr>
            <a:spLocks noGrp="1"/>
          </p:cNvSpPr>
          <p:nvPr>
            <p:ph type="ftr" sz="quarter" idx="11"/>
          </p:nvPr>
        </p:nvSpPr>
        <p:spPr/>
        <p:txBody>
          <a:bodyPr/>
          <a:lstStyle/>
          <a:p>
            <a:r>
              <a:rPr lang="en-US"/>
              <a:t>EOY</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49B1BA-709F-4602-96C4-0EACCCE06A1B}" type="datetime1">
              <a:rPr lang="en-US" smtClean="0"/>
              <a:t>4/25/2022</a:t>
            </a:fld>
            <a:endParaRPr lang="en-US" dirty="0"/>
          </a:p>
        </p:txBody>
      </p:sp>
      <p:sp>
        <p:nvSpPr>
          <p:cNvPr id="8" name="Footer Placeholder 7"/>
          <p:cNvSpPr>
            <a:spLocks noGrp="1"/>
          </p:cNvSpPr>
          <p:nvPr>
            <p:ph type="ftr" sz="quarter" idx="11"/>
          </p:nvPr>
        </p:nvSpPr>
        <p:spPr/>
        <p:txBody>
          <a:bodyPr/>
          <a:lstStyle/>
          <a:p>
            <a:r>
              <a:rPr lang="en-US"/>
              <a:t>EOY</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408978-9D6E-4C00-8CAB-2C2AF6E2B3BE}" type="datetime1">
              <a:rPr lang="en-US" smtClean="0"/>
              <a:t>4/25/2022</a:t>
            </a:fld>
            <a:endParaRPr lang="en-US" dirty="0"/>
          </a:p>
        </p:txBody>
      </p:sp>
      <p:sp>
        <p:nvSpPr>
          <p:cNvPr id="4" name="Footer Placeholder 3"/>
          <p:cNvSpPr>
            <a:spLocks noGrp="1"/>
          </p:cNvSpPr>
          <p:nvPr>
            <p:ph type="ftr" sz="quarter" idx="11"/>
          </p:nvPr>
        </p:nvSpPr>
        <p:spPr/>
        <p:txBody>
          <a:bodyPr/>
          <a:lstStyle/>
          <a:p>
            <a:r>
              <a:rPr lang="en-US"/>
              <a:t>EOY</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4EA9F-443E-481F-BF24-192411FF621E}" type="datetime1">
              <a:rPr lang="en-US" smtClean="0"/>
              <a:t>4/25/2022</a:t>
            </a:fld>
            <a:endParaRPr lang="en-US" dirty="0"/>
          </a:p>
        </p:txBody>
      </p:sp>
      <p:sp>
        <p:nvSpPr>
          <p:cNvPr id="3" name="Footer Placeholder 2"/>
          <p:cNvSpPr>
            <a:spLocks noGrp="1"/>
          </p:cNvSpPr>
          <p:nvPr>
            <p:ph type="ftr" sz="quarter" idx="11"/>
          </p:nvPr>
        </p:nvSpPr>
        <p:spPr/>
        <p:txBody>
          <a:bodyPr/>
          <a:lstStyle/>
          <a:p>
            <a:r>
              <a:rPr lang="en-US"/>
              <a:t>EOY</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6DEA2705-DFC8-4090-875B-8DADC6D7815D}" type="datetime1">
              <a:rPr lang="en-US" smtClean="0"/>
              <a:t>4/25/2022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a:t>EOY</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3CE4A-1658-4CF0-BD60-95BF91FA87A9}" type="datetime1">
              <a:rPr lang="en-US" smtClean="0"/>
              <a:t>4/25/2022</a:t>
            </a:fld>
            <a:endParaRPr lang="en-US" dirty="0"/>
          </a:p>
        </p:txBody>
      </p:sp>
      <p:sp>
        <p:nvSpPr>
          <p:cNvPr id="6" name="Footer Placeholder 5"/>
          <p:cNvSpPr>
            <a:spLocks noGrp="1"/>
          </p:cNvSpPr>
          <p:nvPr>
            <p:ph type="ftr" sz="quarter" idx="11"/>
          </p:nvPr>
        </p:nvSpPr>
        <p:spPr/>
        <p:txBody>
          <a:bodyPr/>
          <a:lstStyle/>
          <a:p>
            <a:pPr algn="l"/>
            <a:r>
              <a:rPr lang="en-US"/>
              <a:t>EOY</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ACE72E1-13C3-472D-9313-2B91318231A1}" type="datetime1">
              <a:rPr lang="en-US" smtClean="0"/>
              <a:t>4/25/2022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a:t>EOY</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3302" y="457200"/>
            <a:ext cx="7588885" cy="5899650"/>
          </a:xfrm>
          <a:prstGeom prst="rect">
            <a:avLst/>
          </a:prstGeom>
        </p:spPr>
      </p:pic>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2723" y="850791"/>
            <a:ext cx="3202016" cy="4198288"/>
          </a:xfrm>
        </p:spPr>
        <p:txBody>
          <a:bodyPr anchor="ctr">
            <a:normAutofit/>
          </a:bodyPr>
          <a:lstStyle/>
          <a:p>
            <a:r>
              <a:rPr lang="en-US" sz="3600" dirty="0">
                <a:solidFill>
                  <a:srgbClr val="FFFFFF"/>
                </a:solidFill>
              </a:rPr>
              <a:t>CIVIL SERVICE ADMINISTRATION AND CODE OF CONDUCT</a:t>
            </a: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2723" y="5545331"/>
            <a:ext cx="3202016" cy="649222"/>
          </a:xfrm>
          <a:noFill/>
        </p:spPr>
        <p:txBody>
          <a:bodyPr anchor="ctr">
            <a:normAutofit fontScale="85000" lnSpcReduction="20000"/>
          </a:bodyPr>
          <a:lstStyle/>
          <a:p>
            <a:r>
              <a:rPr lang="en-US" sz="1800" dirty="0">
                <a:solidFill>
                  <a:srgbClr val="FFFFFF">
                    <a:alpha val="75000"/>
                  </a:srgbClr>
                </a:solidFill>
              </a:rPr>
              <a:t>ELIZABETH OBENG-YEBOAH</a:t>
            </a:r>
          </a:p>
          <a:p>
            <a:r>
              <a:rPr lang="en-US" sz="1800" dirty="0">
                <a:solidFill>
                  <a:srgbClr val="FFFFFF">
                    <a:alpha val="75000"/>
                  </a:srgbClr>
                </a:solidFill>
              </a:rPr>
              <a:t>DIRECTOR, RTDD/RCU - OHCS</a:t>
            </a:r>
          </a:p>
        </p:txBody>
      </p:sp>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060" y="642594"/>
            <a:ext cx="8489419" cy="733445"/>
          </a:xfrm>
        </p:spPr>
        <p:txBody>
          <a:bodyPr/>
          <a:lstStyle/>
          <a:p>
            <a:r>
              <a:rPr lang="en-US" b="1" dirty="0">
                <a:solidFill>
                  <a:schemeClr val="accent2"/>
                </a:solidFill>
              </a:rPr>
              <a:t>INTRODUCTION TO THE CODE OF CONDUCT</a:t>
            </a:r>
          </a:p>
        </p:txBody>
      </p:sp>
      <p:sp>
        <p:nvSpPr>
          <p:cNvPr id="3" name="Content Placeholder 2"/>
          <p:cNvSpPr>
            <a:spLocks noGrp="1"/>
          </p:cNvSpPr>
          <p:nvPr>
            <p:ph idx="1"/>
          </p:nvPr>
        </p:nvSpPr>
        <p:spPr>
          <a:xfrm>
            <a:off x="781235" y="1600200"/>
            <a:ext cx="9155245" cy="4434840"/>
          </a:xfrm>
        </p:spPr>
        <p:txBody>
          <a:bodyPr>
            <a:normAutofit fontScale="92500"/>
          </a:bodyPr>
          <a:lstStyle/>
          <a:p>
            <a:pPr lvl="0" algn="just">
              <a:buNone/>
            </a:pPr>
            <a:r>
              <a:rPr lang="en-US" dirty="0"/>
              <a:t>   </a:t>
            </a:r>
            <a:r>
              <a:rPr lang="en-US" sz="2400" dirty="0"/>
              <a:t>The Code of Conduct is the Standards and norms of behavior  prescribed  within a framework for promoting  good governance,   projecting  good image and   sustaining  self-esteem of the  civil service in both local and international circles. In other words, the code is  to govern the conduct of  officers and also set the standard  for compliance by its employees</a:t>
            </a:r>
          </a:p>
          <a:p>
            <a:pPr algn="just"/>
            <a:r>
              <a:rPr lang="en-US" sz="2400" dirty="0"/>
              <a:t>It is primarily a guide to Civil Service staff in their normal relationships and dealings with their principal stakeholders,  thus, the Government, Civil Service </a:t>
            </a:r>
            <a:r>
              <a:rPr lang="en-US" sz="2400" dirty="0" err="1"/>
              <a:t>Organisations</a:t>
            </a:r>
            <a:r>
              <a:rPr lang="en-US" sz="2400" dirty="0"/>
              <a:t>,  and the general public</a:t>
            </a:r>
          </a:p>
          <a:p>
            <a:pPr algn="just"/>
            <a:r>
              <a:rPr lang="en-US" sz="2400" dirty="0"/>
              <a:t>However, provision has also been made for appropriate administrative sanctions to be applied where a Civil Service staff’s conduct is found to be inconsistent with the Code</a:t>
            </a:r>
          </a:p>
        </p:txBody>
      </p:sp>
      <p:sp>
        <p:nvSpPr>
          <p:cNvPr id="4" name="Date Placeholder 3">
            <a:extLst>
              <a:ext uri="{FF2B5EF4-FFF2-40B4-BE49-F238E27FC236}">
                <a16:creationId xmlns:a16="http://schemas.microsoft.com/office/drawing/2014/main" id="{BB9EBEC7-9A8E-4DE4-8202-0C8CBF042FDA}"/>
              </a:ext>
            </a:extLst>
          </p:cNvPr>
          <p:cNvSpPr>
            <a:spLocks noGrp="1"/>
          </p:cNvSpPr>
          <p:nvPr>
            <p:ph type="dt" sz="half" idx="10"/>
          </p:nvPr>
        </p:nvSpPr>
        <p:spPr/>
        <p:txBody>
          <a:bodyPr/>
          <a:lstStyle/>
          <a:p>
            <a:fld id="{3895E893-3853-4CC9-84BB-92BEB26425CA}" type="datetime1">
              <a:rPr lang="en-US" smtClean="0"/>
              <a:t>4/25/2022</a:t>
            </a:fld>
            <a:endParaRPr lang="en-US"/>
          </a:p>
        </p:txBody>
      </p:sp>
      <p:sp>
        <p:nvSpPr>
          <p:cNvPr id="5" name="Slide Number Placeholder 4">
            <a:extLst>
              <a:ext uri="{FF2B5EF4-FFF2-40B4-BE49-F238E27FC236}">
                <a16:creationId xmlns:a16="http://schemas.microsoft.com/office/drawing/2014/main" id="{2AC5A101-7CDE-466D-9A71-0969072E1B6A}"/>
              </a:ext>
            </a:extLst>
          </p:cNvPr>
          <p:cNvSpPr>
            <a:spLocks noGrp="1"/>
          </p:cNvSpPr>
          <p:nvPr>
            <p:ph type="sldNum" sz="quarter" idx="12"/>
          </p:nvPr>
        </p:nvSpPr>
        <p:spPr/>
        <p:txBody>
          <a:bodyPr/>
          <a:lstStyle/>
          <a:p>
            <a:fld id="{8B2C68DE-9B68-4DCD-B670-FC706E1ED25E}" type="slidenum">
              <a:rPr lang="en-US" smtClean="0"/>
              <a:pPr/>
              <a:t>10</a:t>
            </a:fld>
            <a:endParaRPr lang="en-US"/>
          </a:p>
        </p:txBody>
      </p:sp>
      <p:pic>
        <p:nvPicPr>
          <p:cNvPr id="6" name="Picture 5">
            <a:extLst>
              <a:ext uri="{FF2B5EF4-FFF2-40B4-BE49-F238E27FC236}">
                <a16:creationId xmlns:a16="http://schemas.microsoft.com/office/drawing/2014/main" id="{BED233B6-A6AE-4E8F-9BA2-B60619D2B9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904" y="506027"/>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9703AE05-3DCE-4BB0-9ACB-C19E368180A0}"/>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767" y="304800"/>
            <a:ext cx="9246833" cy="1143000"/>
          </a:xfrm>
        </p:spPr>
        <p:txBody>
          <a:bodyPr>
            <a:normAutofit/>
          </a:bodyPr>
          <a:lstStyle/>
          <a:p>
            <a:r>
              <a:rPr lang="en-US" b="1" dirty="0">
                <a:solidFill>
                  <a:srgbClr val="FF0000"/>
                </a:solidFill>
              </a:rPr>
              <a:t>GUIDING PRINCIPLES OF THE CODE</a:t>
            </a:r>
            <a:endParaRPr lang="en-US" b="1" dirty="0">
              <a:solidFill>
                <a:schemeClr val="accent2"/>
              </a:solidFill>
            </a:endParaRPr>
          </a:p>
        </p:txBody>
      </p:sp>
      <p:sp>
        <p:nvSpPr>
          <p:cNvPr id="3" name="Content Placeholder 2"/>
          <p:cNvSpPr>
            <a:spLocks noGrp="1"/>
          </p:cNvSpPr>
          <p:nvPr>
            <p:ph idx="1"/>
          </p:nvPr>
        </p:nvSpPr>
        <p:spPr>
          <a:xfrm>
            <a:off x="887767" y="1524000"/>
            <a:ext cx="9048713" cy="4511040"/>
          </a:xfrm>
        </p:spPr>
        <p:txBody>
          <a:bodyPr>
            <a:normAutofit fontScale="92500" lnSpcReduction="10000"/>
          </a:bodyPr>
          <a:lstStyle/>
          <a:p>
            <a:pPr marL="0" indent="0" algn="just">
              <a:buNone/>
            </a:pPr>
            <a:r>
              <a:rPr lang="en-US" sz="2000" dirty="0"/>
              <a:t>The Code of Conduct has  the following guiding principles of public life;-</a:t>
            </a:r>
          </a:p>
          <a:p>
            <a:pPr lvl="0" algn="just"/>
            <a:r>
              <a:rPr lang="en-US" sz="2000" b="1" u="sng" dirty="0"/>
              <a:t>Selflessness:</a:t>
            </a:r>
            <a:endParaRPr lang="en-US" sz="2000" b="1" dirty="0"/>
          </a:p>
          <a:p>
            <a:pPr algn="just">
              <a:buNone/>
            </a:pPr>
            <a:r>
              <a:rPr lang="en-US" sz="2000" dirty="0"/>
              <a:t>     Civil Service staff should take decisions solely in public interest, and should not do so in order to gain financial or other material benefit for themselves.</a:t>
            </a:r>
          </a:p>
          <a:p>
            <a:pPr lvl="0" algn="just"/>
            <a:r>
              <a:rPr lang="en-US" sz="2000" b="1" u="sng" dirty="0"/>
              <a:t>Integrity:</a:t>
            </a:r>
            <a:endParaRPr lang="en-US" sz="2000" b="1" dirty="0"/>
          </a:p>
          <a:p>
            <a:pPr algn="just">
              <a:buNone/>
            </a:pPr>
            <a:r>
              <a:rPr lang="en-US" sz="2000" dirty="0"/>
              <a:t>     Civil Service staff should not place themselves under any financial or other obligation of any individuals or organizations that might influence them in the performance of their official duties.</a:t>
            </a:r>
          </a:p>
          <a:p>
            <a:pPr lvl="0" algn="just"/>
            <a:r>
              <a:rPr lang="en-US" sz="2000" b="1" u="sng" dirty="0"/>
              <a:t>Justice and Fairness</a:t>
            </a:r>
            <a:endParaRPr lang="en-US" sz="2000" b="1" dirty="0"/>
          </a:p>
          <a:p>
            <a:pPr lvl="0" algn="just">
              <a:buNone/>
            </a:pPr>
            <a:r>
              <a:rPr lang="en-US" sz="2000" b="1" dirty="0"/>
              <a:t>      </a:t>
            </a:r>
            <a:r>
              <a:rPr lang="en-US" sz="2000" dirty="0"/>
              <a:t>In carrying out public business, like making public appointments, awarding contracts, or, recommending individuals for rewards and benefits, choices should be based solely on merit.</a:t>
            </a:r>
          </a:p>
          <a:p>
            <a:pPr lvl="0"/>
            <a:endParaRPr lang="en-US" b="1" dirty="0"/>
          </a:p>
        </p:txBody>
      </p:sp>
      <p:sp>
        <p:nvSpPr>
          <p:cNvPr id="4" name="Date Placeholder 3">
            <a:extLst>
              <a:ext uri="{FF2B5EF4-FFF2-40B4-BE49-F238E27FC236}">
                <a16:creationId xmlns:a16="http://schemas.microsoft.com/office/drawing/2014/main" id="{F2D26B1B-BB7D-42C5-B81F-0BA79FD58771}"/>
              </a:ext>
            </a:extLst>
          </p:cNvPr>
          <p:cNvSpPr>
            <a:spLocks noGrp="1"/>
          </p:cNvSpPr>
          <p:nvPr>
            <p:ph type="dt" sz="half" idx="10"/>
          </p:nvPr>
        </p:nvSpPr>
        <p:spPr/>
        <p:txBody>
          <a:bodyPr/>
          <a:lstStyle/>
          <a:p>
            <a:fld id="{B7A4523B-824D-4560-BBC4-C9FC6CBAC020}" type="datetime1">
              <a:rPr lang="en-US" smtClean="0"/>
              <a:t>4/25/2022</a:t>
            </a:fld>
            <a:endParaRPr lang="en-US"/>
          </a:p>
        </p:txBody>
      </p:sp>
      <p:sp>
        <p:nvSpPr>
          <p:cNvPr id="5" name="Slide Number Placeholder 4">
            <a:extLst>
              <a:ext uri="{FF2B5EF4-FFF2-40B4-BE49-F238E27FC236}">
                <a16:creationId xmlns:a16="http://schemas.microsoft.com/office/drawing/2014/main" id="{051A7333-ED2F-4E77-ADE6-141C435A3D7C}"/>
              </a:ext>
            </a:extLst>
          </p:cNvPr>
          <p:cNvSpPr>
            <a:spLocks noGrp="1"/>
          </p:cNvSpPr>
          <p:nvPr>
            <p:ph type="sldNum" sz="quarter" idx="12"/>
          </p:nvPr>
        </p:nvSpPr>
        <p:spPr/>
        <p:txBody>
          <a:bodyPr/>
          <a:lstStyle/>
          <a:p>
            <a:fld id="{8B2C68DE-9B68-4DCD-B670-FC706E1ED25E}" type="slidenum">
              <a:rPr lang="en-US" smtClean="0"/>
              <a:pPr/>
              <a:t>11</a:t>
            </a:fld>
            <a:endParaRPr lang="en-US"/>
          </a:p>
        </p:txBody>
      </p:sp>
      <p:pic>
        <p:nvPicPr>
          <p:cNvPr id="6" name="Picture 5">
            <a:extLst>
              <a:ext uri="{FF2B5EF4-FFF2-40B4-BE49-F238E27FC236}">
                <a16:creationId xmlns:a16="http://schemas.microsoft.com/office/drawing/2014/main" id="{3255EDD4-5264-43E2-8738-C2C70A7509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4268" y="504069"/>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1D2C44E8-3528-4DFB-A89A-C471C64C7118}"/>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256" y="702156"/>
            <a:ext cx="10758552" cy="833681"/>
          </a:xfrm>
        </p:spPr>
        <p:txBody>
          <a:bodyPr>
            <a:normAutofit/>
          </a:bodyPr>
          <a:lstStyle/>
          <a:p>
            <a:r>
              <a:rPr lang="en-US" dirty="0"/>
              <a:t>GUIDING PRINCIPLES Cont.</a:t>
            </a:r>
          </a:p>
        </p:txBody>
      </p:sp>
      <p:sp>
        <p:nvSpPr>
          <p:cNvPr id="3" name="Content Placeholder 2"/>
          <p:cNvSpPr>
            <a:spLocks noGrp="1"/>
          </p:cNvSpPr>
          <p:nvPr>
            <p:ph idx="1"/>
          </p:nvPr>
        </p:nvSpPr>
        <p:spPr>
          <a:xfrm>
            <a:off x="736847" y="1676400"/>
            <a:ext cx="9199633" cy="4358640"/>
          </a:xfrm>
        </p:spPr>
        <p:txBody>
          <a:bodyPr>
            <a:normAutofit fontScale="92500" lnSpcReduction="10000"/>
          </a:bodyPr>
          <a:lstStyle/>
          <a:p>
            <a:pPr lvl="0"/>
            <a:r>
              <a:rPr lang="en-US" sz="2000" b="1" u="sng" dirty="0"/>
              <a:t>Transparenc</a:t>
            </a:r>
            <a:r>
              <a:rPr lang="en-US" sz="2000" u="sng" dirty="0"/>
              <a:t>y</a:t>
            </a:r>
            <a:endParaRPr lang="en-US" sz="2000" dirty="0"/>
          </a:p>
          <a:p>
            <a:pPr algn="just">
              <a:buNone/>
            </a:pPr>
            <a:r>
              <a:rPr lang="en-US" sz="2000" dirty="0"/>
              <a:t>     Civil service staff should be as open as possible about all the decisions and actions that they take. They should give reasons for their decisions and restrict access to information only when the wider public interest clearly demands that the information should not be released.</a:t>
            </a:r>
          </a:p>
          <a:p>
            <a:pPr lvl="0" algn="just"/>
            <a:r>
              <a:rPr lang="en-US" sz="2000" b="1" u="sng" dirty="0"/>
              <a:t>Leadership</a:t>
            </a:r>
            <a:endParaRPr lang="en-US" sz="2000" b="1" dirty="0"/>
          </a:p>
          <a:p>
            <a:pPr algn="just">
              <a:buNone/>
            </a:pPr>
            <a:r>
              <a:rPr lang="en-US" sz="2000" dirty="0"/>
              <a:t>     Civil service staff should strive to excel in all their endeavors, be an example to others and encourage others to follow their footsteps</a:t>
            </a:r>
          </a:p>
          <a:p>
            <a:pPr lvl="0" algn="just"/>
            <a:r>
              <a:rPr lang="en-US" sz="2000" b="1" u="sng" dirty="0"/>
              <a:t>Accountability</a:t>
            </a:r>
            <a:endParaRPr lang="en-US" sz="2000" b="1" dirty="0"/>
          </a:p>
          <a:p>
            <a:pPr algn="just">
              <a:buNone/>
            </a:pPr>
            <a:r>
              <a:rPr lang="en-US" sz="2000" dirty="0"/>
              <a:t>     Civil service staff shall be responsible to both the government (employer) and the public (customer) for their decisions and actions, and must submit themselves to whatever scrutiny or audit is appropriate to their office.</a:t>
            </a:r>
          </a:p>
          <a:p>
            <a:endParaRPr lang="en-US" dirty="0"/>
          </a:p>
        </p:txBody>
      </p:sp>
      <p:sp>
        <p:nvSpPr>
          <p:cNvPr id="4" name="Date Placeholder 3">
            <a:extLst>
              <a:ext uri="{FF2B5EF4-FFF2-40B4-BE49-F238E27FC236}">
                <a16:creationId xmlns:a16="http://schemas.microsoft.com/office/drawing/2014/main" id="{4CD1552D-1B67-429B-9339-A5F184766342}"/>
              </a:ext>
            </a:extLst>
          </p:cNvPr>
          <p:cNvSpPr>
            <a:spLocks noGrp="1"/>
          </p:cNvSpPr>
          <p:nvPr>
            <p:ph type="dt" sz="half" idx="10"/>
          </p:nvPr>
        </p:nvSpPr>
        <p:spPr/>
        <p:txBody>
          <a:bodyPr/>
          <a:lstStyle/>
          <a:p>
            <a:fld id="{7D016A78-26EB-4D9A-BA1F-8D97F317DE64}" type="datetime1">
              <a:rPr lang="en-US" smtClean="0"/>
              <a:t>4/25/2022</a:t>
            </a:fld>
            <a:endParaRPr lang="en-US"/>
          </a:p>
        </p:txBody>
      </p:sp>
      <p:sp>
        <p:nvSpPr>
          <p:cNvPr id="5" name="Slide Number Placeholder 4">
            <a:extLst>
              <a:ext uri="{FF2B5EF4-FFF2-40B4-BE49-F238E27FC236}">
                <a16:creationId xmlns:a16="http://schemas.microsoft.com/office/drawing/2014/main" id="{F1C374FC-0EE6-4146-B7B1-B7ED5DCE0ACB}"/>
              </a:ext>
            </a:extLst>
          </p:cNvPr>
          <p:cNvSpPr>
            <a:spLocks noGrp="1"/>
          </p:cNvSpPr>
          <p:nvPr>
            <p:ph type="sldNum" sz="quarter" idx="12"/>
          </p:nvPr>
        </p:nvSpPr>
        <p:spPr/>
        <p:txBody>
          <a:bodyPr/>
          <a:lstStyle/>
          <a:p>
            <a:fld id="{8B2C68DE-9B68-4DCD-B670-FC706E1ED25E}" type="slidenum">
              <a:rPr lang="en-US" smtClean="0"/>
              <a:pPr/>
              <a:t>12</a:t>
            </a:fld>
            <a:endParaRPr lang="en-US"/>
          </a:p>
        </p:txBody>
      </p:sp>
      <p:pic>
        <p:nvPicPr>
          <p:cNvPr id="6" name="Picture 5">
            <a:extLst>
              <a:ext uri="{FF2B5EF4-FFF2-40B4-BE49-F238E27FC236}">
                <a16:creationId xmlns:a16="http://schemas.microsoft.com/office/drawing/2014/main" id="{53229C71-2789-4760-97C4-7DA64AC11A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36182" y="452693"/>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617D8A53-34DC-42E4-8EE7-D6E377381B44}"/>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APPLICATION &amp; DEFINITION OF CONDUCT &amp; MISCONDUCT </a:t>
            </a:r>
            <a:endParaRPr lang="en-US" b="1" dirty="0"/>
          </a:p>
        </p:txBody>
      </p:sp>
      <p:sp>
        <p:nvSpPr>
          <p:cNvPr id="3" name="Content Placeholder 2"/>
          <p:cNvSpPr>
            <a:spLocks noGrp="1"/>
          </p:cNvSpPr>
          <p:nvPr>
            <p:ph idx="1"/>
          </p:nvPr>
        </p:nvSpPr>
        <p:spPr/>
        <p:txBody>
          <a:bodyPr>
            <a:normAutofit/>
          </a:bodyPr>
          <a:lstStyle/>
          <a:p>
            <a:pPr lvl="0" algn="just"/>
            <a:r>
              <a:rPr lang="en-US" b="1" dirty="0"/>
              <a:t>3a</a:t>
            </a:r>
            <a:r>
              <a:rPr lang="en-US" sz="2000" b="1" dirty="0"/>
              <a:t>)</a:t>
            </a:r>
            <a:r>
              <a:rPr lang="en-US" sz="2000" dirty="0"/>
              <a:t>  In pursuance of </a:t>
            </a:r>
            <a:r>
              <a:rPr lang="en-US" sz="2000" b="1" dirty="0"/>
              <a:t>Section 92(3 &amp; 4</a:t>
            </a:r>
            <a:r>
              <a:rPr lang="en-US" sz="2000" dirty="0"/>
              <a:t>) of the</a:t>
            </a:r>
            <a:r>
              <a:rPr lang="en-US" sz="2000" b="1" dirty="0"/>
              <a:t> Civil Service Law, 1993,</a:t>
            </a:r>
            <a:r>
              <a:rPr lang="en-US" sz="2000" dirty="0"/>
              <a:t> </a:t>
            </a:r>
            <a:r>
              <a:rPr lang="en-US" sz="2000" b="1" dirty="0"/>
              <a:t>PNDC Law 327, the Head of the Civil Service </a:t>
            </a:r>
            <a:r>
              <a:rPr lang="en-US" sz="2000" dirty="0"/>
              <a:t>in consultation with the </a:t>
            </a:r>
            <a:r>
              <a:rPr lang="en-US" sz="2000" b="1" dirty="0"/>
              <a:t>Civil Service Council  </a:t>
            </a:r>
            <a:r>
              <a:rPr lang="en-US" sz="2000" dirty="0"/>
              <a:t>and the </a:t>
            </a:r>
            <a:r>
              <a:rPr lang="en-US" sz="2000" b="1" dirty="0"/>
              <a:t>Public Services Commission</a:t>
            </a:r>
            <a:r>
              <a:rPr lang="en-US" sz="2000" dirty="0"/>
              <a:t>  issued the Code of Conduct as part of the Administrative Instructions.</a:t>
            </a:r>
          </a:p>
          <a:p>
            <a:pPr lvl="0" algn="just"/>
            <a:r>
              <a:rPr lang="en-US" sz="2000" dirty="0"/>
              <a:t>b)This Code is applicable to :</a:t>
            </a:r>
          </a:p>
          <a:p>
            <a:pPr lvl="0" algn="just"/>
            <a:r>
              <a:rPr lang="en-US" sz="2000" dirty="0" err="1"/>
              <a:t>i</a:t>
            </a:r>
            <a:r>
              <a:rPr lang="en-US" sz="2000" b="1" dirty="0"/>
              <a:t>) Civil service staff holding any position which is a Civil Service post:</a:t>
            </a:r>
          </a:p>
          <a:p>
            <a:pPr lvl="0" algn="just">
              <a:buNone/>
            </a:pPr>
            <a:r>
              <a:rPr lang="en-US" sz="2000" b="1" dirty="0"/>
              <a:t>   ii</a:t>
            </a:r>
            <a:r>
              <a:rPr lang="en-US" sz="2000" dirty="0"/>
              <a:t>) </a:t>
            </a:r>
            <a:r>
              <a:rPr lang="en-US" sz="2000" b="1" dirty="0"/>
              <a:t>Civil service staff, either on contract or secondment  to an approved employment</a:t>
            </a:r>
            <a:r>
              <a:rPr lang="en-US" sz="2000" dirty="0"/>
              <a:t>, or </a:t>
            </a:r>
            <a:r>
              <a:rPr lang="en-US" sz="2000" b="1" dirty="0"/>
              <a:t>on</a:t>
            </a:r>
            <a:r>
              <a:rPr lang="en-US" sz="2000" dirty="0"/>
              <a:t> </a:t>
            </a:r>
            <a:r>
              <a:rPr lang="en-US" sz="2000" b="1" dirty="0"/>
              <a:t>leave of absence with/without pay</a:t>
            </a:r>
            <a:r>
              <a:rPr lang="en-US" sz="2000" dirty="0"/>
              <a:t>, </a:t>
            </a:r>
            <a:r>
              <a:rPr lang="en-US" sz="2000" b="1" dirty="0"/>
              <a:t>annual leave</a:t>
            </a:r>
            <a:r>
              <a:rPr lang="en-US" sz="2000" dirty="0"/>
              <a:t>, or </a:t>
            </a:r>
            <a:r>
              <a:rPr lang="en-US" sz="2000" b="1" dirty="0"/>
              <a:t>on course of training</a:t>
            </a:r>
          </a:p>
          <a:p>
            <a:endParaRPr lang="en-US" dirty="0"/>
          </a:p>
        </p:txBody>
      </p:sp>
      <p:sp>
        <p:nvSpPr>
          <p:cNvPr id="4" name="Date Placeholder 3">
            <a:extLst>
              <a:ext uri="{FF2B5EF4-FFF2-40B4-BE49-F238E27FC236}">
                <a16:creationId xmlns:a16="http://schemas.microsoft.com/office/drawing/2014/main" id="{541B319B-6BE3-4FD2-A39C-9B159450F59E}"/>
              </a:ext>
            </a:extLst>
          </p:cNvPr>
          <p:cNvSpPr>
            <a:spLocks noGrp="1"/>
          </p:cNvSpPr>
          <p:nvPr>
            <p:ph type="dt" sz="half" idx="10"/>
          </p:nvPr>
        </p:nvSpPr>
        <p:spPr/>
        <p:txBody>
          <a:bodyPr/>
          <a:lstStyle/>
          <a:p>
            <a:fld id="{02DED1A3-05B8-4A03-93C7-8E7B5849E377}" type="datetime1">
              <a:rPr lang="en-US" smtClean="0"/>
              <a:t>4/25/2022</a:t>
            </a:fld>
            <a:endParaRPr lang="en-US"/>
          </a:p>
        </p:txBody>
      </p:sp>
      <p:sp>
        <p:nvSpPr>
          <p:cNvPr id="5" name="Slide Number Placeholder 4">
            <a:extLst>
              <a:ext uri="{FF2B5EF4-FFF2-40B4-BE49-F238E27FC236}">
                <a16:creationId xmlns:a16="http://schemas.microsoft.com/office/drawing/2014/main" id="{E6FC7481-A305-4BEE-8773-D07D4C51AA6E}"/>
              </a:ext>
            </a:extLst>
          </p:cNvPr>
          <p:cNvSpPr>
            <a:spLocks noGrp="1"/>
          </p:cNvSpPr>
          <p:nvPr>
            <p:ph type="sldNum" sz="quarter" idx="12"/>
          </p:nvPr>
        </p:nvSpPr>
        <p:spPr/>
        <p:txBody>
          <a:bodyPr/>
          <a:lstStyle/>
          <a:p>
            <a:fld id="{8B2C68DE-9B68-4DCD-B670-FC706E1ED25E}" type="slidenum">
              <a:rPr lang="en-US" smtClean="0"/>
              <a:pPr/>
              <a:t>13</a:t>
            </a:fld>
            <a:endParaRPr lang="en-US"/>
          </a:p>
        </p:txBody>
      </p:sp>
      <p:pic>
        <p:nvPicPr>
          <p:cNvPr id="6" name="Picture 5">
            <a:extLst>
              <a:ext uri="{FF2B5EF4-FFF2-40B4-BE49-F238E27FC236}">
                <a16:creationId xmlns:a16="http://schemas.microsoft.com/office/drawing/2014/main" id="{1F9E8443-F2A7-46AC-B890-CF43F4F5CE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904" y="337351"/>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B4418BD9-C155-4F93-9408-9751EDE1A1C7}"/>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E4C5-7BB9-4271-8505-A7DD169D9F62}"/>
              </a:ext>
            </a:extLst>
          </p:cNvPr>
          <p:cNvSpPr>
            <a:spLocks noGrp="1"/>
          </p:cNvSpPr>
          <p:nvPr>
            <p:ph type="title"/>
          </p:nvPr>
        </p:nvSpPr>
        <p:spPr/>
        <p:txBody>
          <a:bodyPr/>
          <a:lstStyle/>
          <a:p>
            <a:r>
              <a:rPr lang="en-US" b="1" dirty="0">
                <a:solidFill>
                  <a:schemeClr val="accent2"/>
                </a:solidFill>
              </a:rPr>
              <a:t>APPLICATION &amp; DEFINITION OF CONDUCT &amp; MISCONDUCT CONT.</a:t>
            </a:r>
            <a:endParaRPr lang="en-GB" dirty="0"/>
          </a:p>
        </p:txBody>
      </p:sp>
      <p:sp>
        <p:nvSpPr>
          <p:cNvPr id="3" name="Content Placeholder 2">
            <a:extLst>
              <a:ext uri="{FF2B5EF4-FFF2-40B4-BE49-F238E27FC236}">
                <a16:creationId xmlns:a16="http://schemas.microsoft.com/office/drawing/2014/main" id="{F2C8E9EA-8772-4B6D-AA4B-7EF51A2A8F3C}"/>
              </a:ext>
            </a:extLst>
          </p:cNvPr>
          <p:cNvSpPr>
            <a:spLocks noGrp="1"/>
          </p:cNvSpPr>
          <p:nvPr>
            <p:ph idx="1"/>
          </p:nvPr>
        </p:nvSpPr>
        <p:spPr/>
        <p:txBody>
          <a:bodyPr/>
          <a:lstStyle/>
          <a:p>
            <a:pPr marL="0" lvl="0" indent="0" algn="just">
              <a:buNone/>
            </a:pPr>
            <a:r>
              <a:rPr lang="en-US" b="1" dirty="0"/>
              <a:t>4</a:t>
            </a:r>
            <a:r>
              <a:rPr lang="en-US" sz="1800" b="1" dirty="0"/>
              <a:t>) Conduct i</a:t>
            </a:r>
            <a:r>
              <a:rPr lang="en-US" sz="1800" dirty="0"/>
              <a:t>n this context  means </a:t>
            </a:r>
            <a:r>
              <a:rPr lang="en-US" sz="1800" b="1" dirty="0"/>
              <a:t>attitudes,</a:t>
            </a:r>
            <a:r>
              <a:rPr lang="en-US" sz="1800" dirty="0"/>
              <a:t> </a:t>
            </a:r>
            <a:r>
              <a:rPr lang="en-US" sz="1800" b="1" dirty="0"/>
              <a:t>behavior, </a:t>
            </a:r>
            <a:r>
              <a:rPr lang="en-US" sz="1800" dirty="0"/>
              <a:t>and </a:t>
            </a:r>
            <a:r>
              <a:rPr lang="en-US" sz="1800" b="1" dirty="0"/>
              <a:t>character </a:t>
            </a:r>
            <a:r>
              <a:rPr lang="en-US" sz="1800" dirty="0"/>
              <a:t>exhibited by anyone within and outside the working environment. These standards of conduct generally required of any member of the Civil Service would be leadership, selflessness, competence, integrity, impartiality, fairness and honesty in matters affecting work and status in society.</a:t>
            </a:r>
          </a:p>
          <a:p>
            <a:pPr marL="0" lvl="0" indent="0" algn="just">
              <a:buNone/>
            </a:pPr>
            <a:r>
              <a:rPr lang="en-US" sz="1800" b="1" dirty="0"/>
              <a:t>5</a:t>
            </a:r>
            <a:r>
              <a:rPr lang="en-US" sz="1800" dirty="0"/>
              <a:t>) </a:t>
            </a:r>
            <a:r>
              <a:rPr lang="en-US" sz="1800" b="1" dirty="0"/>
              <a:t>Misconduct</a:t>
            </a:r>
            <a:r>
              <a:rPr lang="en-US" sz="1800" dirty="0"/>
              <a:t> in this Code is as defined in section 76 of the Civil Service Law 1993,PNDCL 327 as:</a:t>
            </a:r>
          </a:p>
          <a:p>
            <a:endParaRPr lang="en-GB" dirty="0"/>
          </a:p>
        </p:txBody>
      </p:sp>
      <p:pic>
        <p:nvPicPr>
          <p:cNvPr id="4" name="Picture 3">
            <a:extLst>
              <a:ext uri="{FF2B5EF4-FFF2-40B4-BE49-F238E27FC236}">
                <a16:creationId xmlns:a16="http://schemas.microsoft.com/office/drawing/2014/main" id="{EFC694FB-BEDF-4B72-BD30-89BCB2EA96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33816" y="372862"/>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A88CCE85-E4D2-4CC2-B951-00719A87FBF7}"/>
              </a:ext>
            </a:extLst>
          </p:cNvPr>
          <p:cNvSpPr>
            <a:spLocks noGrp="1"/>
          </p:cNvSpPr>
          <p:nvPr>
            <p:ph type="dt" sz="half" idx="10"/>
          </p:nvPr>
        </p:nvSpPr>
        <p:spPr/>
        <p:txBody>
          <a:bodyPr/>
          <a:lstStyle/>
          <a:p>
            <a:fld id="{59680149-843B-4ABA-A655-23719AAD99EE}" type="datetime1">
              <a:rPr lang="en-US" smtClean="0"/>
              <a:t>4/25/2022</a:t>
            </a:fld>
            <a:endParaRPr lang="en-US" dirty="0"/>
          </a:p>
        </p:txBody>
      </p:sp>
      <p:sp>
        <p:nvSpPr>
          <p:cNvPr id="6" name="Footer Placeholder 5">
            <a:extLst>
              <a:ext uri="{FF2B5EF4-FFF2-40B4-BE49-F238E27FC236}">
                <a16:creationId xmlns:a16="http://schemas.microsoft.com/office/drawing/2014/main" id="{28F861AE-6D3E-4F1C-BE4C-5D545882650B}"/>
              </a:ext>
            </a:extLst>
          </p:cNvPr>
          <p:cNvSpPr>
            <a:spLocks noGrp="1"/>
          </p:cNvSpPr>
          <p:nvPr>
            <p:ph type="ftr" sz="quarter" idx="11"/>
          </p:nvPr>
        </p:nvSpPr>
        <p:spPr/>
        <p:txBody>
          <a:bodyPr/>
          <a:lstStyle/>
          <a:p>
            <a:r>
              <a:rPr lang="en-US"/>
              <a:t>EOY</a:t>
            </a:r>
            <a:endParaRPr lang="en-US" dirty="0"/>
          </a:p>
        </p:txBody>
      </p:sp>
      <p:sp>
        <p:nvSpPr>
          <p:cNvPr id="7" name="Slide Number Placeholder 6">
            <a:extLst>
              <a:ext uri="{FF2B5EF4-FFF2-40B4-BE49-F238E27FC236}">
                <a16:creationId xmlns:a16="http://schemas.microsoft.com/office/drawing/2014/main" id="{EC421B4F-3D7A-4CC6-AB16-22195F5F740C}"/>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18013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2BBB-BCBB-4500-96D4-0351EDB4176A}"/>
              </a:ext>
            </a:extLst>
          </p:cNvPr>
          <p:cNvSpPr>
            <a:spLocks noGrp="1"/>
          </p:cNvSpPr>
          <p:nvPr>
            <p:ph type="title"/>
          </p:nvPr>
        </p:nvSpPr>
        <p:spPr/>
        <p:txBody>
          <a:bodyPr>
            <a:normAutofit fontScale="90000"/>
          </a:bodyPr>
          <a:lstStyle/>
          <a:p>
            <a:br>
              <a:rPr lang="en-US" b="1" dirty="0">
                <a:solidFill>
                  <a:schemeClr val="accent2"/>
                </a:solidFill>
              </a:rPr>
            </a:br>
            <a:r>
              <a:rPr lang="en-US" b="1" dirty="0"/>
              <a:t>Misconduct</a:t>
            </a:r>
            <a:br>
              <a:rPr lang="en-US" b="1" dirty="0"/>
            </a:br>
            <a:endParaRPr lang="en-GB" dirty="0"/>
          </a:p>
        </p:txBody>
      </p:sp>
      <p:sp>
        <p:nvSpPr>
          <p:cNvPr id="3" name="Content Placeholder 2">
            <a:extLst>
              <a:ext uri="{FF2B5EF4-FFF2-40B4-BE49-F238E27FC236}">
                <a16:creationId xmlns:a16="http://schemas.microsoft.com/office/drawing/2014/main" id="{4BAC1F7C-5FD1-4AE5-8317-402896802EDA}"/>
              </a:ext>
            </a:extLst>
          </p:cNvPr>
          <p:cNvSpPr>
            <a:spLocks noGrp="1"/>
          </p:cNvSpPr>
          <p:nvPr>
            <p:ph idx="1"/>
          </p:nvPr>
        </p:nvSpPr>
        <p:spPr/>
        <p:txBody>
          <a:bodyPr/>
          <a:lstStyle/>
          <a:p>
            <a:pPr marL="0" marR="0" algn="just">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An act by a staff of the Civil Service constitutes misconducts, if that act: </a:t>
            </a:r>
          </a:p>
          <a:p>
            <a:pPr marL="514350" lvl="1" indent="-285750" algn="just">
              <a:spcBef>
                <a:spcPts val="0"/>
              </a:spcBef>
              <a:buFont typeface="Wingdings" panose="05000000000000000000" pitchFamily="2" charset="2"/>
              <a:buChar char="ü"/>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amounts to a failure to perform in a proper manner, any duty imposed on that officer;</a:t>
            </a:r>
          </a:p>
          <a:p>
            <a:pPr marL="514350" lvl="1" indent="-285750" algn="just">
              <a:spcBef>
                <a:spcPts val="0"/>
              </a:spcBef>
              <a:buFont typeface="Wingdings" panose="05000000000000000000" pitchFamily="2" charset="2"/>
              <a:buChar char="ü"/>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contravenes the Civil Service Code of Conduct, rules and regulations, administrative and other official instructions of the Service;</a:t>
            </a:r>
          </a:p>
          <a:p>
            <a:pPr marL="514350" lvl="1" indent="-285750" algn="just">
              <a:spcBef>
                <a:spcPts val="0"/>
              </a:spcBef>
              <a:buFont typeface="Wingdings" panose="05000000000000000000" pitchFamily="2" charset="2"/>
              <a:buChar char="ü"/>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is detrimental to the efficient conduct of the functions of the Civil Service; or,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514350" lvl="1" indent="-285750" algn="just">
              <a:spcBef>
                <a:spcPts val="0"/>
              </a:spcBef>
              <a:buFont typeface="Wingdings" panose="05000000000000000000" pitchFamily="2" charset="2"/>
              <a:buChar char="ü"/>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tends to bring the Civil Service into disrepute.</a:t>
            </a:r>
          </a:p>
          <a:p>
            <a:pPr marL="0" marR="0" algn="just">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A conviction of a staff of the Civil Service by a competent court of jurisdiction for any offence involving fraud, criminal negligence and dishonesty shall be considered as bringing the Civil Service into disrepute.</a:t>
            </a:r>
            <a:r>
              <a:rPr lang="en-US" dirty="0"/>
              <a:t> </a:t>
            </a:r>
            <a:endParaRPr lang="en-GB" dirty="0"/>
          </a:p>
          <a:p>
            <a:endParaRPr lang="en-GB" dirty="0"/>
          </a:p>
        </p:txBody>
      </p:sp>
      <p:pic>
        <p:nvPicPr>
          <p:cNvPr id="4" name="Picture 3">
            <a:extLst>
              <a:ext uri="{FF2B5EF4-FFF2-40B4-BE49-F238E27FC236}">
                <a16:creationId xmlns:a16="http://schemas.microsoft.com/office/drawing/2014/main" id="{67829693-25AB-4BAA-8614-B8A25F0992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7506" y="399494"/>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E63AE647-08CB-448B-9FA3-CB0D67C9BEEC}"/>
              </a:ext>
            </a:extLst>
          </p:cNvPr>
          <p:cNvSpPr>
            <a:spLocks noGrp="1"/>
          </p:cNvSpPr>
          <p:nvPr>
            <p:ph type="dt" sz="half" idx="10"/>
          </p:nvPr>
        </p:nvSpPr>
        <p:spPr/>
        <p:txBody>
          <a:bodyPr/>
          <a:lstStyle/>
          <a:p>
            <a:fld id="{B19E064E-EB53-41FE-A7E4-B4EABCA21D58}" type="datetime1">
              <a:rPr lang="en-US" smtClean="0"/>
              <a:t>4/25/2022</a:t>
            </a:fld>
            <a:endParaRPr lang="en-US" dirty="0"/>
          </a:p>
        </p:txBody>
      </p:sp>
      <p:sp>
        <p:nvSpPr>
          <p:cNvPr id="6" name="Footer Placeholder 5">
            <a:extLst>
              <a:ext uri="{FF2B5EF4-FFF2-40B4-BE49-F238E27FC236}">
                <a16:creationId xmlns:a16="http://schemas.microsoft.com/office/drawing/2014/main" id="{6F5B7938-0C49-42E6-B15E-3711CDBDFE0C}"/>
              </a:ext>
            </a:extLst>
          </p:cNvPr>
          <p:cNvSpPr>
            <a:spLocks noGrp="1"/>
          </p:cNvSpPr>
          <p:nvPr>
            <p:ph type="ftr" sz="quarter" idx="11"/>
          </p:nvPr>
        </p:nvSpPr>
        <p:spPr/>
        <p:txBody>
          <a:bodyPr/>
          <a:lstStyle/>
          <a:p>
            <a:r>
              <a:rPr lang="en-US"/>
              <a:t>EOY</a:t>
            </a:r>
            <a:endParaRPr lang="en-US" dirty="0"/>
          </a:p>
        </p:txBody>
      </p:sp>
      <p:sp>
        <p:nvSpPr>
          <p:cNvPr id="7" name="Slide Number Placeholder 6">
            <a:extLst>
              <a:ext uri="{FF2B5EF4-FFF2-40B4-BE49-F238E27FC236}">
                <a16:creationId xmlns:a16="http://schemas.microsoft.com/office/drawing/2014/main" id="{086D1F27-9C6A-486D-9DBD-46CB381412B7}"/>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20782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6896-ABE4-40EC-B9AE-AA2C636EB6BC}"/>
              </a:ext>
            </a:extLst>
          </p:cNvPr>
          <p:cNvSpPr>
            <a:spLocks noGrp="1"/>
          </p:cNvSpPr>
          <p:nvPr>
            <p:ph type="title"/>
          </p:nvPr>
        </p:nvSpPr>
        <p:spPr/>
        <p:txBody>
          <a:bodyPr/>
          <a:lstStyle/>
          <a:p>
            <a:r>
              <a:rPr lang="en-US" sz="2800" b="1" dirty="0">
                <a:effectLst/>
                <a:latin typeface="Century Gothic" panose="020B0502020202020204" pitchFamily="34" charset="0"/>
                <a:ea typeface="Calibri" panose="020F0502020204030204" pitchFamily="34" charset="0"/>
                <a:cs typeface="Times New Roman" panose="02020603050405020304" pitchFamily="18" charset="0"/>
              </a:rPr>
              <a:t>Types of misconduct </a:t>
            </a:r>
            <a:br>
              <a:rPr lang="en-US" sz="2800" b="1"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2C150CFB-A93E-4F6A-85DF-C5BCD449A8AD}"/>
              </a:ext>
            </a:extLst>
          </p:cNvPr>
          <p:cNvSpPr>
            <a:spLocks noGrp="1"/>
          </p:cNvSpPr>
          <p:nvPr>
            <p:ph idx="1"/>
          </p:nvPr>
        </p:nvSpPr>
        <p:spPr/>
        <p:txBody>
          <a:bodyPr/>
          <a:lstStyle/>
          <a:p>
            <a:pPr marL="0" marR="0" indent="0" algn="just">
              <a:lnSpc>
                <a:spcPct val="150000"/>
              </a:lnSpc>
              <a:spcBef>
                <a:spcPts val="0"/>
              </a:spcBef>
              <a:spcAft>
                <a:spcPts val="0"/>
              </a:spcAft>
              <a:buNone/>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The underlisted acts of commission or omission constitute misconduct by a staff of the Civil Service:</a:t>
            </a:r>
          </a:p>
          <a:p>
            <a:pPr marL="0" marR="0" algn="just">
              <a:lnSpc>
                <a:spcPct val="150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reporting late for duty, or closing earlier than the official closing time; </a:t>
            </a:r>
          </a:p>
          <a:p>
            <a:pPr marL="0" marR="0" algn="just">
              <a:lnSpc>
                <a:spcPct val="150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absence from duty without leave or reasonable excuse;</a:t>
            </a:r>
          </a:p>
          <a:p>
            <a:pPr marL="0" marR="0" algn="just">
              <a:lnSpc>
                <a:spcPct val="150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insubordination including disobeying, disregarding or willfully defaulting in carrying out any lawful or reasonable order or instruction given by any person, committee or board having the authority to give the order or instruction and any other similar action;</a:t>
            </a:r>
          </a:p>
          <a:p>
            <a:pPr marL="0" marR="0" algn="just">
              <a:lnSpc>
                <a:spcPct val="150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Rudeness (disrespect);</a:t>
            </a:r>
          </a:p>
          <a:p>
            <a:pPr marL="0" marR="0" algn="just">
              <a:lnSpc>
                <a:spcPct val="150000"/>
              </a:lnSpc>
              <a:spcBef>
                <a:spcPts val="0"/>
              </a:spcBef>
              <a:spcAft>
                <a:spcPts val="0"/>
              </a:spcAft>
            </a:pP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drinking alcoholic beverage</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 or getting intoxicated during office hours;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CA4C78F6-0013-4277-9C6F-F27C56E36F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7183" y="470516"/>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BFA06947-4125-4379-8DFF-8C57FDAB3F1E}"/>
              </a:ext>
            </a:extLst>
          </p:cNvPr>
          <p:cNvSpPr>
            <a:spLocks noGrp="1"/>
          </p:cNvSpPr>
          <p:nvPr>
            <p:ph type="dt" sz="half" idx="10"/>
          </p:nvPr>
        </p:nvSpPr>
        <p:spPr/>
        <p:txBody>
          <a:bodyPr/>
          <a:lstStyle/>
          <a:p>
            <a:fld id="{EDE51B5E-1F2F-4285-9C85-C666E42F6FC5}" type="datetime1">
              <a:rPr lang="en-US" smtClean="0"/>
              <a:t>4/25/2022</a:t>
            </a:fld>
            <a:endParaRPr lang="en-US" dirty="0"/>
          </a:p>
        </p:txBody>
      </p:sp>
      <p:sp>
        <p:nvSpPr>
          <p:cNvPr id="6" name="Footer Placeholder 5">
            <a:extLst>
              <a:ext uri="{FF2B5EF4-FFF2-40B4-BE49-F238E27FC236}">
                <a16:creationId xmlns:a16="http://schemas.microsoft.com/office/drawing/2014/main" id="{1BDE4C28-C447-4EF8-B75E-E6CC431711A2}"/>
              </a:ext>
            </a:extLst>
          </p:cNvPr>
          <p:cNvSpPr>
            <a:spLocks noGrp="1"/>
          </p:cNvSpPr>
          <p:nvPr>
            <p:ph type="ftr" sz="quarter" idx="11"/>
          </p:nvPr>
        </p:nvSpPr>
        <p:spPr/>
        <p:txBody>
          <a:bodyPr/>
          <a:lstStyle/>
          <a:p>
            <a:r>
              <a:rPr lang="en-US"/>
              <a:t>EOY</a:t>
            </a:r>
            <a:endParaRPr lang="en-US" dirty="0"/>
          </a:p>
        </p:txBody>
      </p:sp>
      <p:sp>
        <p:nvSpPr>
          <p:cNvPr id="7" name="Slide Number Placeholder 6">
            <a:extLst>
              <a:ext uri="{FF2B5EF4-FFF2-40B4-BE49-F238E27FC236}">
                <a16:creationId xmlns:a16="http://schemas.microsoft.com/office/drawing/2014/main" id="{3B0C07C9-A454-4ECC-A734-6572B9453B27}"/>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267882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5849-DDF1-466C-9EF6-F9416F420D3A}"/>
              </a:ext>
            </a:extLst>
          </p:cNvPr>
          <p:cNvSpPr>
            <a:spLocks noGrp="1"/>
          </p:cNvSpPr>
          <p:nvPr>
            <p:ph type="title"/>
          </p:nvPr>
        </p:nvSpPr>
        <p:spPr/>
        <p:txBody>
          <a:bodyPr/>
          <a:lstStyle/>
          <a:p>
            <a:r>
              <a:rPr lang="en-US" dirty="0"/>
              <a:t>Misconduct cont’d </a:t>
            </a:r>
            <a:endParaRPr lang="en-GB" dirty="0"/>
          </a:p>
        </p:txBody>
      </p:sp>
      <p:sp>
        <p:nvSpPr>
          <p:cNvPr id="3" name="Content Placeholder 2">
            <a:extLst>
              <a:ext uri="{FF2B5EF4-FFF2-40B4-BE49-F238E27FC236}">
                <a16:creationId xmlns:a16="http://schemas.microsoft.com/office/drawing/2014/main" id="{8F97D993-0381-40E3-A278-406907C84C69}"/>
              </a:ext>
            </a:extLst>
          </p:cNvPr>
          <p:cNvSpPr>
            <a:spLocks noGrp="1"/>
          </p:cNvSpPr>
          <p:nvPr>
            <p:ph idx="1"/>
          </p:nvPr>
        </p:nvSpPr>
        <p:spPr/>
        <p:txBody>
          <a:bodyPr>
            <a:normAutofit fontScale="77500" lnSpcReduction="20000"/>
          </a:bodyPr>
          <a:lstStyle/>
          <a:p>
            <a:pPr marL="0" marR="0" algn="just">
              <a:lnSpc>
                <a:spcPct val="150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using, for some purpose not connected with the officer’s duties and without the consent of the prescribed authority, any property or facility provided by the Service;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engagement in any gainful occupation outside the Civil Service which conflicts with the mandate or functions of the Civil Service without the consent of the prescribed authority or taking up, without the written approval of the Head of the Civil Service, any other employment during official working hours;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engagement in any activity outside the officer’s duties which is likely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to lead to the officer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taking improper advantage of his/her office;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failure to submit reports, information, or both as prescribed by the Service;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unauthorised</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disclosure of classified or unclassified official information, document, to a private person, or to an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unauthorised</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staff of the Civil Service;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failure to adhere to the oath of secrecy regarding the affairs of the Civil Service;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receiving, in the officer’s personal capacity, any payments on behalf of the Civil Service;</a:t>
            </a:r>
          </a:p>
          <a:p>
            <a:endParaRPr lang="en-GB" dirty="0"/>
          </a:p>
        </p:txBody>
      </p:sp>
      <p:pic>
        <p:nvPicPr>
          <p:cNvPr id="4" name="Picture 3">
            <a:extLst>
              <a:ext uri="{FF2B5EF4-FFF2-40B4-BE49-F238E27FC236}">
                <a16:creationId xmlns:a16="http://schemas.microsoft.com/office/drawing/2014/main" id="{34DA9EBC-95EE-4189-8A30-EB2B26617A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6162" y="479394"/>
            <a:ext cx="1743301" cy="130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6444F45C-9636-4543-8F66-591CE8A7AD7A}"/>
              </a:ext>
            </a:extLst>
          </p:cNvPr>
          <p:cNvSpPr>
            <a:spLocks noGrp="1"/>
          </p:cNvSpPr>
          <p:nvPr>
            <p:ph type="dt" sz="half" idx="10"/>
          </p:nvPr>
        </p:nvSpPr>
        <p:spPr/>
        <p:txBody>
          <a:bodyPr/>
          <a:lstStyle/>
          <a:p>
            <a:fld id="{1B9937D1-4402-4788-9A4C-B314B4FD840E}" type="datetime1">
              <a:rPr lang="en-US" smtClean="0"/>
              <a:t>4/25/2022</a:t>
            </a:fld>
            <a:endParaRPr lang="en-US" dirty="0"/>
          </a:p>
        </p:txBody>
      </p:sp>
      <p:sp>
        <p:nvSpPr>
          <p:cNvPr id="6" name="Footer Placeholder 5">
            <a:extLst>
              <a:ext uri="{FF2B5EF4-FFF2-40B4-BE49-F238E27FC236}">
                <a16:creationId xmlns:a16="http://schemas.microsoft.com/office/drawing/2014/main" id="{8773AA03-1E78-4A15-A31A-A9DE769EA6DA}"/>
              </a:ext>
            </a:extLst>
          </p:cNvPr>
          <p:cNvSpPr>
            <a:spLocks noGrp="1"/>
          </p:cNvSpPr>
          <p:nvPr>
            <p:ph type="ftr" sz="quarter" idx="11"/>
          </p:nvPr>
        </p:nvSpPr>
        <p:spPr/>
        <p:txBody>
          <a:bodyPr/>
          <a:lstStyle/>
          <a:p>
            <a:r>
              <a:rPr lang="en-US"/>
              <a:t>EOY</a:t>
            </a:r>
            <a:endParaRPr lang="en-US" dirty="0"/>
          </a:p>
        </p:txBody>
      </p:sp>
      <p:sp>
        <p:nvSpPr>
          <p:cNvPr id="7" name="Slide Number Placeholder 6">
            <a:extLst>
              <a:ext uri="{FF2B5EF4-FFF2-40B4-BE49-F238E27FC236}">
                <a16:creationId xmlns:a16="http://schemas.microsoft.com/office/drawing/2014/main" id="{00DD41CE-E550-4C70-8CF1-255295D1F4B0}"/>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1133659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0A7D-C10E-41AC-A173-CC7D44002E20}"/>
              </a:ext>
            </a:extLst>
          </p:cNvPr>
          <p:cNvSpPr>
            <a:spLocks noGrp="1"/>
          </p:cNvSpPr>
          <p:nvPr>
            <p:ph type="title"/>
          </p:nvPr>
        </p:nvSpPr>
        <p:spPr/>
        <p:txBody>
          <a:bodyPr/>
          <a:lstStyle/>
          <a:p>
            <a:r>
              <a:rPr lang="en-US" dirty="0"/>
              <a:t>Misconduct cont. </a:t>
            </a:r>
            <a:endParaRPr lang="en-GB" dirty="0"/>
          </a:p>
        </p:txBody>
      </p:sp>
      <p:sp>
        <p:nvSpPr>
          <p:cNvPr id="3" name="Content Placeholder 2">
            <a:extLst>
              <a:ext uri="{FF2B5EF4-FFF2-40B4-BE49-F238E27FC236}">
                <a16:creationId xmlns:a16="http://schemas.microsoft.com/office/drawing/2014/main" id="{0E026763-0373-4100-8541-56E63434C546}"/>
              </a:ext>
            </a:extLst>
          </p:cNvPr>
          <p:cNvSpPr>
            <a:spLocks noGrp="1"/>
          </p:cNvSpPr>
          <p:nvPr>
            <p:ph idx="1"/>
          </p:nvPr>
        </p:nvSpPr>
        <p:spPr>
          <a:xfrm>
            <a:off x="581192" y="2024109"/>
            <a:ext cx="11029615" cy="4234648"/>
          </a:xfrm>
        </p:spPr>
        <p:txBody>
          <a:bodyPr>
            <a:noAutofit/>
          </a:bodyPr>
          <a:lstStyle/>
          <a:p>
            <a:pPr marL="0" marR="0" algn="just">
              <a:lnSpc>
                <a:spcPct val="150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receiving or soliciting any contribution, fee, </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gift of value or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emolument of any kind from any person for services rendered in the discharge of the officer’s duties;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receiving gifts of value in contravention of prevailing national policy;</a:t>
            </a:r>
          </a:p>
          <a:p>
            <a:pPr marL="0" algn="just">
              <a:lnSpc>
                <a:spcPct val="150000"/>
              </a:lnSpc>
              <a:spcBef>
                <a:spcPts val="0"/>
              </a:spcBef>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acting as an agent of the Civil Service without the appropriate written approval;</a:t>
            </a:r>
          </a:p>
          <a:p>
            <a:pPr marL="0" marR="0" algn="just">
              <a:lnSpc>
                <a:spcPct val="150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misappropriation of funds;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Malingering (idling), or dereliction of duty;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forgery, or fraudulent misrepresentation;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coercion, intimidation, or threatening of a fellow officer, or use of insulting language towards another officer;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spreading of malicious and false information about a staff of the Service or the Civil Service;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failure to comply with laid down safety regulations;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habitual lateness to work; and,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borrowing money from or in any way placing one’s self under pecuniary obligation to a firm or person having business dealings with the Civil Service</a:t>
            </a:r>
            <a:endParaRPr lang="en-GB" sz="1400" dirty="0"/>
          </a:p>
        </p:txBody>
      </p:sp>
      <p:pic>
        <p:nvPicPr>
          <p:cNvPr id="4" name="Picture 3">
            <a:extLst>
              <a:ext uri="{FF2B5EF4-FFF2-40B4-BE49-F238E27FC236}">
                <a16:creationId xmlns:a16="http://schemas.microsoft.com/office/drawing/2014/main" id="{33ACF615-2E17-4B32-913B-2719E9524E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4535" y="558271"/>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FF140FB6-6161-4B33-A305-AD03E390D3F3}"/>
              </a:ext>
            </a:extLst>
          </p:cNvPr>
          <p:cNvSpPr>
            <a:spLocks noGrp="1"/>
          </p:cNvSpPr>
          <p:nvPr>
            <p:ph type="dt" sz="half" idx="10"/>
          </p:nvPr>
        </p:nvSpPr>
        <p:spPr/>
        <p:txBody>
          <a:bodyPr/>
          <a:lstStyle/>
          <a:p>
            <a:fld id="{57745AD6-6AD6-4047-9281-8AD00A965445}" type="datetime1">
              <a:rPr lang="en-US" smtClean="0"/>
              <a:t>4/25/2022</a:t>
            </a:fld>
            <a:endParaRPr lang="en-US" dirty="0"/>
          </a:p>
        </p:txBody>
      </p:sp>
      <p:sp>
        <p:nvSpPr>
          <p:cNvPr id="6" name="Footer Placeholder 5">
            <a:extLst>
              <a:ext uri="{FF2B5EF4-FFF2-40B4-BE49-F238E27FC236}">
                <a16:creationId xmlns:a16="http://schemas.microsoft.com/office/drawing/2014/main" id="{C87B9E83-D587-47F1-8132-DEDA6018C043}"/>
              </a:ext>
            </a:extLst>
          </p:cNvPr>
          <p:cNvSpPr>
            <a:spLocks noGrp="1"/>
          </p:cNvSpPr>
          <p:nvPr>
            <p:ph type="ftr" sz="quarter" idx="11"/>
          </p:nvPr>
        </p:nvSpPr>
        <p:spPr/>
        <p:txBody>
          <a:bodyPr/>
          <a:lstStyle/>
          <a:p>
            <a:r>
              <a:rPr lang="en-US"/>
              <a:t>EOY</a:t>
            </a:r>
            <a:endParaRPr lang="en-US" dirty="0"/>
          </a:p>
        </p:txBody>
      </p:sp>
      <p:sp>
        <p:nvSpPr>
          <p:cNvPr id="7" name="Slide Number Placeholder 6">
            <a:extLst>
              <a:ext uri="{FF2B5EF4-FFF2-40B4-BE49-F238E27FC236}">
                <a16:creationId xmlns:a16="http://schemas.microsoft.com/office/drawing/2014/main" id="{A28F53AF-A606-468D-933F-12FB2963DE76}"/>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3088243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703" y="736847"/>
            <a:ext cx="9536097" cy="1015754"/>
          </a:xfrm>
        </p:spPr>
        <p:txBody>
          <a:bodyPr>
            <a:normAutofit/>
          </a:bodyPr>
          <a:lstStyle/>
          <a:p>
            <a:pPr algn="l"/>
            <a:r>
              <a:rPr lang="en-US" b="1" dirty="0">
                <a:solidFill>
                  <a:schemeClr val="accent2"/>
                </a:solidFill>
              </a:rPr>
              <a:t>CONSTITUTIONAL /CIVIL RESPONSIBILITES</a:t>
            </a:r>
            <a:endParaRPr lang="en-US" dirty="0"/>
          </a:p>
        </p:txBody>
      </p:sp>
      <p:sp>
        <p:nvSpPr>
          <p:cNvPr id="3" name="Content Placeholder 2"/>
          <p:cNvSpPr>
            <a:spLocks noGrp="1"/>
          </p:cNvSpPr>
          <p:nvPr>
            <p:ph idx="1"/>
          </p:nvPr>
        </p:nvSpPr>
        <p:spPr>
          <a:xfrm>
            <a:off x="603683" y="1676400"/>
            <a:ext cx="9607120" cy="4323416"/>
          </a:xfrm>
        </p:spPr>
        <p:txBody>
          <a:bodyPr>
            <a:normAutofit/>
          </a:bodyPr>
          <a:lstStyle/>
          <a:p>
            <a:pPr marL="0" indent="0" algn="just">
              <a:buNone/>
            </a:pPr>
            <a:r>
              <a:rPr lang="en-US" sz="2400" b="1" dirty="0"/>
              <a:t>6a) </a:t>
            </a:r>
            <a:r>
              <a:rPr lang="en-US" sz="2400" dirty="0"/>
              <a:t>Civil service staff shall be accountable to the President and Parliament through Ministers of State,  discharge public functions reasonably according to law, comply with international laws and treaties and uphold the administration of justice.</a:t>
            </a:r>
          </a:p>
          <a:p>
            <a:pPr marL="0" indent="0" algn="just">
              <a:buNone/>
            </a:pPr>
            <a:r>
              <a:rPr lang="en-US" sz="2400" b="1" dirty="0"/>
              <a:t>6)b</a:t>
            </a:r>
            <a:r>
              <a:rPr lang="en-US" sz="2400" dirty="0"/>
              <a:t> A Civil Service staff shall conduct him/herself at all times either at work or off- duty so as to deserve the respect of his employer, colleagues and members of the community. He/she shall be honest, faithful and just, and shall not act in a manner derogatory to the </a:t>
            </a:r>
            <a:r>
              <a:rPr lang="en-US" sz="2400" dirty="0" err="1"/>
              <a:t>honour</a:t>
            </a:r>
            <a:r>
              <a:rPr lang="en-US" sz="2400" dirty="0"/>
              <a:t> or dignity of the Service.</a:t>
            </a:r>
          </a:p>
          <a:p>
            <a:endParaRPr lang="en-US" dirty="0"/>
          </a:p>
        </p:txBody>
      </p:sp>
      <p:sp>
        <p:nvSpPr>
          <p:cNvPr id="4" name="Date Placeholder 3">
            <a:extLst>
              <a:ext uri="{FF2B5EF4-FFF2-40B4-BE49-F238E27FC236}">
                <a16:creationId xmlns:a16="http://schemas.microsoft.com/office/drawing/2014/main" id="{F33CE04D-D5C8-46BD-9E74-22B3B2A43BAA}"/>
              </a:ext>
            </a:extLst>
          </p:cNvPr>
          <p:cNvSpPr>
            <a:spLocks noGrp="1"/>
          </p:cNvSpPr>
          <p:nvPr>
            <p:ph type="dt" sz="half" idx="10"/>
          </p:nvPr>
        </p:nvSpPr>
        <p:spPr/>
        <p:txBody>
          <a:bodyPr/>
          <a:lstStyle/>
          <a:p>
            <a:fld id="{A50F7B58-C797-4377-9385-6C7B3C7B43B0}" type="datetime1">
              <a:rPr lang="en-US" smtClean="0"/>
              <a:t>4/25/2022</a:t>
            </a:fld>
            <a:endParaRPr lang="en-US"/>
          </a:p>
        </p:txBody>
      </p:sp>
      <p:sp>
        <p:nvSpPr>
          <p:cNvPr id="5" name="Slide Number Placeholder 4">
            <a:extLst>
              <a:ext uri="{FF2B5EF4-FFF2-40B4-BE49-F238E27FC236}">
                <a16:creationId xmlns:a16="http://schemas.microsoft.com/office/drawing/2014/main" id="{AE60CD18-711A-4C44-A068-8EF2F674D833}"/>
              </a:ext>
            </a:extLst>
          </p:cNvPr>
          <p:cNvSpPr>
            <a:spLocks noGrp="1"/>
          </p:cNvSpPr>
          <p:nvPr>
            <p:ph type="sldNum" sz="quarter" idx="12"/>
          </p:nvPr>
        </p:nvSpPr>
        <p:spPr/>
        <p:txBody>
          <a:bodyPr/>
          <a:lstStyle/>
          <a:p>
            <a:fld id="{8B2C68DE-9B68-4DCD-B670-FC706E1ED25E}" type="slidenum">
              <a:rPr lang="en-US" smtClean="0"/>
              <a:pPr/>
              <a:t>19</a:t>
            </a:fld>
            <a:endParaRPr lang="en-US"/>
          </a:p>
        </p:txBody>
      </p:sp>
      <p:pic>
        <p:nvPicPr>
          <p:cNvPr id="6" name="Picture 5">
            <a:extLst>
              <a:ext uri="{FF2B5EF4-FFF2-40B4-BE49-F238E27FC236}">
                <a16:creationId xmlns:a16="http://schemas.microsoft.com/office/drawing/2014/main" id="{ED58BA03-B705-45E0-B557-D91097D5F2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14648" y="343795"/>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0741862D-0111-47E7-AD9C-A8751B2D7F42}"/>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2"/>
                </a:solidFill>
              </a:rPr>
              <a:t>CONTENT</a:t>
            </a:r>
          </a:p>
        </p:txBody>
      </p:sp>
      <p:sp>
        <p:nvSpPr>
          <p:cNvPr id="3" name="Content Placeholder 2"/>
          <p:cNvSpPr>
            <a:spLocks noGrp="1"/>
          </p:cNvSpPr>
          <p:nvPr>
            <p:ph idx="1"/>
          </p:nvPr>
        </p:nvSpPr>
        <p:spPr>
          <a:xfrm>
            <a:off x="870012" y="2057400"/>
            <a:ext cx="9188389" cy="4191000"/>
          </a:xfrm>
        </p:spPr>
        <p:txBody>
          <a:bodyPr>
            <a:normAutofit/>
          </a:bodyPr>
          <a:lstStyle/>
          <a:p>
            <a:r>
              <a:rPr lang="en-US" b="1" dirty="0">
                <a:solidFill>
                  <a:schemeClr val="accent2"/>
                </a:solidFill>
              </a:rPr>
              <a:t>LEARNING OUTCOMES</a:t>
            </a:r>
          </a:p>
          <a:p>
            <a:r>
              <a:rPr lang="en-US" b="1" dirty="0">
                <a:solidFill>
                  <a:schemeClr val="accent2"/>
                </a:solidFill>
              </a:rPr>
              <a:t>LEARNING OBJECTIVES </a:t>
            </a:r>
          </a:p>
          <a:p>
            <a:r>
              <a:rPr lang="en-US" b="1" dirty="0">
                <a:solidFill>
                  <a:schemeClr val="accent2"/>
                </a:solidFill>
              </a:rPr>
              <a:t>ADMINISTRATIVE MATTERS</a:t>
            </a:r>
          </a:p>
          <a:p>
            <a:r>
              <a:rPr lang="en-US" b="1" dirty="0">
                <a:solidFill>
                  <a:schemeClr val="accent2"/>
                </a:solidFill>
              </a:rPr>
              <a:t>INTRODUCTION TO THE CODE</a:t>
            </a:r>
          </a:p>
          <a:p>
            <a:r>
              <a:rPr lang="en-US" b="1" dirty="0">
                <a:solidFill>
                  <a:schemeClr val="accent2"/>
                </a:solidFill>
              </a:rPr>
              <a:t>GUIDING PRINCIPLES OF THE CODE</a:t>
            </a:r>
          </a:p>
          <a:p>
            <a:r>
              <a:rPr lang="en-US" b="1" dirty="0">
                <a:solidFill>
                  <a:schemeClr val="accent2"/>
                </a:solidFill>
              </a:rPr>
              <a:t>APPLICATION &amp; DEFINITION OF CONDUCT &amp; MISCONDUCT</a:t>
            </a:r>
          </a:p>
          <a:p>
            <a:r>
              <a:rPr lang="en-US" b="1" dirty="0">
                <a:solidFill>
                  <a:schemeClr val="accent2"/>
                </a:solidFill>
              </a:rPr>
              <a:t>PERSONAL BEHAVIOUR</a:t>
            </a:r>
          </a:p>
          <a:p>
            <a:r>
              <a:rPr lang="en-US" b="1" dirty="0">
                <a:solidFill>
                  <a:schemeClr val="accent2"/>
                </a:solidFill>
              </a:rPr>
              <a:t>GENERAL WORK ETHICS IN GHANA </a:t>
            </a:r>
          </a:p>
          <a:p>
            <a:r>
              <a:rPr lang="en-US" b="1" dirty="0">
                <a:solidFill>
                  <a:schemeClr val="accent2"/>
                </a:solidFill>
              </a:rPr>
              <a:t>DISCIPLINARY PROCEDURES/ PENALTIES</a:t>
            </a:r>
          </a:p>
          <a:p>
            <a:r>
              <a:rPr lang="en-US" b="1" dirty="0">
                <a:solidFill>
                  <a:schemeClr val="accent2"/>
                </a:solidFill>
              </a:rPr>
              <a:t>CONCLUSION</a:t>
            </a:r>
            <a:endParaRPr lang="en-US" dirty="0"/>
          </a:p>
        </p:txBody>
      </p:sp>
      <p:sp>
        <p:nvSpPr>
          <p:cNvPr id="4" name="Date Placeholder 3">
            <a:extLst>
              <a:ext uri="{FF2B5EF4-FFF2-40B4-BE49-F238E27FC236}">
                <a16:creationId xmlns:a16="http://schemas.microsoft.com/office/drawing/2014/main" id="{FD61762C-85C9-4DF0-8569-63748291E183}"/>
              </a:ext>
            </a:extLst>
          </p:cNvPr>
          <p:cNvSpPr>
            <a:spLocks noGrp="1"/>
          </p:cNvSpPr>
          <p:nvPr>
            <p:ph type="dt" sz="half" idx="10"/>
          </p:nvPr>
        </p:nvSpPr>
        <p:spPr/>
        <p:txBody>
          <a:bodyPr/>
          <a:lstStyle/>
          <a:p>
            <a:fld id="{6B61ED90-72B7-4002-A271-AEB37C4C68A2}" type="datetime1">
              <a:rPr lang="en-US" smtClean="0"/>
              <a:t>4/25/2022</a:t>
            </a:fld>
            <a:endParaRPr lang="en-US"/>
          </a:p>
        </p:txBody>
      </p:sp>
      <p:sp>
        <p:nvSpPr>
          <p:cNvPr id="5" name="Slide Number Placeholder 4">
            <a:extLst>
              <a:ext uri="{FF2B5EF4-FFF2-40B4-BE49-F238E27FC236}">
                <a16:creationId xmlns:a16="http://schemas.microsoft.com/office/drawing/2014/main" id="{67145955-B7FD-4240-83F2-84A37B4A261C}"/>
              </a:ext>
            </a:extLst>
          </p:cNvPr>
          <p:cNvSpPr>
            <a:spLocks noGrp="1"/>
          </p:cNvSpPr>
          <p:nvPr>
            <p:ph type="sldNum" sz="quarter" idx="12"/>
          </p:nvPr>
        </p:nvSpPr>
        <p:spPr/>
        <p:txBody>
          <a:bodyPr/>
          <a:lstStyle/>
          <a:p>
            <a:fld id="{8B2C68DE-9B68-4DCD-B670-FC706E1ED25E}" type="slidenum">
              <a:rPr lang="en-US" smtClean="0"/>
              <a:pPr/>
              <a:t>2</a:t>
            </a:fld>
            <a:endParaRPr lang="en-US"/>
          </a:p>
        </p:txBody>
      </p:sp>
      <p:pic>
        <p:nvPicPr>
          <p:cNvPr id="6" name="Picture 5">
            <a:extLst>
              <a:ext uri="{FF2B5EF4-FFF2-40B4-BE49-F238E27FC236}">
                <a16:creationId xmlns:a16="http://schemas.microsoft.com/office/drawing/2014/main" id="{A3BE896A-E229-4A37-8AAE-9A25012754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58401" y="526642"/>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E88EF0C5-A3BA-4BD8-A43E-DBD8D6D1B40C}"/>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chemeClr val="accent2"/>
                </a:solidFill>
              </a:rPr>
              <a:t>RELATIONSHIP WITH POLITICAL PARTIES</a:t>
            </a:r>
          </a:p>
        </p:txBody>
      </p:sp>
      <p:sp>
        <p:nvSpPr>
          <p:cNvPr id="3" name="Content Placeholder 2"/>
          <p:cNvSpPr>
            <a:spLocks noGrp="1"/>
          </p:cNvSpPr>
          <p:nvPr>
            <p:ph idx="1"/>
          </p:nvPr>
        </p:nvSpPr>
        <p:spPr/>
        <p:txBody>
          <a:bodyPr>
            <a:normAutofit lnSpcReduction="10000"/>
          </a:bodyPr>
          <a:lstStyle/>
          <a:p>
            <a:pPr algn="just"/>
            <a:r>
              <a:rPr lang="en-US" sz="2400" dirty="0"/>
              <a:t>11. Civil Service staff shall seek to play a lead-role, with  dedication and commitment, in facilitating the development of grass root participation in socio-economic advancement of the society and by sensitizing the people in accepting popular participation as a societal value.</a:t>
            </a:r>
          </a:p>
          <a:p>
            <a:pPr algn="just"/>
            <a:r>
              <a:rPr lang="en-US" sz="2400" b="1" dirty="0"/>
              <a:t>12</a:t>
            </a:r>
            <a:r>
              <a:rPr lang="en-US" sz="2400" dirty="0"/>
              <a:t>. (a)The Constitution of Ghana confers rights on all citizens of Ghana, including Civil Service staff to join any political party or association of their choice. </a:t>
            </a:r>
            <a:r>
              <a:rPr lang="en-US" sz="2400" dirty="0">
                <a:solidFill>
                  <a:srgbClr val="FF0000"/>
                </a:solidFill>
              </a:rPr>
              <a:t>However, by virtue of the traditional role of the Civil Service to serve the Government of the day loyally, and to maintain the confidence of any future Administration, a Civil Service staff may not:</a:t>
            </a:r>
          </a:p>
          <a:p>
            <a:endParaRPr lang="en-US" dirty="0"/>
          </a:p>
        </p:txBody>
      </p:sp>
      <p:sp>
        <p:nvSpPr>
          <p:cNvPr id="4" name="Date Placeholder 3">
            <a:extLst>
              <a:ext uri="{FF2B5EF4-FFF2-40B4-BE49-F238E27FC236}">
                <a16:creationId xmlns:a16="http://schemas.microsoft.com/office/drawing/2014/main" id="{ADDF6345-C90F-4ABA-9036-8512A08044F1}"/>
              </a:ext>
            </a:extLst>
          </p:cNvPr>
          <p:cNvSpPr>
            <a:spLocks noGrp="1"/>
          </p:cNvSpPr>
          <p:nvPr>
            <p:ph type="dt" sz="half" idx="10"/>
          </p:nvPr>
        </p:nvSpPr>
        <p:spPr/>
        <p:txBody>
          <a:bodyPr/>
          <a:lstStyle/>
          <a:p>
            <a:fld id="{9F30FCA6-A3FF-4F24-84EA-D11575971153}" type="datetime1">
              <a:rPr lang="en-US" smtClean="0"/>
              <a:t>4/25/2022</a:t>
            </a:fld>
            <a:endParaRPr lang="en-US"/>
          </a:p>
        </p:txBody>
      </p:sp>
      <p:sp>
        <p:nvSpPr>
          <p:cNvPr id="5" name="Slide Number Placeholder 4">
            <a:extLst>
              <a:ext uri="{FF2B5EF4-FFF2-40B4-BE49-F238E27FC236}">
                <a16:creationId xmlns:a16="http://schemas.microsoft.com/office/drawing/2014/main" id="{97E7C10A-BA23-4150-AC98-8ABE7A5CB952}"/>
              </a:ext>
            </a:extLst>
          </p:cNvPr>
          <p:cNvSpPr>
            <a:spLocks noGrp="1"/>
          </p:cNvSpPr>
          <p:nvPr>
            <p:ph type="sldNum" sz="quarter" idx="12"/>
          </p:nvPr>
        </p:nvSpPr>
        <p:spPr/>
        <p:txBody>
          <a:bodyPr/>
          <a:lstStyle/>
          <a:p>
            <a:fld id="{8B2C68DE-9B68-4DCD-B670-FC706E1ED25E}" type="slidenum">
              <a:rPr lang="en-US" smtClean="0"/>
              <a:pPr/>
              <a:t>20</a:t>
            </a:fld>
            <a:endParaRPr lang="en-US"/>
          </a:p>
        </p:txBody>
      </p:sp>
      <p:pic>
        <p:nvPicPr>
          <p:cNvPr id="6" name="Picture 5">
            <a:extLst>
              <a:ext uri="{FF2B5EF4-FFF2-40B4-BE49-F238E27FC236}">
                <a16:creationId xmlns:a16="http://schemas.microsoft.com/office/drawing/2014/main" id="{79421BCA-FDE4-460A-9427-ADA6AD14D4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71672" y="479393"/>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A2B4D009-B619-40C6-A51F-45B122AA5268}"/>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66" y="457202"/>
            <a:ext cx="8782236" cy="1202922"/>
          </a:xfrm>
        </p:spPr>
        <p:txBody>
          <a:bodyPr>
            <a:normAutofit/>
          </a:bodyPr>
          <a:lstStyle/>
          <a:p>
            <a:r>
              <a:rPr lang="en-US" b="1" dirty="0">
                <a:solidFill>
                  <a:schemeClr val="accent2"/>
                </a:solidFill>
              </a:rPr>
              <a:t>RELATIONSHIP WITH POLITICAL PARTIES </a:t>
            </a:r>
            <a:r>
              <a:rPr lang="en-US" dirty="0"/>
              <a:t>cont.</a:t>
            </a:r>
          </a:p>
        </p:txBody>
      </p:sp>
      <p:sp>
        <p:nvSpPr>
          <p:cNvPr id="3" name="Content Placeholder 2"/>
          <p:cNvSpPr>
            <a:spLocks noGrp="1"/>
          </p:cNvSpPr>
          <p:nvPr>
            <p:ph idx="1"/>
          </p:nvPr>
        </p:nvSpPr>
        <p:spPr>
          <a:xfrm>
            <a:off x="781235" y="1752600"/>
            <a:ext cx="9429566" cy="4247216"/>
          </a:xfrm>
        </p:spPr>
        <p:txBody>
          <a:bodyPr>
            <a:normAutofit/>
          </a:bodyPr>
          <a:lstStyle/>
          <a:p>
            <a:pPr lvl="0" algn="just"/>
            <a:r>
              <a:rPr lang="en-US" sz="2000" dirty="0" err="1"/>
              <a:t>i</a:t>
            </a:r>
            <a:r>
              <a:rPr lang="en-US" sz="2000" dirty="0"/>
              <a:t>)Accept any office paid or unpaid permanent or temporary, in any political party or organization</a:t>
            </a:r>
          </a:p>
          <a:p>
            <a:pPr lvl="0" algn="just"/>
            <a:r>
              <a:rPr lang="en-US" sz="2000" dirty="0"/>
              <a:t>ii)Declare him/herself openly as a registered member of a political party or association</a:t>
            </a:r>
          </a:p>
          <a:p>
            <a:pPr lvl="0" algn="just"/>
            <a:r>
              <a:rPr lang="en-US" sz="2000" dirty="0"/>
              <a:t>iii)Indicate publicly his/her support for any party, candidate or propaganda.</a:t>
            </a:r>
          </a:p>
          <a:p>
            <a:pPr lvl="0" algn="just"/>
            <a:r>
              <a:rPr lang="en-US" sz="2000" dirty="0"/>
              <a:t>iv)Make speeches or join in demonstrations in favour of any political person, party, or propaganda</a:t>
            </a:r>
          </a:p>
          <a:p>
            <a:pPr lvl="0" algn="just"/>
            <a:r>
              <a:rPr lang="en-US" sz="2000" dirty="0"/>
              <a:t>v)Engage in activities which are likely to involve him/her in political controversy</a:t>
            </a:r>
          </a:p>
          <a:p>
            <a:endParaRPr lang="en-US" dirty="0"/>
          </a:p>
        </p:txBody>
      </p:sp>
      <p:sp>
        <p:nvSpPr>
          <p:cNvPr id="4" name="Date Placeholder 3">
            <a:extLst>
              <a:ext uri="{FF2B5EF4-FFF2-40B4-BE49-F238E27FC236}">
                <a16:creationId xmlns:a16="http://schemas.microsoft.com/office/drawing/2014/main" id="{BE42CC1D-0272-428A-9972-7F19C89591BD}"/>
              </a:ext>
            </a:extLst>
          </p:cNvPr>
          <p:cNvSpPr>
            <a:spLocks noGrp="1"/>
          </p:cNvSpPr>
          <p:nvPr>
            <p:ph type="dt" sz="half" idx="10"/>
          </p:nvPr>
        </p:nvSpPr>
        <p:spPr/>
        <p:txBody>
          <a:bodyPr/>
          <a:lstStyle/>
          <a:p>
            <a:fld id="{9EBB3622-5BA6-45A9-9D35-920B9DB4D6E3}" type="datetime1">
              <a:rPr lang="en-US" smtClean="0"/>
              <a:t>4/25/2022</a:t>
            </a:fld>
            <a:endParaRPr lang="en-US"/>
          </a:p>
        </p:txBody>
      </p:sp>
      <p:sp>
        <p:nvSpPr>
          <p:cNvPr id="5" name="Slide Number Placeholder 4">
            <a:extLst>
              <a:ext uri="{FF2B5EF4-FFF2-40B4-BE49-F238E27FC236}">
                <a16:creationId xmlns:a16="http://schemas.microsoft.com/office/drawing/2014/main" id="{58D0363B-2C26-4C81-B3A2-8F39707B9DE1}"/>
              </a:ext>
            </a:extLst>
          </p:cNvPr>
          <p:cNvSpPr>
            <a:spLocks noGrp="1"/>
          </p:cNvSpPr>
          <p:nvPr>
            <p:ph type="sldNum" sz="quarter" idx="12"/>
          </p:nvPr>
        </p:nvSpPr>
        <p:spPr/>
        <p:txBody>
          <a:bodyPr/>
          <a:lstStyle/>
          <a:p>
            <a:fld id="{8B2C68DE-9B68-4DCD-B670-FC706E1ED25E}" type="slidenum">
              <a:rPr lang="en-US" smtClean="0"/>
              <a:pPr/>
              <a:t>21</a:t>
            </a:fld>
            <a:endParaRPr lang="en-US"/>
          </a:p>
        </p:txBody>
      </p:sp>
      <p:pic>
        <p:nvPicPr>
          <p:cNvPr id="6" name="Picture 5">
            <a:extLst>
              <a:ext uri="{FF2B5EF4-FFF2-40B4-BE49-F238E27FC236}">
                <a16:creationId xmlns:a16="http://schemas.microsoft.com/office/drawing/2014/main" id="{A3694384-233D-4773-B2C1-B030302935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0801" y="585926"/>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CF9101A7-6FA7-48ED-B3CE-74B28F5C8A71}"/>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709" y="457202"/>
            <a:ext cx="9101091" cy="990599"/>
          </a:xfrm>
        </p:spPr>
        <p:txBody>
          <a:bodyPr>
            <a:normAutofit/>
          </a:bodyPr>
          <a:lstStyle/>
          <a:p>
            <a:pPr algn="l"/>
            <a:r>
              <a:rPr lang="en-US" sz="3200" b="1" dirty="0">
                <a:solidFill>
                  <a:schemeClr val="accent2"/>
                </a:solidFill>
              </a:rPr>
              <a:t>INFO DISCLOSURE OF CLASSIFIED MATERIAL</a:t>
            </a:r>
          </a:p>
        </p:txBody>
      </p:sp>
      <p:sp>
        <p:nvSpPr>
          <p:cNvPr id="3" name="Content Placeholder 2"/>
          <p:cNvSpPr>
            <a:spLocks noGrp="1"/>
          </p:cNvSpPr>
          <p:nvPr>
            <p:ph idx="1"/>
          </p:nvPr>
        </p:nvSpPr>
        <p:spPr>
          <a:xfrm>
            <a:off x="958788" y="2057400"/>
            <a:ext cx="9252013" cy="3942416"/>
          </a:xfrm>
        </p:spPr>
        <p:txBody>
          <a:bodyPr>
            <a:normAutofit/>
          </a:bodyPr>
          <a:lstStyle/>
          <a:p>
            <a:pPr algn="just"/>
            <a:r>
              <a:rPr lang="en-US" sz="2000" b="1" dirty="0"/>
              <a:t>13</a:t>
            </a:r>
            <a:r>
              <a:rPr lang="en-US" sz="2000" dirty="0"/>
              <a:t>. </a:t>
            </a:r>
            <a:r>
              <a:rPr lang="en-US" sz="2000" b="1" dirty="0"/>
              <a:t>a) </a:t>
            </a:r>
            <a:r>
              <a:rPr lang="en-US" sz="2000" dirty="0"/>
              <a:t>(A Civil Service staff shall not without the express permission of the Head of the Civil Service, act as the editor of any newspaper, or take part directly or indirectly in the management, nor publish in any manner anything which may reasonably be regarded as of political nature or relating to the administration of the country.</a:t>
            </a:r>
          </a:p>
          <a:p>
            <a:pPr algn="just">
              <a:buNone/>
            </a:pPr>
            <a:r>
              <a:rPr lang="en-US" sz="2000" b="1" dirty="0"/>
              <a:t>       b</a:t>
            </a:r>
            <a:r>
              <a:rPr lang="en-US" sz="2000" dirty="0"/>
              <a:t>) This provision does not affect any Civil Service staff who is required as part of his official duties to edit any paper or subscribe articles.</a:t>
            </a:r>
          </a:p>
          <a:p>
            <a:r>
              <a:rPr lang="en-US" sz="2000" b="1" dirty="0"/>
              <a:t> (c</a:t>
            </a:r>
            <a:r>
              <a:rPr lang="en-US" sz="2000" dirty="0"/>
              <a:t>) He/she may, however, publish in his/her own name on matters relating to subjects of general interest.</a:t>
            </a:r>
          </a:p>
          <a:p>
            <a:endParaRPr lang="en-US" dirty="0"/>
          </a:p>
        </p:txBody>
      </p:sp>
      <p:sp>
        <p:nvSpPr>
          <p:cNvPr id="4" name="Date Placeholder 3">
            <a:extLst>
              <a:ext uri="{FF2B5EF4-FFF2-40B4-BE49-F238E27FC236}">
                <a16:creationId xmlns:a16="http://schemas.microsoft.com/office/drawing/2014/main" id="{01CB0F10-5093-4954-A985-948253CD70C6}"/>
              </a:ext>
            </a:extLst>
          </p:cNvPr>
          <p:cNvSpPr>
            <a:spLocks noGrp="1"/>
          </p:cNvSpPr>
          <p:nvPr>
            <p:ph type="dt" sz="half" idx="10"/>
          </p:nvPr>
        </p:nvSpPr>
        <p:spPr/>
        <p:txBody>
          <a:bodyPr/>
          <a:lstStyle/>
          <a:p>
            <a:fld id="{02A9BA6D-4ECE-42BD-9628-3D037AF56D23}" type="datetime1">
              <a:rPr lang="en-US" smtClean="0"/>
              <a:t>4/25/2022</a:t>
            </a:fld>
            <a:endParaRPr lang="en-US"/>
          </a:p>
        </p:txBody>
      </p:sp>
      <p:sp>
        <p:nvSpPr>
          <p:cNvPr id="5" name="Slide Number Placeholder 4">
            <a:extLst>
              <a:ext uri="{FF2B5EF4-FFF2-40B4-BE49-F238E27FC236}">
                <a16:creationId xmlns:a16="http://schemas.microsoft.com/office/drawing/2014/main" id="{6910858F-0294-4AA4-BEA2-9CD8A8A2DAD9}"/>
              </a:ext>
            </a:extLst>
          </p:cNvPr>
          <p:cNvSpPr>
            <a:spLocks noGrp="1"/>
          </p:cNvSpPr>
          <p:nvPr>
            <p:ph type="sldNum" sz="quarter" idx="12"/>
          </p:nvPr>
        </p:nvSpPr>
        <p:spPr/>
        <p:txBody>
          <a:bodyPr/>
          <a:lstStyle/>
          <a:p>
            <a:fld id="{8B2C68DE-9B68-4DCD-B670-FC706E1ED25E}" type="slidenum">
              <a:rPr lang="en-US" smtClean="0"/>
              <a:pPr/>
              <a:t>22</a:t>
            </a:fld>
            <a:endParaRPr lang="en-US"/>
          </a:p>
        </p:txBody>
      </p:sp>
      <p:pic>
        <p:nvPicPr>
          <p:cNvPr id="6" name="Picture 5">
            <a:extLst>
              <a:ext uri="{FF2B5EF4-FFF2-40B4-BE49-F238E27FC236}">
                <a16:creationId xmlns:a16="http://schemas.microsoft.com/office/drawing/2014/main" id="{21F5C0F7-25EC-49AD-9844-57C0CE5251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0550" y="724795"/>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BB0898F5-C822-4BAA-AAA2-D9FBE32890D8}"/>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645" y="457202"/>
            <a:ext cx="9314155" cy="1066799"/>
          </a:xfrm>
        </p:spPr>
        <p:txBody>
          <a:bodyPr>
            <a:normAutofit/>
          </a:bodyPr>
          <a:lstStyle/>
          <a:p>
            <a:r>
              <a:rPr lang="en-US" sz="4000" b="1" dirty="0">
                <a:solidFill>
                  <a:schemeClr val="accent2"/>
                </a:solidFill>
              </a:rPr>
              <a:t>PERSONAL BEHAVIOUR</a:t>
            </a:r>
          </a:p>
        </p:txBody>
      </p:sp>
      <p:sp>
        <p:nvSpPr>
          <p:cNvPr id="3" name="Content Placeholder 2"/>
          <p:cNvSpPr>
            <a:spLocks noGrp="1"/>
          </p:cNvSpPr>
          <p:nvPr>
            <p:ph idx="1"/>
          </p:nvPr>
        </p:nvSpPr>
        <p:spPr>
          <a:xfrm>
            <a:off x="790113" y="1524001"/>
            <a:ext cx="9420688" cy="4475815"/>
          </a:xfrm>
        </p:spPr>
        <p:txBody>
          <a:bodyPr>
            <a:normAutofit/>
          </a:bodyPr>
          <a:lstStyle/>
          <a:p>
            <a:pPr marL="0" indent="0" algn="just">
              <a:buNone/>
            </a:pPr>
            <a:r>
              <a:rPr lang="en-US" sz="2000" b="1" dirty="0"/>
              <a:t>27. a) </a:t>
            </a:r>
            <a:r>
              <a:rPr lang="en-US" sz="2000" dirty="0"/>
              <a:t>A Civil Service staff must show courtesy and decency in his communication about any person or matter that is under consideration or forms the subject of comment or response.</a:t>
            </a:r>
          </a:p>
          <a:p>
            <a:pPr marL="0" indent="0" algn="just">
              <a:buNone/>
            </a:pPr>
            <a:r>
              <a:rPr lang="en-US" sz="2000" dirty="0"/>
              <a:t>    b) A Civil Service staff shall not use insulting or intimidating words against Authority, a fellow Civil Servant, or a customer or  show disrespect to any of them.</a:t>
            </a:r>
            <a:endParaRPr lang="en-US" sz="2000" b="1" dirty="0"/>
          </a:p>
          <a:p>
            <a:pPr marL="0" indent="0" algn="just">
              <a:buNone/>
            </a:pPr>
            <a:r>
              <a:rPr lang="en-US" sz="2000" b="1" dirty="0"/>
              <a:t>28</a:t>
            </a:r>
            <a:r>
              <a:rPr lang="en-US" sz="2000" dirty="0"/>
              <a:t>. Any Civil Service staff who libels or slanders another may be investigated departmentally and the appropriate disciplinary action taken against him. Such disciplinary action will be without prejudice to any action that the aggrieved person may decide to take.</a:t>
            </a:r>
          </a:p>
          <a:p>
            <a:endParaRPr lang="en-US" sz="2000" dirty="0"/>
          </a:p>
          <a:p>
            <a:endParaRPr lang="en-US" dirty="0"/>
          </a:p>
        </p:txBody>
      </p:sp>
      <p:sp>
        <p:nvSpPr>
          <p:cNvPr id="4" name="Date Placeholder 3">
            <a:extLst>
              <a:ext uri="{FF2B5EF4-FFF2-40B4-BE49-F238E27FC236}">
                <a16:creationId xmlns:a16="http://schemas.microsoft.com/office/drawing/2014/main" id="{B96287C2-1FDE-4905-B05E-09E87F7521E7}"/>
              </a:ext>
            </a:extLst>
          </p:cNvPr>
          <p:cNvSpPr>
            <a:spLocks noGrp="1"/>
          </p:cNvSpPr>
          <p:nvPr>
            <p:ph type="dt" sz="half" idx="10"/>
          </p:nvPr>
        </p:nvSpPr>
        <p:spPr/>
        <p:txBody>
          <a:bodyPr/>
          <a:lstStyle/>
          <a:p>
            <a:fld id="{454955BB-D781-4BD7-BA20-353132FFB4B5}" type="datetime1">
              <a:rPr lang="en-US" smtClean="0"/>
              <a:t>4/25/2022</a:t>
            </a:fld>
            <a:endParaRPr lang="en-US"/>
          </a:p>
        </p:txBody>
      </p:sp>
      <p:sp>
        <p:nvSpPr>
          <p:cNvPr id="5" name="Slide Number Placeholder 4">
            <a:extLst>
              <a:ext uri="{FF2B5EF4-FFF2-40B4-BE49-F238E27FC236}">
                <a16:creationId xmlns:a16="http://schemas.microsoft.com/office/drawing/2014/main" id="{921407FC-4665-46A6-9279-0804C64EE611}"/>
              </a:ext>
            </a:extLst>
          </p:cNvPr>
          <p:cNvSpPr>
            <a:spLocks noGrp="1"/>
          </p:cNvSpPr>
          <p:nvPr>
            <p:ph type="sldNum" sz="quarter" idx="12"/>
          </p:nvPr>
        </p:nvSpPr>
        <p:spPr/>
        <p:txBody>
          <a:bodyPr/>
          <a:lstStyle/>
          <a:p>
            <a:fld id="{8B2C68DE-9B68-4DCD-B670-FC706E1ED25E}" type="slidenum">
              <a:rPr lang="en-US" smtClean="0"/>
              <a:pPr/>
              <a:t>23</a:t>
            </a:fld>
            <a:endParaRPr lang="en-US"/>
          </a:p>
        </p:txBody>
      </p:sp>
      <p:pic>
        <p:nvPicPr>
          <p:cNvPr id="6" name="Picture 5">
            <a:extLst>
              <a:ext uri="{FF2B5EF4-FFF2-40B4-BE49-F238E27FC236}">
                <a16:creationId xmlns:a16="http://schemas.microsoft.com/office/drawing/2014/main" id="{A3CA484B-F6A5-43FC-9860-44DA7D68A1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60450" y="457202"/>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662EDCBE-0CC9-4080-A1DB-62386F05E9A3}"/>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236" y="457202"/>
            <a:ext cx="9429566" cy="1523999"/>
          </a:xfrm>
        </p:spPr>
        <p:txBody>
          <a:bodyPr>
            <a:normAutofit/>
          </a:bodyPr>
          <a:lstStyle/>
          <a:p>
            <a:r>
              <a:rPr lang="en-US" sz="3600" b="1" dirty="0">
                <a:solidFill>
                  <a:schemeClr val="accent2"/>
                </a:solidFill>
              </a:rPr>
              <a:t>GENERAL WORK ETHICS IN GHANA </a:t>
            </a:r>
          </a:p>
        </p:txBody>
      </p:sp>
      <p:sp>
        <p:nvSpPr>
          <p:cNvPr id="3" name="Content Placeholder 2"/>
          <p:cNvSpPr>
            <a:spLocks noGrp="1"/>
          </p:cNvSpPr>
          <p:nvPr>
            <p:ph idx="1"/>
          </p:nvPr>
        </p:nvSpPr>
        <p:spPr>
          <a:xfrm>
            <a:off x="541538" y="1981201"/>
            <a:ext cx="9669262" cy="4144963"/>
          </a:xfrm>
        </p:spPr>
        <p:txBody>
          <a:bodyPr>
            <a:normAutofit/>
          </a:bodyPr>
          <a:lstStyle/>
          <a:p>
            <a:pPr>
              <a:buNone/>
            </a:pPr>
            <a:endParaRPr lang="en-US" dirty="0"/>
          </a:p>
          <a:p>
            <a:pPr algn="just">
              <a:buNone/>
            </a:pPr>
            <a:r>
              <a:rPr lang="en-US" sz="2000" dirty="0"/>
              <a:t>51.To this end any person working in the Civil Service of Ghana is committed to:</a:t>
            </a:r>
          </a:p>
          <a:p>
            <a:pPr algn="just">
              <a:buNone/>
            </a:pPr>
            <a:r>
              <a:rPr lang="en-US" sz="2000" b="1" dirty="0"/>
              <a:t>   </a:t>
            </a:r>
            <a:r>
              <a:rPr lang="en-US" sz="2000" b="1" dirty="0">
                <a:solidFill>
                  <a:schemeClr val="accent2"/>
                </a:solidFill>
              </a:rPr>
              <a:t>A</a:t>
            </a:r>
            <a:r>
              <a:rPr lang="en-US" sz="2000" dirty="0">
                <a:solidFill>
                  <a:schemeClr val="accent2"/>
                </a:solidFill>
              </a:rPr>
              <a:t>)</a:t>
            </a:r>
            <a:r>
              <a:rPr lang="en-US" sz="2000" b="1" dirty="0">
                <a:solidFill>
                  <a:schemeClr val="accent2"/>
                </a:solidFill>
              </a:rPr>
              <a:t> reporting for duty punctually and in good time before work begins, you should not engage in, nor encourage the practice of:</a:t>
            </a:r>
            <a:endParaRPr lang="en-US" sz="2000" dirty="0">
              <a:solidFill>
                <a:schemeClr val="accent2"/>
              </a:solidFill>
            </a:endParaRPr>
          </a:p>
          <a:p>
            <a:pPr lvl="0" algn="just"/>
            <a:r>
              <a:rPr lang="en-US" sz="2000" b="1" dirty="0" err="1"/>
              <a:t>i</a:t>
            </a:r>
            <a:r>
              <a:rPr lang="en-US" sz="2000" dirty="0"/>
              <a:t>) Habitual lateness to work and meetings</a:t>
            </a:r>
          </a:p>
          <a:p>
            <a:pPr lvl="0" algn="just"/>
            <a:r>
              <a:rPr lang="en-US" sz="2000" b="1" dirty="0"/>
              <a:t>ii</a:t>
            </a:r>
            <a:r>
              <a:rPr lang="en-US" sz="2000" dirty="0"/>
              <a:t>) tardiness or irregular attendance to work </a:t>
            </a:r>
          </a:p>
          <a:p>
            <a:pPr lvl="0" algn="just">
              <a:buNone/>
            </a:pPr>
            <a:r>
              <a:rPr lang="en-US" sz="2000" b="1" dirty="0"/>
              <a:t>    iii</a:t>
            </a:r>
            <a:r>
              <a:rPr lang="en-US" sz="2000" dirty="0"/>
              <a:t>) Exaggerating sickness  to taking a lot of sick days/casual leave; etc.</a:t>
            </a:r>
          </a:p>
          <a:p>
            <a:pPr lvl="0" algn="just"/>
            <a:r>
              <a:rPr lang="en-US" sz="2000" b="1" dirty="0"/>
              <a:t>iv) </a:t>
            </a:r>
            <a:r>
              <a:rPr lang="en-US" sz="2000" dirty="0"/>
              <a:t>Using weather, poor transportation and domestic problems as excuses for lateness and irregular attendance.</a:t>
            </a:r>
          </a:p>
          <a:p>
            <a:endParaRPr lang="en-US" dirty="0"/>
          </a:p>
        </p:txBody>
      </p:sp>
      <p:sp>
        <p:nvSpPr>
          <p:cNvPr id="4" name="Date Placeholder 3">
            <a:extLst>
              <a:ext uri="{FF2B5EF4-FFF2-40B4-BE49-F238E27FC236}">
                <a16:creationId xmlns:a16="http://schemas.microsoft.com/office/drawing/2014/main" id="{C70DACA8-2693-4E16-A01C-D6D4070684E6}"/>
              </a:ext>
            </a:extLst>
          </p:cNvPr>
          <p:cNvSpPr>
            <a:spLocks noGrp="1"/>
          </p:cNvSpPr>
          <p:nvPr>
            <p:ph type="dt" sz="half" idx="10"/>
          </p:nvPr>
        </p:nvSpPr>
        <p:spPr/>
        <p:txBody>
          <a:bodyPr/>
          <a:lstStyle/>
          <a:p>
            <a:fld id="{60D4A962-1206-4519-97E2-A35BEA81CEDE}" type="datetime1">
              <a:rPr lang="en-US" smtClean="0"/>
              <a:t>4/25/2022</a:t>
            </a:fld>
            <a:endParaRPr lang="en-US"/>
          </a:p>
        </p:txBody>
      </p:sp>
      <p:sp>
        <p:nvSpPr>
          <p:cNvPr id="5" name="Slide Number Placeholder 4">
            <a:extLst>
              <a:ext uri="{FF2B5EF4-FFF2-40B4-BE49-F238E27FC236}">
                <a16:creationId xmlns:a16="http://schemas.microsoft.com/office/drawing/2014/main" id="{1D0CAE9F-6575-4830-9C86-A26FCC71A29F}"/>
              </a:ext>
            </a:extLst>
          </p:cNvPr>
          <p:cNvSpPr>
            <a:spLocks noGrp="1"/>
          </p:cNvSpPr>
          <p:nvPr>
            <p:ph type="sldNum" sz="quarter" idx="12"/>
          </p:nvPr>
        </p:nvSpPr>
        <p:spPr/>
        <p:txBody>
          <a:bodyPr/>
          <a:lstStyle/>
          <a:p>
            <a:fld id="{8B2C68DE-9B68-4DCD-B670-FC706E1ED25E}" type="slidenum">
              <a:rPr lang="en-US" smtClean="0"/>
              <a:pPr/>
              <a:t>24</a:t>
            </a:fld>
            <a:endParaRPr lang="en-US"/>
          </a:p>
        </p:txBody>
      </p:sp>
      <p:pic>
        <p:nvPicPr>
          <p:cNvPr id="6" name="Picture 5">
            <a:extLst>
              <a:ext uri="{FF2B5EF4-FFF2-40B4-BE49-F238E27FC236}">
                <a16:creationId xmlns:a16="http://schemas.microsoft.com/office/drawing/2014/main" id="{3C2CC145-1202-42BE-B9AE-11109E4AD7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648596"/>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DA6F4493-5836-43E6-91C0-E8ECA49F946C}"/>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996" y="648070"/>
            <a:ext cx="8900604" cy="1305017"/>
          </a:xfrm>
        </p:spPr>
        <p:txBody>
          <a:bodyPr>
            <a:normAutofit fontScale="90000"/>
          </a:bodyPr>
          <a:lstStyle/>
          <a:p>
            <a:br>
              <a:rPr lang="en-US" sz="2700" b="1" dirty="0"/>
            </a:br>
            <a:br>
              <a:rPr lang="en-US" sz="2700" b="1" dirty="0"/>
            </a:br>
            <a:r>
              <a:rPr lang="en-US" sz="2000" b="1" dirty="0">
                <a:solidFill>
                  <a:schemeClr val="accent2"/>
                </a:solidFill>
              </a:rPr>
              <a:t>(B) devoting, your full time and attention to  the   business   of your  organization during working hours  you should not  engage in , or encourage the practice of:</a:t>
            </a:r>
            <a:br>
              <a:rPr lang="en-US" sz="2700" dirty="0">
                <a:solidFill>
                  <a:schemeClr val="accent2"/>
                </a:solidFill>
              </a:rPr>
            </a:br>
            <a:endParaRPr lang="en-US" dirty="0">
              <a:solidFill>
                <a:schemeClr val="accent2"/>
              </a:solidFill>
            </a:endParaRPr>
          </a:p>
        </p:txBody>
      </p:sp>
      <p:sp>
        <p:nvSpPr>
          <p:cNvPr id="3" name="Content Placeholder 2"/>
          <p:cNvSpPr>
            <a:spLocks noGrp="1"/>
          </p:cNvSpPr>
          <p:nvPr>
            <p:ph idx="1"/>
          </p:nvPr>
        </p:nvSpPr>
        <p:spPr>
          <a:xfrm>
            <a:off x="781235" y="1600201"/>
            <a:ext cx="9429565" cy="4525963"/>
          </a:xfrm>
        </p:spPr>
        <p:txBody>
          <a:bodyPr>
            <a:normAutofit/>
          </a:bodyPr>
          <a:lstStyle/>
          <a:p>
            <a:pPr lvl="0" algn="just"/>
            <a:r>
              <a:rPr lang="en-US" sz="2000" dirty="0" err="1"/>
              <a:t>i</a:t>
            </a:r>
            <a:r>
              <a:rPr lang="en-US" sz="2000" dirty="0"/>
              <a:t>) Sleeping on the job during scheduled working hours;</a:t>
            </a:r>
          </a:p>
          <a:p>
            <a:pPr lvl="0" algn="just"/>
            <a:r>
              <a:rPr lang="en-US" sz="2000" dirty="0"/>
              <a:t>ii) Being at work but doing no work;</a:t>
            </a:r>
          </a:p>
          <a:p>
            <a:pPr lvl="0" algn="just">
              <a:buNone/>
            </a:pPr>
            <a:r>
              <a:rPr lang="en-US" sz="2000" dirty="0"/>
              <a:t>     iii) deliberately and unduly slow in carrying out an activity or assignment (go-slow; work-to rule)</a:t>
            </a:r>
          </a:p>
          <a:p>
            <a:pPr lvl="0" algn="just">
              <a:buNone/>
            </a:pPr>
            <a:r>
              <a:rPr lang="en-US" sz="2000" dirty="0"/>
              <a:t>     iv) Using or exaggerating sickness to avoid duty or work;</a:t>
            </a:r>
          </a:p>
          <a:p>
            <a:pPr lvl="0" algn="just"/>
            <a:r>
              <a:rPr lang="en-US" sz="2000" dirty="0"/>
              <a:t>v) Letting time pass without doing anything useful or constructive</a:t>
            </a:r>
          </a:p>
          <a:p>
            <a:pPr lvl="0" algn="just"/>
            <a:r>
              <a:rPr lang="en-US" sz="2000" dirty="0"/>
              <a:t>vi) Trading, selling or transacting private financial business on the premises of organizations</a:t>
            </a:r>
          </a:p>
          <a:p>
            <a:pPr lvl="0" algn="just"/>
            <a:r>
              <a:rPr lang="en-US" sz="2000" dirty="0"/>
              <a:t>Vii) Engaging in long private conversation with colleagues</a:t>
            </a:r>
          </a:p>
          <a:p>
            <a:endParaRPr lang="en-US" dirty="0"/>
          </a:p>
        </p:txBody>
      </p:sp>
      <p:sp>
        <p:nvSpPr>
          <p:cNvPr id="4" name="Date Placeholder 3">
            <a:extLst>
              <a:ext uri="{FF2B5EF4-FFF2-40B4-BE49-F238E27FC236}">
                <a16:creationId xmlns:a16="http://schemas.microsoft.com/office/drawing/2014/main" id="{04E97956-EFEA-4F2D-9384-6B9229A5E591}"/>
              </a:ext>
            </a:extLst>
          </p:cNvPr>
          <p:cNvSpPr>
            <a:spLocks noGrp="1"/>
          </p:cNvSpPr>
          <p:nvPr>
            <p:ph type="dt" sz="half" idx="10"/>
          </p:nvPr>
        </p:nvSpPr>
        <p:spPr/>
        <p:txBody>
          <a:bodyPr/>
          <a:lstStyle/>
          <a:p>
            <a:fld id="{5D5EE0A4-CAA1-4AC1-A8D9-907533C3BAAA}" type="datetime1">
              <a:rPr lang="en-US" smtClean="0"/>
              <a:t>4/25/2022</a:t>
            </a:fld>
            <a:endParaRPr lang="en-US"/>
          </a:p>
        </p:txBody>
      </p:sp>
      <p:sp>
        <p:nvSpPr>
          <p:cNvPr id="5" name="Slide Number Placeholder 4">
            <a:extLst>
              <a:ext uri="{FF2B5EF4-FFF2-40B4-BE49-F238E27FC236}">
                <a16:creationId xmlns:a16="http://schemas.microsoft.com/office/drawing/2014/main" id="{4CC648DF-84BE-4646-8115-DD23E81C3E81}"/>
              </a:ext>
            </a:extLst>
          </p:cNvPr>
          <p:cNvSpPr>
            <a:spLocks noGrp="1"/>
          </p:cNvSpPr>
          <p:nvPr>
            <p:ph type="sldNum" sz="quarter" idx="12"/>
          </p:nvPr>
        </p:nvSpPr>
        <p:spPr/>
        <p:txBody>
          <a:bodyPr/>
          <a:lstStyle/>
          <a:p>
            <a:fld id="{8B2C68DE-9B68-4DCD-B670-FC706E1ED25E}" type="slidenum">
              <a:rPr lang="en-US" smtClean="0"/>
              <a:pPr/>
              <a:t>25</a:t>
            </a:fld>
            <a:endParaRPr lang="en-US"/>
          </a:p>
        </p:txBody>
      </p:sp>
      <p:pic>
        <p:nvPicPr>
          <p:cNvPr id="6" name="Picture 5">
            <a:extLst>
              <a:ext uri="{FF2B5EF4-FFF2-40B4-BE49-F238E27FC236}">
                <a16:creationId xmlns:a16="http://schemas.microsoft.com/office/drawing/2014/main" id="{529ED91B-3023-4CDD-9F93-592C14F754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7901" y="461638"/>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60E3137D-4384-42D6-ABDF-7C04A5D409F3}"/>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73F23-32CF-4BED-B254-7BA8A174A680}"/>
              </a:ext>
            </a:extLst>
          </p:cNvPr>
          <p:cNvSpPr>
            <a:spLocks noGrp="1"/>
          </p:cNvSpPr>
          <p:nvPr>
            <p:ph idx="1"/>
          </p:nvPr>
        </p:nvSpPr>
        <p:spPr/>
        <p:txBody>
          <a:bodyPr/>
          <a:lstStyle/>
          <a:p>
            <a:pPr marL="0" marR="0" algn="just">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Staff of the Civil Service shall be responsible for their personal actions and conduct, and shall observe the Civil Service Code of Conduct, rules and regulations, comply with the administrative and other official instructions and act in the general interest of the Service in the performance of their duties.</a:t>
            </a:r>
          </a:p>
          <a:p>
            <a:pPr marL="0" marR="0" algn="just">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Every supervisor is responsible for maintaining order and discipline among staff of the Service under the supervision of that supervisor.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supervisor is responsible for ensuring that: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514350" lvl="1" indent="-285750" algn="just">
              <a:spcBef>
                <a:spcPts val="0"/>
              </a:spcBef>
              <a:buFont typeface="Wingdings" panose="05000000000000000000" pitchFamily="2" charset="2"/>
              <a:buChar char="ü"/>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the officers know, understand and comply with official rules, instructions and procedures;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514350" lvl="1" indent="-285750" algn="just">
              <a:spcBef>
                <a:spcPts val="0"/>
              </a:spcBef>
              <a:buFont typeface="Wingdings" panose="05000000000000000000" pitchFamily="2" charset="2"/>
              <a:buChar char="ü"/>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the instructions of the supervisor are carried out; and,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514350" lvl="1" indent="-285750" algn="just">
              <a:spcBef>
                <a:spcPts val="0"/>
              </a:spcBef>
              <a:buFont typeface="Wingdings" panose="05000000000000000000" pitchFamily="2" charset="2"/>
              <a:buChar char="ü"/>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any violations are dealt with in accordance with the established disciplinary procedures in the Service</a:t>
            </a:r>
            <a:endParaRPr lang="en-GB" dirty="0"/>
          </a:p>
        </p:txBody>
      </p:sp>
      <p:sp>
        <p:nvSpPr>
          <p:cNvPr id="4" name="Title 1">
            <a:extLst>
              <a:ext uri="{FF2B5EF4-FFF2-40B4-BE49-F238E27FC236}">
                <a16:creationId xmlns:a16="http://schemas.microsoft.com/office/drawing/2014/main" id="{F6AAFAEA-35E4-4D58-849C-953BF3481D77}"/>
              </a:ext>
            </a:extLst>
          </p:cNvPr>
          <p:cNvSpPr>
            <a:spLocks noGrp="1"/>
          </p:cNvSpPr>
          <p:nvPr>
            <p:ph type="title"/>
          </p:nvPr>
        </p:nvSpPr>
        <p:spPr>
          <a:xfrm>
            <a:off x="581025" y="701675"/>
            <a:ext cx="11029950" cy="1189038"/>
          </a:xfrm>
        </p:spPr>
        <p:txBody>
          <a:bodyPr>
            <a:normAutofit/>
          </a:bodyPr>
          <a:lstStyle/>
          <a:p>
            <a:r>
              <a:rPr lang="en-US" dirty="0"/>
              <a:t>DISCIPLINE</a:t>
            </a:r>
          </a:p>
        </p:txBody>
      </p:sp>
      <p:pic>
        <p:nvPicPr>
          <p:cNvPr id="5" name="Picture 4">
            <a:extLst>
              <a:ext uri="{FF2B5EF4-FFF2-40B4-BE49-F238E27FC236}">
                <a16:creationId xmlns:a16="http://schemas.microsoft.com/office/drawing/2014/main" id="{B1F9AE9E-DFF9-46CF-A001-2A4AD8DB8E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0550" y="558108"/>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a:extLst>
              <a:ext uri="{FF2B5EF4-FFF2-40B4-BE49-F238E27FC236}">
                <a16:creationId xmlns:a16="http://schemas.microsoft.com/office/drawing/2014/main" id="{4E962FF1-1257-4D0F-AD15-DE49974C97F4}"/>
              </a:ext>
            </a:extLst>
          </p:cNvPr>
          <p:cNvSpPr>
            <a:spLocks noGrp="1"/>
          </p:cNvSpPr>
          <p:nvPr>
            <p:ph type="dt" sz="half" idx="10"/>
          </p:nvPr>
        </p:nvSpPr>
        <p:spPr/>
        <p:txBody>
          <a:bodyPr/>
          <a:lstStyle/>
          <a:p>
            <a:fld id="{A1D32F53-595F-4C18-BC2D-6AF68E765128}" type="datetime1">
              <a:rPr lang="en-US" smtClean="0"/>
              <a:t>4/25/2022</a:t>
            </a:fld>
            <a:endParaRPr lang="en-US" dirty="0"/>
          </a:p>
        </p:txBody>
      </p:sp>
      <p:sp>
        <p:nvSpPr>
          <p:cNvPr id="7" name="Footer Placeholder 6">
            <a:extLst>
              <a:ext uri="{FF2B5EF4-FFF2-40B4-BE49-F238E27FC236}">
                <a16:creationId xmlns:a16="http://schemas.microsoft.com/office/drawing/2014/main" id="{D4F7C81D-A418-4BF3-BF7D-1A9693874C05}"/>
              </a:ext>
            </a:extLst>
          </p:cNvPr>
          <p:cNvSpPr>
            <a:spLocks noGrp="1"/>
          </p:cNvSpPr>
          <p:nvPr>
            <p:ph type="ftr" sz="quarter" idx="11"/>
          </p:nvPr>
        </p:nvSpPr>
        <p:spPr/>
        <p:txBody>
          <a:bodyPr/>
          <a:lstStyle/>
          <a:p>
            <a:r>
              <a:rPr lang="en-US"/>
              <a:t>EOY</a:t>
            </a:r>
            <a:endParaRPr lang="en-US" dirty="0"/>
          </a:p>
        </p:txBody>
      </p:sp>
      <p:sp>
        <p:nvSpPr>
          <p:cNvPr id="8" name="Slide Number Placeholder 7">
            <a:extLst>
              <a:ext uri="{FF2B5EF4-FFF2-40B4-BE49-F238E27FC236}">
                <a16:creationId xmlns:a16="http://schemas.microsoft.com/office/drawing/2014/main" id="{71E76052-2A15-431C-A6D3-392EA59A03B0}"/>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216554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3B17-4CA8-42E8-9B79-BA3121A92EAC}"/>
              </a:ext>
            </a:extLst>
          </p:cNvPr>
          <p:cNvSpPr>
            <a:spLocks noGrp="1"/>
          </p:cNvSpPr>
          <p:nvPr>
            <p:ph type="title"/>
          </p:nvPr>
        </p:nvSpPr>
        <p:spPr/>
        <p:txBody>
          <a:bodyPr/>
          <a:lstStyle/>
          <a:p>
            <a:r>
              <a:rPr lang="en-US" b="1" dirty="0">
                <a:latin typeface="Century Gothic" panose="020B0502020202020204" pitchFamily="34" charset="0"/>
                <a:ea typeface="Calibri" panose="020F0502020204030204" pitchFamily="34" charset="0"/>
                <a:cs typeface="Times New Roman" panose="02020603050405020304" pitchFamily="18" charset="0"/>
              </a:rPr>
              <a:t>Disciplinary Authority for Civil Service Staff </a:t>
            </a:r>
            <a:br>
              <a:rPr lang="en-US" b="1"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F919CFBF-A316-40B6-8837-C89E96B325F0}"/>
              </a:ext>
            </a:extLst>
          </p:cNvPr>
          <p:cNvSpPr>
            <a:spLocks noGrp="1"/>
          </p:cNvSpPr>
          <p:nvPr>
            <p:ph idx="1"/>
          </p:nvPr>
        </p:nvSpPr>
        <p:spPr/>
        <p:txBody>
          <a:bodyPr/>
          <a:lstStyle/>
          <a:p>
            <a:pPr marL="0" marR="0" algn="just">
              <a:lnSpc>
                <a:spcPct val="150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President, on the advice of the Civil Service Council, shall be the Disciplinary Authority for all staff of the Civil Service.</a:t>
            </a:r>
          </a:p>
          <a:p>
            <a:pPr marL="0" marR="0" algn="just">
              <a:lnSpc>
                <a:spcPct val="150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Disciplinary Authority may be exercised on behalf of the President of the Republic as follows:</a:t>
            </a:r>
          </a:p>
          <a:p>
            <a:pPr marL="514350" lvl="1" indent="-285750" algn="just">
              <a:lnSpc>
                <a:spcPct val="150000"/>
              </a:lnSpc>
              <a:spcBef>
                <a:spcPts val="0"/>
              </a:spcBef>
              <a:buFont typeface="Wingdings" panose="05000000000000000000" pitchFamily="2" charset="2"/>
              <a:buChar char="ü"/>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Chief Directors, Directors and Analogous Grades - Civil Service Council; and,</a:t>
            </a:r>
          </a:p>
          <a:p>
            <a:pPr marL="514350" lvl="1" indent="-285750" algn="just">
              <a:lnSpc>
                <a:spcPct val="150000"/>
              </a:lnSpc>
              <a:spcBef>
                <a:spcPts val="0"/>
              </a:spcBef>
              <a:buFont typeface="Wingdings" panose="05000000000000000000" pitchFamily="2" charset="2"/>
              <a:buChar char="ü"/>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Deputy Directors, Analogous Grades and below – the Civil Service Council on the advice of the Head of the Civil Service.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0079E0D2-FB20-455F-95D2-ABDFE0A8B8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98305" y="702156"/>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B9858E5B-6B20-4A2A-8124-D26F979A9300}"/>
              </a:ext>
            </a:extLst>
          </p:cNvPr>
          <p:cNvSpPr>
            <a:spLocks noGrp="1"/>
          </p:cNvSpPr>
          <p:nvPr>
            <p:ph type="dt" sz="half" idx="10"/>
          </p:nvPr>
        </p:nvSpPr>
        <p:spPr/>
        <p:txBody>
          <a:bodyPr/>
          <a:lstStyle/>
          <a:p>
            <a:fld id="{79ABCF3E-A86E-424B-9F00-ED0280AC43E2}" type="datetime1">
              <a:rPr lang="en-US" smtClean="0"/>
              <a:t>4/25/2022</a:t>
            </a:fld>
            <a:endParaRPr lang="en-US" dirty="0"/>
          </a:p>
        </p:txBody>
      </p:sp>
      <p:sp>
        <p:nvSpPr>
          <p:cNvPr id="6" name="Footer Placeholder 5">
            <a:extLst>
              <a:ext uri="{FF2B5EF4-FFF2-40B4-BE49-F238E27FC236}">
                <a16:creationId xmlns:a16="http://schemas.microsoft.com/office/drawing/2014/main" id="{09B78180-3BBE-4419-8EAC-8ED0BAB939A7}"/>
              </a:ext>
            </a:extLst>
          </p:cNvPr>
          <p:cNvSpPr>
            <a:spLocks noGrp="1"/>
          </p:cNvSpPr>
          <p:nvPr>
            <p:ph type="ftr" sz="quarter" idx="11"/>
          </p:nvPr>
        </p:nvSpPr>
        <p:spPr/>
        <p:txBody>
          <a:bodyPr/>
          <a:lstStyle/>
          <a:p>
            <a:r>
              <a:rPr lang="en-US"/>
              <a:t>EOY</a:t>
            </a:r>
            <a:endParaRPr lang="en-US" dirty="0"/>
          </a:p>
        </p:txBody>
      </p:sp>
      <p:sp>
        <p:nvSpPr>
          <p:cNvPr id="7" name="Slide Number Placeholder 6">
            <a:extLst>
              <a:ext uri="{FF2B5EF4-FFF2-40B4-BE49-F238E27FC236}">
                <a16:creationId xmlns:a16="http://schemas.microsoft.com/office/drawing/2014/main" id="{878021B0-070E-48FA-B1C9-965F3DF192E6}"/>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2035147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6324-8EA2-4313-B616-E80D21ACC736}"/>
              </a:ext>
            </a:extLst>
          </p:cNvPr>
          <p:cNvSpPr>
            <a:spLocks noGrp="1"/>
          </p:cNvSpPr>
          <p:nvPr>
            <p:ph type="title"/>
          </p:nvPr>
        </p:nvSpPr>
        <p:spPr/>
        <p:txBody>
          <a:bodyPr/>
          <a:lstStyle/>
          <a:p>
            <a:r>
              <a:rPr lang="en-US" dirty="0"/>
              <a:t>Types of discipline</a:t>
            </a:r>
            <a:endParaRPr lang="en-GB" dirty="0"/>
          </a:p>
        </p:txBody>
      </p:sp>
      <p:sp>
        <p:nvSpPr>
          <p:cNvPr id="3" name="Content Placeholder 2">
            <a:extLst>
              <a:ext uri="{FF2B5EF4-FFF2-40B4-BE49-F238E27FC236}">
                <a16:creationId xmlns:a16="http://schemas.microsoft.com/office/drawing/2014/main" id="{D99BE8BB-D7E6-49AC-9D46-79B5A7E0A05A}"/>
              </a:ext>
            </a:extLst>
          </p:cNvPr>
          <p:cNvSpPr>
            <a:spLocks noGrp="1"/>
          </p:cNvSpPr>
          <p:nvPr>
            <p:ph idx="1"/>
          </p:nvPr>
        </p:nvSpPr>
        <p:spPr/>
        <p:txBody>
          <a:bodyPr/>
          <a:lstStyle/>
          <a:p>
            <a:pPr marL="22860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The Service may discipline an employee by taking any one or more of the following actions:</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romanLcPeriod"/>
            </a:pPr>
            <a:r>
              <a:rPr lang="en-US" sz="1800" dirty="0">
                <a:solidFill>
                  <a:srgbClr val="000000"/>
                </a:solidFill>
                <a:effectLst/>
                <a:latin typeface="Times New Roman" panose="02020603050405020304" pitchFamily="18" charset="0"/>
                <a:ea typeface="Times New Roman" panose="02020603050405020304" pitchFamily="18" charset="0"/>
              </a:rPr>
              <a:t>Verbal reprimand</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romanLcPeriod"/>
            </a:pPr>
            <a:r>
              <a:rPr lang="en-US" sz="1800" dirty="0">
                <a:solidFill>
                  <a:srgbClr val="000000"/>
                </a:solidFill>
                <a:effectLst/>
                <a:latin typeface="Times New Roman" panose="02020603050405020304" pitchFamily="18" charset="0"/>
                <a:ea typeface="Times New Roman" panose="02020603050405020304" pitchFamily="18" charset="0"/>
              </a:rPr>
              <a:t>Written reprimand</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romanLcPeriod"/>
            </a:pPr>
            <a:r>
              <a:rPr lang="en-US" sz="1800" dirty="0">
                <a:solidFill>
                  <a:srgbClr val="000000"/>
                </a:solidFill>
                <a:effectLst/>
                <a:latin typeface="Times New Roman" panose="02020603050405020304" pitchFamily="18" charset="0"/>
                <a:ea typeface="Times New Roman" panose="02020603050405020304" pitchFamily="18" charset="0"/>
              </a:rPr>
              <a:t>Demotion/Reduction in rank</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romanLcPeriod"/>
            </a:pPr>
            <a:r>
              <a:rPr lang="en-US" sz="1800" dirty="0">
                <a:solidFill>
                  <a:srgbClr val="000000"/>
                </a:solidFill>
                <a:effectLst/>
                <a:latin typeface="Times New Roman" panose="02020603050405020304" pitchFamily="18" charset="0"/>
                <a:ea typeface="Times New Roman" panose="02020603050405020304" pitchFamily="18" charset="0"/>
              </a:rPr>
              <a:t>Deferment of annual salary Increment</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romanLcPeriod"/>
            </a:pPr>
            <a:r>
              <a:rPr lang="en-US" sz="1800" dirty="0">
                <a:solidFill>
                  <a:srgbClr val="000000"/>
                </a:solidFill>
                <a:effectLst/>
                <a:latin typeface="Times New Roman" panose="02020603050405020304" pitchFamily="18" charset="0"/>
                <a:ea typeface="Times New Roman" panose="02020603050405020304" pitchFamily="18" charset="0"/>
              </a:rPr>
              <a:t>Suspension</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romanLcPeriod"/>
            </a:pPr>
            <a:r>
              <a:rPr lang="en-US" sz="1800" dirty="0">
                <a:solidFill>
                  <a:srgbClr val="000000"/>
                </a:solidFill>
                <a:effectLst/>
                <a:latin typeface="Times New Roman" panose="02020603050405020304" pitchFamily="18" charset="0"/>
                <a:ea typeface="Times New Roman" panose="02020603050405020304" pitchFamily="18" charset="0"/>
              </a:rPr>
              <a:t>Discharge/Dismissal</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romanLcPeriod"/>
            </a:pPr>
            <a:r>
              <a:rPr lang="en-US" sz="1800" dirty="0">
                <a:solidFill>
                  <a:srgbClr val="000000"/>
                </a:solidFill>
                <a:effectLst/>
                <a:latin typeface="Times New Roman" panose="02020603050405020304" pitchFamily="18" charset="0"/>
                <a:ea typeface="Times New Roman" panose="02020603050405020304" pitchFamily="18" charset="0"/>
              </a:rPr>
              <a:t>Stoppage of annual salary Increment</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romanLcPeriod"/>
            </a:pPr>
            <a:r>
              <a:rPr lang="en-US" sz="1800" dirty="0">
                <a:solidFill>
                  <a:srgbClr val="000000"/>
                </a:solidFill>
                <a:effectLst/>
                <a:latin typeface="Times New Roman" panose="02020603050405020304" pitchFamily="18" charset="0"/>
                <a:ea typeface="Times New Roman" panose="02020603050405020304" pitchFamily="18" charset="0"/>
              </a:rPr>
              <a:t>Interdiction</a:t>
            </a:r>
            <a:endParaRPr lang="en-US" sz="1800" dirty="0">
              <a:effectLst/>
              <a:latin typeface="Times New Roman" panose="02020603050405020304" pitchFamily="18" charset="0"/>
              <a:ea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11C1FBA7-9DA3-4D1C-B2B9-B23ACBF9E2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85241" y="882650"/>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5A6DB108-80C5-4604-8CB4-B6C999A4CE56}"/>
              </a:ext>
            </a:extLst>
          </p:cNvPr>
          <p:cNvSpPr>
            <a:spLocks noGrp="1"/>
          </p:cNvSpPr>
          <p:nvPr>
            <p:ph type="dt" sz="half" idx="10"/>
          </p:nvPr>
        </p:nvSpPr>
        <p:spPr/>
        <p:txBody>
          <a:bodyPr/>
          <a:lstStyle/>
          <a:p>
            <a:fld id="{A6BB818F-872F-4C10-989D-0A06D3F0675E}" type="datetime1">
              <a:rPr lang="en-US" smtClean="0"/>
              <a:t>4/25/2022</a:t>
            </a:fld>
            <a:endParaRPr lang="en-US" dirty="0"/>
          </a:p>
        </p:txBody>
      </p:sp>
      <p:sp>
        <p:nvSpPr>
          <p:cNvPr id="6" name="Footer Placeholder 5">
            <a:extLst>
              <a:ext uri="{FF2B5EF4-FFF2-40B4-BE49-F238E27FC236}">
                <a16:creationId xmlns:a16="http://schemas.microsoft.com/office/drawing/2014/main" id="{DF8764A6-DAB8-4510-9686-EFEA13850751}"/>
              </a:ext>
            </a:extLst>
          </p:cNvPr>
          <p:cNvSpPr>
            <a:spLocks noGrp="1"/>
          </p:cNvSpPr>
          <p:nvPr>
            <p:ph type="ftr" sz="quarter" idx="11"/>
          </p:nvPr>
        </p:nvSpPr>
        <p:spPr/>
        <p:txBody>
          <a:bodyPr/>
          <a:lstStyle/>
          <a:p>
            <a:r>
              <a:rPr lang="en-US"/>
              <a:t>EOY</a:t>
            </a:r>
            <a:endParaRPr lang="en-US" dirty="0"/>
          </a:p>
        </p:txBody>
      </p:sp>
      <p:sp>
        <p:nvSpPr>
          <p:cNvPr id="7" name="Slide Number Placeholder 6">
            <a:extLst>
              <a:ext uri="{FF2B5EF4-FFF2-40B4-BE49-F238E27FC236}">
                <a16:creationId xmlns:a16="http://schemas.microsoft.com/office/drawing/2014/main" id="{BDE305E4-0AA2-4BEE-B8F6-78373CCCB001}"/>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65457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926" y="457201"/>
            <a:ext cx="9624875" cy="884236"/>
          </a:xfrm>
        </p:spPr>
        <p:txBody>
          <a:bodyPr>
            <a:normAutofit/>
          </a:bodyPr>
          <a:lstStyle/>
          <a:p>
            <a:r>
              <a:rPr lang="en-US" sz="3600" b="1" dirty="0">
                <a:solidFill>
                  <a:schemeClr val="accent2"/>
                </a:solidFill>
              </a:rPr>
              <a:t>MAJOR   PENALTIES</a:t>
            </a:r>
          </a:p>
        </p:txBody>
      </p:sp>
      <p:sp>
        <p:nvSpPr>
          <p:cNvPr id="3" name="Content Placeholder 2"/>
          <p:cNvSpPr>
            <a:spLocks noGrp="1"/>
          </p:cNvSpPr>
          <p:nvPr>
            <p:ph idx="1"/>
          </p:nvPr>
        </p:nvSpPr>
        <p:spPr>
          <a:xfrm>
            <a:off x="435006" y="1341438"/>
            <a:ext cx="9775794" cy="4830763"/>
          </a:xfrm>
        </p:spPr>
        <p:txBody>
          <a:bodyPr>
            <a:normAutofit/>
          </a:bodyPr>
          <a:lstStyle/>
          <a:p>
            <a:pPr algn="just">
              <a:lnSpc>
                <a:spcPct val="80000"/>
              </a:lnSpc>
              <a:buNone/>
              <a:defRPr/>
            </a:pPr>
            <a:r>
              <a:rPr lang="en-US" sz="2000" b="1" dirty="0"/>
              <a:t>59.</a:t>
            </a:r>
            <a:r>
              <a:rPr lang="en-US" sz="2000" dirty="0"/>
              <a:t>  Major  penalties shall in general consist of the following disciplinary awards:</a:t>
            </a:r>
          </a:p>
          <a:p>
            <a:pPr algn="just">
              <a:lnSpc>
                <a:spcPct val="80000"/>
              </a:lnSpc>
              <a:buNone/>
              <a:defRPr/>
            </a:pPr>
            <a:r>
              <a:rPr lang="en-US" sz="2000" dirty="0"/>
              <a:t>(a</a:t>
            </a:r>
            <a:r>
              <a:rPr lang="en-US" sz="2000" b="1" dirty="0"/>
              <a:t>) </a:t>
            </a:r>
            <a:r>
              <a:rPr lang="en-US" sz="2000" b="1" dirty="0">
                <a:solidFill>
                  <a:schemeClr val="accent2"/>
                </a:solidFill>
                <a:effectLst>
                  <a:outerShdw blurRad="38100" dist="38100" dir="2700000" algn="tl">
                    <a:srgbClr val="FFFFFF"/>
                  </a:outerShdw>
                </a:effectLst>
              </a:rPr>
              <a:t>Dismissal</a:t>
            </a:r>
            <a:r>
              <a:rPr lang="en-US" sz="2000" dirty="0"/>
              <a:t>, that is termination of appointment with forfeiture of all retirement benefits;</a:t>
            </a:r>
          </a:p>
          <a:p>
            <a:pPr algn="just">
              <a:lnSpc>
                <a:spcPct val="80000"/>
              </a:lnSpc>
              <a:buNone/>
              <a:defRPr/>
            </a:pPr>
            <a:r>
              <a:rPr lang="en-US" sz="2000" dirty="0"/>
              <a:t>(b) </a:t>
            </a:r>
            <a:r>
              <a:rPr lang="en-US" sz="2000" b="1" dirty="0">
                <a:solidFill>
                  <a:schemeClr val="accent2"/>
                </a:solidFill>
                <a:effectLst>
                  <a:outerShdw blurRad="38100" dist="38100" dir="2700000" algn="tl">
                    <a:srgbClr val="FFFFFF"/>
                  </a:outerShdw>
                </a:effectLst>
              </a:rPr>
              <a:t>Removal from service</a:t>
            </a:r>
            <a:r>
              <a:rPr lang="en-US" sz="2000" dirty="0">
                <a:solidFill>
                  <a:schemeClr val="accent2"/>
                </a:solidFill>
                <a:effectLst>
                  <a:outerShdw blurRad="38100" dist="38100" dir="2700000" algn="tl">
                    <a:srgbClr val="FFFFFF"/>
                  </a:outerShdw>
                </a:effectLst>
              </a:rPr>
              <a:t>,</a:t>
            </a:r>
            <a:r>
              <a:rPr lang="en-US" sz="2000" dirty="0"/>
              <a:t> that is termination of appointment with or without a reduction in retirement benefits.</a:t>
            </a:r>
          </a:p>
          <a:p>
            <a:pPr algn="just">
              <a:lnSpc>
                <a:spcPct val="80000"/>
              </a:lnSpc>
              <a:buNone/>
              <a:defRPr/>
            </a:pPr>
            <a:r>
              <a:rPr lang="en-US" sz="2000" dirty="0"/>
              <a:t>(c) </a:t>
            </a:r>
            <a:r>
              <a:rPr lang="en-US" sz="2000" b="1" dirty="0">
                <a:solidFill>
                  <a:schemeClr val="accent2"/>
                </a:solidFill>
                <a:effectLst>
                  <a:outerShdw blurRad="38100" dist="38100" dir="2700000" algn="tl">
                    <a:srgbClr val="FFFFFF"/>
                  </a:outerShdw>
                </a:effectLst>
              </a:rPr>
              <a:t>Reduction in rank</a:t>
            </a:r>
            <a:r>
              <a:rPr lang="en-US" sz="2000" dirty="0"/>
              <a:t>, that is moving to a  lower grade with an immediate reduction of salary.</a:t>
            </a:r>
          </a:p>
          <a:p>
            <a:pPr>
              <a:lnSpc>
                <a:spcPct val="80000"/>
              </a:lnSpc>
              <a:buNone/>
              <a:defRPr/>
            </a:pPr>
            <a:endParaRPr lang="en-US" sz="2000" dirty="0"/>
          </a:p>
          <a:p>
            <a:pPr>
              <a:lnSpc>
                <a:spcPct val="80000"/>
              </a:lnSpc>
              <a:buNone/>
              <a:defRPr/>
            </a:pPr>
            <a:r>
              <a:rPr lang="en-US" sz="3600" b="1" dirty="0">
                <a:solidFill>
                  <a:schemeClr val="accent1"/>
                </a:solidFill>
              </a:rPr>
              <a:t>MINOR PENALTIIES</a:t>
            </a:r>
          </a:p>
          <a:p>
            <a:pPr>
              <a:lnSpc>
                <a:spcPct val="80000"/>
              </a:lnSpc>
              <a:buNone/>
              <a:defRPr/>
            </a:pPr>
            <a:r>
              <a:rPr lang="en-US" b="1" dirty="0"/>
              <a:t> </a:t>
            </a:r>
            <a:r>
              <a:rPr lang="en-US" sz="2000" b="1" dirty="0"/>
              <a:t>60. </a:t>
            </a:r>
            <a:r>
              <a:rPr lang="en-US" sz="2000" dirty="0"/>
              <a:t>Minor penalties shall in general consist of the following disciplinary awards;</a:t>
            </a:r>
          </a:p>
          <a:p>
            <a:pPr>
              <a:lnSpc>
                <a:spcPct val="80000"/>
              </a:lnSpc>
              <a:buNone/>
              <a:defRPr/>
            </a:pPr>
            <a:r>
              <a:rPr lang="en-US" sz="2000" dirty="0"/>
              <a:t>a) </a:t>
            </a:r>
            <a:r>
              <a:rPr lang="en-US" sz="2000" b="1" dirty="0">
                <a:solidFill>
                  <a:schemeClr val="accent2"/>
                </a:solidFill>
                <a:effectLst>
                  <a:outerShdw blurRad="38100" dist="38100" dir="2700000" algn="tl">
                    <a:srgbClr val="FFFFFF"/>
                  </a:outerShdw>
                </a:effectLst>
              </a:rPr>
              <a:t>Reduction of salary</a:t>
            </a:r>
            <a:r>
              <a:rPr lang="en-US" sz="2000" dirty="0"/>
              <a:t>, that is an immediate adjustment of salary to a lower point on the salary scale attached to the post in question;</a:t>
            </a:r>
          </a:p>
        </p:txBody>
      </p:sp>
      <p:sp>
        <p:nvSpPr>
          <p:cNvPr id="4" name="Date Placeholder 3">
            <a:extLst>
              <a:ext uri="{FF2B5EF4-FFF2-40B4-BE49-F238E27FC236}">
                <a16:creationId xmlns:a16="http://schemas.microsoft.com/office/drawing/2014/main" id="{BE2F679B-632E-42F4-B0D3-B25D6ABE44B8}"/>
              </a:ext>
            </a:extLst>
          </p:cNvPr>
          <p:cNvSpPr>
            <a:spLocks noGrp="1"/>
          </p:cNvSpPr>
          <p:nvPr>
            <p:ph type="dt" sz="half" idx="10"/>
          </p:nvPr>
        </p:nvSpPr>
        <p:spPr/>
        <p:txBody>
          <a:bodyPr/>
          <a:lstStyle/>
          <a:p>
            <a:fld id="{4DB88DD3-D44D-4B40-82EA-6D0F2F071D73}" type="datetime1">
              <a:rPr lang="en-US" smtClean="0"/>
              <a:t>4/25/2022</a:t>
            </a:fld>
            <a:endParaRPr lang="en-US"/>
          </a:p>
        </p:txBody>
      </p:sp>
      <p:sp>
        <p:nvSpPr>
          <p:cNvPr id="5" name="Slide Number Placeholder 4">
            <a:extLst>
              <a:ext uri="{FF2B5EF4-FFF2-40B4-BE49-F238E27FC236}">
                <a16:creationId xmlns:a16="http://schemas.microsoft.com/office/drawing/2014/main" id="{4B64E72E-02DB-4C90-BBBF-133C398C86C0}"/>
              </a:ext>
            </a:extLst>
          </p:cNvPr>
          <p:cNvSpPr>
            <a:spLocks noGrp="1"/>
          </p:cNvSpPr>
          <p:nvPr>
            <p:ph type="sldNum" sz="quarter" idx="12"/>
          </p:nvPr>
        </p:nvSpPr>
        <p:spPr/>
        <p:txBody>
          <a:bodyPr/>
          <a:lstStyle/>
          <a:p>
            <a:fld id="{8B2C68DE-9B68-4DCD-B670-FC706E1ED25E}" type="slidenum">
              <a:rPr lang="en-US" smtClean="0"/>
              <a:pPr/>
              <a:t>29</a:t>
            </a:fld>
            <a:endParaRPr lang="en-US"/>
          </a:p>
        </p:txBody>
      </p:sp>
      <p:pic>
        <p:nvPicPr>
          <p:cNvPr id="6" name="Picture 5">
            <a:extLst>
              <a:ext uri="{FF2B5EF4-FFF2-40B4-BE49-F238E27FC236}">
                <a16:creationId xmlns:a16="http://schemas.microsoft.com/office/drawing/2014/main" id="{C89F0D7D-C752-4BEA-AE22-0213C2CA99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4300" y="457201"/>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B9952866-0F49-40A7-9163-5C2152369CA2}"/>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7467600" cy="914400"/>
          </a:xfrm>
        </p:spPr>
        <p:txBody>
          <a:bodyPr>
            <a:normAutofit/>
          </a:bodyPr>
          <a:lstStyle/>
          <a:p>
            <a:r>
              <a:rPr lang="en-US" b="1" dirty="0">
                <a:solidFill>
                  <a:schemeClr val="accent2"/>
                </a:solidFill>
              </a:rPr>
              <a:t>LEARNING  OUTCOMES</a:t>
            </a:r>
          </a:p>
        </p:txBody>
      </p:sp>
      <p:sp>
        <p:nvSpPr>
          <p:cNvPr id="3" name="Content Placeholder 2"/>
          <p:cNvSpPr>
            <a:spLocks noGrp="1"/>
          </p:cNvSpPr>
          <p:nvPr>
            <p:ph idx="1"/>
          </p:nvPr>
        </p:nvSpPr>
        <p:spPr>
          <a:xfrm>
            <a:off x="1074198" y="1447801"/>
            <a:ext cx="9136602" cy="4221163"/>
          </a:xfrm>
        </p:spPr>
        <p:txBody>
          <a:bodyPr>
            <a:normAutofit/>
          </a:bodyPr>
          <a:lstStyle/>
          <a:p>
            <a:pPr algn="just">
              <a:buClr>
                <a:schemeClr val="accent2"/>
              </a:buClr>
              <a:buNone/>
              <a:defRPr/>
            </a:pPr>
            <a:endParaRPr lang="en-US" sz="4000" dirty="0"/>
          </a:p>
          <a:p>
            <a:pPr algn="just">
              <a:buClr>
                <a:schemeClr val="accent2"/>
              </a:buClr>
              <a:buNone/>
              <a:defRPr/>
            </a:pPr>
            <a:r>
              <a:rPr lang="en-US" sz="4000" dirty="0"/>
              <a:t>At the end of the session staff  are expected to:</a:t>
            </a:r>
          </a:p>
          <a:p>
            <a:pPr algn="just">
              <a:buClr>
                <a:schemeClr val="accent2"/>
              </a:buClr>
              <a:buFont typeface="Wingdings" pitchFamily="2" charset="2"/>
              <a:buChar char="q"/>
              <a:defRPr/>
            </a:pPr>
            <a:r>
              <a:rPr lang="en-US" sz="4000" dirty="0"/>
              <a:t>Effectively apply the Rules and Principles in their workplaces</a:t>
            </a:r>
          </a:p>
          <a:p>
            <a:pPr>
              <a:buClr>
                <a:schemeClr val="accent2"/>
              </a:buClr>
              <a:buNone/>
              <a:defRPr/>
            </a:pPr>
            <a:endParaRPr lang="en-US" dirty="0"/>
          </a:p>
          <a:p>
            <a:pPr>
              <a:buClr>
                <a:schemeClr val="accent2"/>
              </a:buClr>
              <a:buFont typeface="Wingdings" pitchFamily="2" charset="2"/>
              <a:buChar char="q"/>
              <a:defRPr/>
            </a:pPr>
            <a:endParaRPr lang="en-US" dirty="0"/>
          </a:p>
        </p:txBody>
      </p:sp>
      <p:sp>
        <p:nvSpPr>
          <p:cNvPr id="4" name="Date Placeholder 3">
            <a:extLst>
              <a:ext uri="{FF2B5EF4-FFF2-40B4-BE49-F238E27FC236}">
                <a16:creationId xmlns:a16="http://schemas.microsoft.com/office/drawing/2014/main" id="{9AB9922C-7906-4AC5-8608-8034D01F6953}"/>
              </a:ext>
            </a:extLst>
          </p:cNvPr>
          <p:cNvSpPr>
            <a:spLocks noGrp="1"/>
          </p:cNvSpPr>
          <p:nvPr>
            <p:ph type="dt" sz="half" idx="10"/>
          </p:nvPr>
        </p:nvSpPr>
        <p:spPr/>
        <p:txBody>
          <a:bodyPr/>
          <a:lstStyle/>
          <a:p>
            <a:fld id="{BA9B95C9-B6B3-43F6-9642-FF20CE9D46BA}" type="datetime1">
              <a:rPr lang="en-US" smtClean="0"/>
              <a:t>4/25/2022</a:t>
            </a:fld>
            <a:endParaRPr lang="en-US"/>
          </a:p>
        </p:txBody>
      </p:sp>
      <p:sp>
        <p:nvSpPr>
          <p:cNvPr id="5" name="Slide Number Placeholder 4">
            <a:extLst>
              <a:ext uri="{FF2B5EF4-FFF2-40B4-BE49-F238E27FC236}">
                <a16:creationId xmlns:a16="http://schemas.microsoft.com/office/drawing/2014/main" id="{F2091A43-FAB3-4E17-A4DD-6B8139210E4F}"/>
              </a:ext>
            </a:extLst>
          </p:cNvPr>
          <p:cNvSpPr>
            <a:spLocks noGrp="1"/>
          </p:cNvSpPr>
          <p:nvPr>
            <p:ph type="sldNum" sz="quarter" idx="12"/>
          </p:nvPr>
        </p:nvSpPr>
        <p:spPr/>
        <p:txBody>
          <a:bodyPr/>
          <a:lstStyle/>
          <a:p>
            <a:fld id="{8B2C68DE-9B68-4DCD-B670-FC706E1ED25E}" type="slidenum">
              <a:rPr lang="en-US" smtClean="0"/>
              <a:pPr/>
              <a:t>3</a:t>
            </a:fld>
            <a:endParaRPr lang="en-US"/>
          </a:p>
        </p:txBody>
      </p:sp>
      <p:pic>
        <p:nvPicPr>
          <p:cNvPr id="6" name="Picture 5">
            <a:extLst>
              <a:ext uri="{FF2B5EF4-FFF2-40B4-BE49-F238E27FC236}">
                <a16:creationId xmlns:a16="http://schemas.microsoft.com/office/drawing/2014/main" id="{13A21D76-4B81-40B1-A533-4B265F15F6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24304" y="381000"/>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F8D5D595-C15F-47F6-9692-836DC4504108}"/>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54" y="457202"/>
            <a:ext cx="9118848" cy="1142999"/>
          </a:xfrm>
        </p:spPr>
        <p:txBody>
          <a:bodyPr/>
          <a:lstStyle/>
          <a:p>
            <a:r>
              <a:rPr lang="en-US" sz="2800" b="1" dirty="0">
                <a:solidFill>
                  <a:schemeClr val="accent1"/>
                </a:solidFill>
              </a:rPr>
              <a:t>MINOR PENALTIIES </a:t>
            </a:r>
            <a:r>
              <a:rPr lang="en-US" b="1" dirty="0">
                <a:solidFill>
                  <a:schemeClr val="accent1"/>
                </a:solidFill>
              </a:rPr>
              <a:t>CONT.</a:t>
            </a:r>
          </a:p>
        </p:txBody>
      </p:sp>
      <p:sp>
        <p:nvSpPr>
          <p:cNvPr id="3" name="Content Placeholder 2"/>
          <p:cNvSpPr>
            <a:spLocks noGrp="1"/>
          </p:cNvSpPr>
          <p:nvPr>
            <p:ph idx="1"/>
          </p:nvPr>
        </p:nvSpPr>
        <p:spPr>
          <a:xfrm>
            <a:off x="1012054" y="1811045"/>
            <a:ext cx="9198747" cy="4188771"/>
          </a:xfrm>
        </p:spPr>
        <p:txBody>
          <a:bodyPr>
            <a:normAutofit/>
          </a:bodyPr>
          <a:lstStyle/>
          <a:p>
            <a:pPr algn="just">
              <a:lnSpc>
                <a:spcPct val="90000"/>
              </a:lnSpc>
              <a:buNone/>
              <a:defRPr/>
            </a:pPr>
            <a:r>
              <a:rPr lang="en-US" sz="2800" dirty="0"/>
              <a:t>(b</a:t>
            </a:r>
            <a:r>
              <a:rPr lang="en-US" sz="2800" b="1" dirty="0">
                <a:solidFill>
                  <a:schemeClr val="accent2"/>
                </a:solidFill>
              </a:rPr>
              <a:t>)Withholding</a:t>
            </a:r>
            <a:r>
              <a:rPr lang="en-US" sz="2800" dirty="0"/>
              <a:t>/</a:t>
            </a:r>
            <a:r>
              <a:rPr lang="en-US" sz="2800" b="1" dirty="0">
                <a:solidFill>
                  <a:schemeClr val="accent2"/>
                </a:solidFill>
                <a:effectLst>
                  <a:outerShdw blurRad="38100" dist="38100" dir="2700000" algn="tl">
                    <a:srgbClr val="FFFFFF"/>
                  </a:outerShdw>
                </a:effectLst>
              </a:rPr>
              <a:t>Deferment of increment</a:t>
            </a:r>
            <a:r>
              <a:rPr lang="en-US" sz="2800" dirty="0"/>
              <a:t>, that is a postponement of the date on which the next increment is due, (with possible  postponement  in subsequent years)</a:t>
            </a:r>
          </a:p>
          <a:p>
            <a:pPr algn="just">
              <a:lnSpc>
                <a:spcPct val="90000"/>
              </a:lnSpc>
              <a:buNone/>
              <a:defRPr/>
            </a:pPr>
            <a:r>
              <a:rPr lang="en-US" sz="2800" dirty="0"/>
              <a:t>(c</a:t>
            </a:r>
            <a:r>
              <a:rPr lang="en-US" sz="2800" b="1" dirty="0">
                <a:solidFill>
                  <a:schemeClr val="accent2"/>
                </a:solidFill>
              </a:rPr>
              <a:t>)Suspension </a:t>
            </a:r>
            <a:r>
              <a:rPr lang="en-US" sz="2800" b="1" dirty="0"/>
              <a:t>or </a:t>
            </a:r>
            <a:r>
              <a:rPr lang="en-US" sz="2800" b="1" dirty="0">
                <a:solidFill>
                  <a:schemeClr val="accent2"/>
                </a:solidFill>
                <a:effectLst>
                  <a:outerShdw blurRad="38100" dist="38100" dir="2700000" algn="tl">
                    <a:srgbClr val="FFFFFF"/>
                  </a:outerShdw>
                </a:effectLst>
              </a:rPr>
              <a:t>Stoppage of increment</a:t>
            </a:r>
            <a:r>
              <a:rPr lang="en-US" sz="2800" dirty="0"/>
              <a:t>, that is nonpayment for a specified period of an increment otherwise due.</a:t>
            </a:r>
          </a:p>
          <a:p>
            <a:pPr algn="just">
              <a:lnSpc>
                <a:spcPct val="90000"/>
              </a:lnSpc>
              <a:buNone/>
              <a:defRPr/>
            </a:pPr>
            <a:r>
              <a:rPr lang="en-US" sz="2800" dirty="0"/>
              <a:t>d) </a:t>
            </a:r>
            <a:r>
              <a:rPr lang="en-US" sz="2800" b="1" dirty="0">
                <a:solidFill>
                  <a:schemeClr val="accent2"/>
                </a:solidFill>
                <a:effectLst>
                  <a:outerShdw blurRad="38100" dist="38100" dir="2700000" algn="tl">
                    <a:srgbClr val="FFFFFF"/>
                  </a:outerShdw>
                </a:effectLst>
              </a:rPr>
              <a:t>Suspension from duty</a:t>
            </a:r>
            <a:r>
              <a:rPr lang="en-US" sz="2800" b="1" dirty="0"/>
              <a:t> </a:t>
            </a:r>
            <a:r>
              <a:rPr lang="en-US" sz="2800" dirty="0"/>
              <a:t>is the loss of pay and allowances for a period not exceeding fourteen days;</a:t>
            </a:r>
          </a:p>
          <a:p>
            <a:pPr algn="just">
              <a:lnSpc>
                <a:spcPct val="90000"/>
              </a:lnSpc>
              <a:buNone/>
              <a:defRPr/>
            </a:pPr>
            <a:r>
              <a:rPr lang="en-US" sz="2800" dirty="0"/>
              <a:t>(e) </a:t>
            </a:r>
            <a:r>
              <a:rPr lang="en-US" sz="2800" b="1" dirty="0">
                <a:solidFill>
                  <a:schemeClr val="accent2"/>
                </a:solidFill>
                <a:effectLst>
                  <a:outerShdw blurRad="38100" dist="38100" dir="2700000" algn="tl">
                    <a:srgbClr val="FFFFFF"/>
                  </a:outerShdw>
                </a:effectLst>
              </a:rPr>
              <a:t>Warning or reprimand, could be verbal or written</a:t>
            </a:r>
          </a:p>
          <a:p>
            <a:pPr>
              <a:lnSpc>
                <a:spcPct val="90000"/>
              </a:lnSpc>
              <a:buNone/>
              <a:defRPr/>
            </a:pPr>
            <a:endParaRPr lang="en-US" b="1" dirty="0"/>
          </a:p>
        </p:txBody>
      </p:sp>
      <p:sp>
        <p:nvSpPr>
          <p:cNvPr id="4" name="Date Placeholder 3">
            <a:extLst>
              <a:ext uri="{FF2B5EF4-FFF2-40B4-BE49-F238E27FC236}">
                <a16:creationId xmlns:a16="http://schemas.microsoft.com/office/drawing/2014/main" id="{E4174079-1EA9-4526-803F-A1F30F2116A6}"/>
              </a:ext>
            </a:extLst>
          </p:cNvPr>
          <p:cNvSpPr>
            <a:spLocks noGrp="1"/>
          </p:cNvSpPr>
          <p:nvPr>
            <p:ph type="dt" sz="half" idx="10"/>
          </p:nvPr>
        </p:nvSpPr>
        <p:spPr/>
        <p:txBody>
          <a:bodyPr/>
          <a:lstStyle/>
          <a:p>
            <a:fld id="{DF594748-27C3-4D56-AD94-A75A1A80E1C9}" type="datetime1">
              <a:rPr lang="en-US" smtClean="0"/>
              <a:t>4/25/2022</a:t>
            </a:fld>
            <a:endParaRPr lang="en-US"/>
          </a:p>
        </p:txBody>
      </p:sp>
      <p:sp>
        <p:nvSpPr>
          <p:cNvPr id="5" name="Slide Number Placeholder 4">
            <a:extLst>
              <a:ext uri="{FF2B5EF4-FFF2-40B4-BE49-F238E27FC236}">
                <a16:creationId xmlns:a16="http://schemas.microsoft.com/office/drawing/2014/main" id="{0D06F144-BAF8-4F4B-B5D5-BC911EEDBACD}"/>
              </a:ext>
            </a:extLst>
          </p:cNvPr>
          <p:cNvSpPr>
            <a:spLocks noGrp="1"/>
          </p:cNvSpPr>
          <p:nvPr>
            <p:ph type="sldNum" sz="quarter" idx="12"/>
          </p:nvPr>
        </p:nvSpPr>
        <p:spPr/>
        <p:txBody>
          <a:bodyPr/>
          <a:lstStyle/>
          <a:p>
            <a:fld id="{8B2C68DE-9B68-4DCD-B670-FC706E1ED25E}" type="slidenum">
              <a:rPr lang="en-US" smtClean="0"/>
              <a:pPr/>
              <a:t>30</a:t>
            </a:fld>
            <a:endParaRPr lang="en-US"/>
          </a:p>
        </p:txBody>
      </p:sp>
      <p:pic>
        <p:nvPicPr>
          <p:cNvPr id="6" name="Picture 5">
            <a:extLst>
              <a:ext uri="{FF2B5EF4-FFF2-40B4-BE49-F238E27FC236}">
                <a16:creationId xmlns:a16="http://schemas.microsoft.com/office/drawing/2014/main" id="{2949AAFD-5EDC-4331-94ED-975FE7B41B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0801" y="478440"/>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E82F51CF-A1F2-48B8-AEE2-1F26EF9308DC}"/>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364" y="457202"/>
            <a:ext cx="9003438" cy="1219199"/>
          </a:xfrm>
        </p:spPr>
        <p:txBody>
          <a:bodyPr/>
          <a:lstStyle/>
          <a:p>
            <a:r>
              <a:rPr lang="en-US" dirty="0"/>
              <a:t>conclusion</a:t>
            </a:r>
          </a:p>
        </p:txBody>
      </p:sp>
      <p:sp>
        <p:nvSpPr>
          <p:cNvPr id="3" name="Content Placeholder 2"/>
          <p:cNvSpPr>
            <a:spLocks noGrp="1"/>
          </p:cNvSpPr>
          <p:nvPr>
            <p:ph idx="1"/>
          </p:nvPr>
        </p:nvSpPr>
        <p:spPr>
          <a:xfrm>
            <a:off x="1029810" y="1828800"/>
            <a:ext cx="9180991" cy="4495800"/>
          </a:xfrm>
        </p:spPr>
        <p:txBody>
          <a:bodyPr>
            <a:noAutofit/>
          </a:bodyPr>
          <a:lstStyle/>
          <a:p>
            <a:pPr algn="just"/>
            <a:r>
              <a:rPr lang="en-US" sz="3600" dirty="0"/>
              <a:t>As true Civil Service staff, we  must do the right things  by  exhibiting  leadership, justice and fairness, selflessness, integrity, accountability and transparency.</a:t>
            </a:r>
          </a:p>
          <a:p>
            <a:pPr algn="just"/>
            <a:r>
              <a:rPr lang="en-US" sz="3600" dirty="0"/>
              <a:t>We must be  agents of  change  by adhering to the code.</a:t>
            </a:r>
          </a:p>
        </p:txBody>
      </p:sp>
      <p:sp>
        <p:nvSpPr>
          <p:cNvPr id="4" name="Date Placeholder 3">
            <a:extLst>
              <a:ext uri="{FF2B5EF4-FFF2-40B4-BE49-F238E27FC236}">
                <a16:creationId xmlns:a16="http://schemas.microsoft.com/office/drawing/2014/main" id="{DADEB6E3-3B3E-4378-B7EC-0F1BF66BC557}"/>
              </a:ext>
            </a:extLst>
          </p:cNvPr>
          <p:cNvSpPr>
            <a:spLocks noGrp="1"/>
          </p:cNvSpPr>
          <p:nvPr>
            <p:ph type="dt" sz="half" idx="10"/>
          </p:nvPr>
        </p:nvSpPr>
        <p:spPr/>
        <p:txBody>
          <a:bodyPr/>
          <a:lstStyle/>
          <a:p>
            <a:fld id="{3D372330-E98F-4D53-9728-4A3DC3C63C59}" type="datetime1">
              <a:rPr lang="en-US" smtClean="0"/>
              <a:t>4/25/2022</a:t>
            </a:fld>
            <a:endParaRPr lang="en-US"/>
          </a:p>
        </p:txBody>
      </p:sp>
      <p:sp>
        <p:nvSpPr>
          <p:cNvPr id="5" name="Slide Number Placeholder 4">
            <a:extLst>
              <a:ext uri="{FF2B5EF4-FFF2-40B4-BE49-F238E27FC236}">
                <a16:creationId xmlns:a16="http://schemas.microsoft.com/office/drawing/2014/main" id="{3C224835-A68E-4872-97BA-57513D9D43B1}"/>
              </a:ext>
            </a:extLst>
          </p:cNvPr>
          <p:cNvSpPr>
            <a:spLocks noGrp="1"/>
          </p:cNvSpPr>
          <p:nvPr>
            <p:ph type="sldNum" sz="quarter" idx="12"/>
          </p:nvPr>
        </p:nvSpPr>
        <p:spPr/>
        <p:txBody>
          <a:bodyPr/>
          <a:lstStyle/>
          <a:p>
            <a:fld id="{8B2C68DE-9B68-4DCD-B670-FC706E1ED25E}" type="slidenum">
              <a:rPr lang="en-US" smtClean="0"/>
              <a:pPr/>
              <a:t>31</a:t>
            </a:fld>
            <a:endParaRPr lang="en-US"/>
          </a:p>
        </p:txBody>
      </p:sp>
      <p:pic>
        <p:nvPicPr>
          <p:cNvPr id="6" name="Picture 5">
            <a:extLst>
              <a:ext uri="{FF2B5EF4-FFF2-40B4-BE49-F238E27FC236}">
                <a16:creationId xmlns:a16="http://schemas.microsoft.com/office/drawing/2014/main" id="{1ABB2B65-5878-4896-83AE-3EDE4EE74B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2985" y="692458"/>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3C8FEE54-45A4-44EE-B132-181FA8439E15}"/>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B875-1DE2-457C-860F-5B879BB116B4}"/>
              </a:ext>
            </a:extLst>
          </p:cNvPr>
          <p:cNvSpPr>
            <a:spLocks noGrp="1"/>
          </p:cNvSpPr>
          <p:nvPr>
            <p:ph type="title"/>
          </p:nvPr>
        </p:nvSpPr>
        <p:spPr>
          <a:xfrm>
            <a:off x="838200" y="4271749"/>
            <a:ext cx="10515600" cy="1092050"/>
          </a:xfrm>
        </p:spPr>
        <p:txBody>
          <a:bodyPr vert="horz" lIns="91440" tIns="45720" rIns="91440" bIns="45720" rtlCol="0" anchor="b">
            <a:normAutofit/>
          </a:bodyPr>
          <a:lstStyle/>
          <a:p>
            <a:pPr algn="ctr"/>
            <a:r>
              <a:rPr lang="en-US" sz="5200" dirty="0">
                <a:solidFill>
                  <a:srgbClr val="3A729A"/>
                </a:solidFill>
                <a:latin typeface="Berlin Sans FB Demi" panose="020E0802020502020306" pitchFamily="34" charset="0"/>
              </a:rPr>
              <a:t>THANK YOU</a:t>
            </a:r>
          </a:p>
        </p:txBody>
      </p:sp>
      <p:pic>
        <p:nvPicPr>
          <p:cNvPr id="7" name="Graphic 6" descr="Handshake">
            <a:extLst>
              <a:ext uri="{FF2B5EF4-FFF2-40B4-BE49-F238E27FC236}">
                <a16:creationId xmlns:a16="http://schemas.microsoft.com/office/drawing/2014/main" id="{24C3C37F-E68C-4970-8290-5C5F0C1297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56058" y="249630"/>
            <a:ext cx="3879879" cy="3879879"/>
          </a:xfrm>
          <a:prstGeom prst="rect">
            <a:avLst/>
          </a:prstGeom>
        </p:spPr>
      </p:pic>
      <p:sp>
        <p:nvSpPr>
          <p:cNvPr id="3" name="Slide Number Placeholder 2">
            <a:extLst>
              <a:ext uri="{FF2B5EF4-FFF2-40B4-BE49-F238E27FC236}">
                <a16:creationId xmlns:a16="http://schemas.microsoft.com/office/drawing/2014/main" id="{D938147A-5624-49D9-9782-554F2B54302D}"/>
              </a:ext>
            </a:extLst>
          </p:cNvPr>
          <p:cNvSpPr>
            <a:spLocks noGrp="1"/>
          </p:cNvSpPr>
          <p:nvPr>
            <p:ph type="sldNum" sz="quarter" idx="12"/>
          </p:nvPr>
        </p:nvSpPr>
        <p:spPr>
          <a:xfrm>
            <a:off x="8869680" y="6356350"/>
            <a:ext cx="2743200" cy="365125"/>
          </a:xfrm>
        </p:spPr>
        <p:txBody>
          <a:bodyPr vert="horz" lIns="91440" tIns="45720" rIns="91440" bIns="45720" rtlCol="0" anchor="ctr">
            <a:normAutofit/>
          </a:bodyPr>
          <a:lstStyle/>
          <a:p>
            <a:pPr>
              <a:spcAft>
                <a:spcPts val="600"/>
              </a:spcAft>
            </a:pPr>
            <a:fld id="{B2DC25EE-239B-4C5F-AAD1-255A7D5F1EE2}" type="slidenum">
              <a:rPr lang="en-US">
                <a:solidFill>
                  <a:schemeClr val="tx2">
                    <a:lumMod val="50000"/>
                    <a:lumOff val="50000"/>
                  </a:schemeClr>
                </a:solidFill>
              </a:rPr>
              <a:pPr>
                <a:spcAft>
                  <a:spcPts val="600"/>
                </a:spcAft>
              </a:pPr>
              <a:t>32</a:t>
            </a:fld>
            <a:endParaRPr lang="en-US">
              <a:solidFill>
                <a:schemeClr val="tx2">
                  <a:lumMod val="50000"/>
                  <a:lumOff val="50000"/>
                </a:schemeClr>
              </a:solidFill>
            </a:endParaRPr>
          </a:p>
        </p:txBody>
      </p:sp>
      <p:pic>
        <p:nvPicPr>
          <p:cNvPr id="4" name="Picture 3" descr="C:\Users\user\Documents\CMDWork\OHCS LOGO.bmp">
            <a:extLst>
              <a:ext uri="{FF2B5EF4-FFF2-40B4-BE49-F238E27FC236}">
                <a16:creationId xmlns:a16="http://schemas.microsoft.com/office/drawing/2014/main" id="{97F26460-6E72-4646-BA3F-F8F9665FCC9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2400" y="171252"/>
            <a:ext cx="1615491" cy="1259276"/>
          </a:xfrm>
          <a:prstGeom prst="rect">
            <a:avLst/>
          </a:prstGeom>
          <a:noFill/>
          <a:ln>
            <a:noFill/>
          </a:ln>
        </p:spPr>
      </p:pic>
      <p:sp>
        <p:nvSpPr>
          <p:cNvPr id="5" name="Date Placeholder 4"/>
          <p:cNvSpPr>
            <a:spLocks noGrp="1"/>
          </p:cNvSpPr>
          <p:nvPr>
            <p:ph type="dt" sz="half" idx="10"/>
          </p:nvPr>
        </p:nvSpPr>
        <p:spPr/>
        <p:txBody>
          <a:bodyPr/>
          <a:lstStyle/>
          <a:p>
            <a:fld id="{E272372A-B3D5-4A31-8CB8-3F0C75F941B1}" type="datetime1">
              <a:rPr lang="en-US" smtClean="0"/>
              <a:t>4/25/2022</a:t>
            </a:fld>
            <a:endParaRPr lang="en-US"/>
          </a:p>
        </p:txBody>
      </p:sp>
      <p:sp>
        <p:nvSpPr>
          <p:cNvPr id="6" name="Footer Placeholder 5"/>
          <p:cNvSpPr>
            <a:spLocks noGrp="1"/>
          </p:cNvSpPr>
          <p:nvPr>
            <p:ph type="ftr" sz="quarter" idx="11"/>
          </p:nvPr>
        </p:nvSpPr>
        <p:spPr/>
        <p:txBody>
          <a:bodyPr/>
          <a:lstStyle/>
          <a:p>
            <a:r>
              <a:rPr lang="en-US"/>
              <a:t>EOY</a:t>
            </a:r>
          </a:p>
        </p:txBody>
      </p:sp>
    </p:spTree>
    <p:extLst>
      <p:ext uri="{BB962C8B-B14F-4D97-AF65-F5344CB8AC3E}">
        <p14:creationId xmlns:p14="http://schemas.microsoft.com/office/powerpoint/2010/main" val="230666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LEARNING OBJECTIVES</a:t>
            </a:r>
          </a:p>
        </p:txBody>
      </p:sp>
      <p:sp>
        <p:nvSpPr>
          <p:cNvPr id="3" name="Content Placeholder 2"/>
          <p:cNvSpPr>
            <a:spLocks noGrp="1"/>
          </p:cNvSpPr>
          <p:nvPr>
            <p:ph idx="1"/>
          </p:nvPr>
        </p:nvSpPr>
        <p:spPr/>
        <p:txBody>
          <a:bodyPr>
            <a:normAutofit/>
          </a:bodyPr>
          <a:lstStyle/>
          <a:p>
            <a:pPr algn="just">
              <a:buClr>
                <a:schemeClr val="accent2"/>
              </a:buClr>
              <a:buFont typeface="Wingdings" pitchFamily="2" charset="2"/>
              <a:buChar char="q"/>
              <a:defRPr/>
            </a:pPr>
            <a:r>
              <a:rPr lang="en-US" sz="4000" dirty="0"/>
              <a:t>To expose STAFF to some key provisions of the Civil Service Code of Conduct</a:t>
            </a:r>
          </a:p>
          <a:p>
            <a:pPr algn="just">
              <a:buClr>
                <a:schemeClr val="accent2"/>
              </a:buClr>
              <a:buFont typeface="Wingdings" pitchFamily="2" charset="2"/>
              <a:buChar char="q"/>
              <a:defRPr/>
            </a:pPr>
            <a:r>
              <a:rPr lang="en-US" sz="4000" dirty="0"/>
              <a:t>To equip STAFF with some important rules and regulations in the Ghana Civil Service.</a:t>
            </a:r>
          </a:p>
          <a:p>
            <a:endParaRPr lang="en-US" dirty="0"/>
          </a:p>
        </p:txBody>
      </p:sp>
      <p:sp>
        <p:nvSpPr>
          <p:cNvPr id="4" name="Date Placeholder 3">
            <a:extLst>
              <a:ext uri="{FF2B5EF4-FFF2-40B4-BE49-F238E27FC236}">
                <a16:creationId xmlns:a16="http://schemas.microsoft.com/office/drawing/2014/main" id="{C9257580-01C6-4BEC-B7AD-CD978C790C43}"/>
              </a:ext>
            </a:extLst>
          </p:cNvPr>
          <p:cNvSpPr>
            <a:spLocks noGrp="1"/>
          </p:cNvSpPr>
          <p:nvPr>
            <p:ph type="dt" sz="half" idx="10"/>
          </p:nvPr>
        </p:nvSpPr>
        <p:spPr/>
        <p:txBody>
          <a:bodyPr/>
          <a:lstStyle/>
          <a:p>
            <a:fld id="{82876A46-C406-40E5-A3D2-1349BFE18FF4}" type="datetime1">
              <a:rPr lang="en-US" smtClean="0"/>
              <a:t>4/25/2022</a:t>
            </a:fld>
            <a:endParaRPr lang="en-US"/>
          </a:p>
        </p:txBody>
      </p:sp>
      <p:sp>
        <p:nvSpPr>
          <p:cNvPr id="5" name="Slide Number Placeholder 4">
            <a:extLst>
              <a:ext uri="{FF2B5EF4-FFF2-40B4-BE49-F238E27FC236}">
                <a16:creationId xmlns:a16="http://schemas.microsoft.com/office/drawing/2014/main" id="{FFC57652-A616-40BD-8C29-A989FFBE8497}"/>
              </a:ext>
            </a:extLst>
          </p:cNvPr>
          <p:cNvSpPr>
            <a:spLocks noGrp="1"/>
          </p:cNvSpPr>
          <p:nvPr>
            <p:ph type="sldNum" sz="quarter" idx="12"/>
          </p:nvPr>
        </p:nvSpPr>
        <p:spPr/>
        <p:txBody>
          <a:bodyPr/>
          <a:lstStyle/>
          <a:p>
            <a:fld id="{8B2C68DE-9B68-4DCD-B670-FC706E1ED25E}" type="slidenum">
              <a:rPr lang="en-US" smtClean="0"/>
              <a:pPr/>
              <a:t>4</a:t>
            </a:fld>
            <a:endParaRPr lang="en-US"/>
          </a:p>
        </p:txBody>
      </p:sp>
      <p:pic>
        <p:nvPicPr>
          <p:cNvPr id="6" name="Picture 5">
            <a:extLst>
              <a:ext uri="{FF2B5EF4-FFF2-40B4-BE49-F238E27FC236}">
                <a16:creationId xmlns:a16="http://schemas.microsoft.com/office/drawing/2014/main" id="{8215FE22-20A2-484C-A466-BF7FA62121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7506" y="558271"/>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D7820DB6-8A13-4DE4-99A2-C42EE46326B5}"/>
              </a:ext>
            </a:extLst>
          </p:cNvPr>
          <p:cNvSpPr>
            <a:spLocks noGrp="1"/>
          </p:cNvSpPr>
          <p:nvPr>
            <p:ph type="ftr" sz="quarter" idx="11"/>
          </p:nvPr>
        </p:nvSpPr>
        <p:spPr/>
        <p:txBody>
          <a:bodyPr/>
          <a:lstStyle/>
          <a:p>
            <a:r>
              <a:rPr lang="en-US"/>
              <a:t>EOY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THE CIVIL SERVICE DEFINED</a:t>
            </a:r>
          </a:p>
        </p:txBody>
      </p:sp>
      <p:sp>
        <p:nvSpPr>
          <p:cNvPr id="3" name="Content Placeholder 2"/>
          <p:cNvSpPr>
            <a:spLocks noGrp="1"/>
          </p:cNvSpPr>
          <p:nvPr>
            <p:ph idx="1"/>
          </p:nvPr>
        </p:nvSpPr>
        <p:spPr/>
        <p:txBody>
          <a:bodyPr>
            <a:normAutofit lnSpcReduction="10000"/>
          </a:bodyPr>
          <a:lstStyle/>
          <a:p>
            <a:pPr algn="just"/>
            <a:r>
              <a:rPr lang="en-US" sz="2800" dirty="0"/>
              <a:t>In accordance with Article 190 of the 1992 Constitution, the Civil Service forms part of the Public Services of Ghana. In accordance with Section 1(3) of the Civil Service Act, 1993 (PNDC Law 327), the Service comprises service in a civil office of the Government.</a:t>
            </a:r>
          </a:p>
          <a:p>
            <a:pPr marL="0" indent="0">
              <a:buNone/>
            </a:pPr>
            <a:endParaRPr lang="en-US" sz="2800" dirty="0"/>
          </a:p>
          <a:p>
            <a:pPr algn="just"/>
            <a:r>
              <a:rPr lang="en-US" sz="2800" dirty="0"/>
              <a:t>The Civil Service is the main agency through which the Executive arm of Government operates.</a:t>
            </a:r>
          </a:p>
          <a:p>
            <a:pPr marL="0" indent="0">
              <a:buNone/>
            </a:pPr>
            <a:endParaRPr lang="en-US"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5" name="Picture 4">
            <a:extLst>
              <a:ext uri="{FF2B5EF4-FFF2-40B4-BE49-F238E27FC236}">
                <a16:creationId xmlns:a16="http://schemas.microsoft.com/office/drawing/2014/main" id="{397C6893-162A-4955-A62B-808D915FBC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4304" y="381000"/>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19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STRUCTURE OF THE CIVIL SERVICE</a:t>
            </a:r>
            <a:br>
              <a:rPr lang="en-US" dirty="0"/>
            </a:br>
            <a:endParaRPr lang="en-US" dirty="0"/>
          </a:p>
        </p:txBody>
      </p:sp>
      <p:sp>
        <p:nvSpPr>
          <p:cNvPr id="3" name="Content Placeholder 2"/>
          <p:cNvSpPr>
            <a:spLocks noGrp="1"/>
          </p:cNvSpPr>
          <p:nvPr>
            <p:ph idx="1"/>
          </p:nvPr>
        </p:nvSpPr>
        <p:spPr>
          <a:xfrm>
            <a:off x="581192" y="1695635"/>
            <a:ext cx="11029615" cy="4279715"/>
          </a:xfrm>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grpSp>
        <p:nvGrpSpPr>
          <p:cNvPr id="5" name="Group 4"/>
          <p:cNvGrpSpPr>
            <a:grpSpLocks/>
          </p:cNvGrpSpPr>
          <p:nvPr/>
        </p:nvGrpSpPr>
        <p:grpSpPr bwMode="auto">
          <a:xfrm>
            <a:off x="2103120" y="2351314"/>
            <a:ext cx="7857743" cy="3105240"/>
            <a:chOff x="-952" y="0"/>
            <a:chExt cx="40105" cy="19609"/>
          </a:xfrm>
        </p:grpSpPr>
        <p:sp>
          <p:nvSpPr>
            <p:cNvPr id="6" name="Text Box 274"/>
            <p:cNvSpPr txBox="1">
              <a:spLocks noChangeArrowheads="1"/>
            </p:cNvSpPr>
            <p:nvPr/>
          </p:nvSpPr>
          <p:spPr bwMode="auto">
            <a:xfrm>
              <a:off x="2763" y="0"/>
              <a:ext cx="30388" cy="19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marL="0" marR="0" algn="ctr">
                <a:spcBef>
                  <a:spcPts val="0"/>
                </a:spcBef>
                <a:spcAft>
                  <a:spcPts val="0"/>
                </a:spcAft>
              </a:pPr>
              <a:r>
                <a:rPr lang="en-US" sz="1400" b="1" dirty="0">
                  <a:effectLst/>
                  <a:latin typeface="Times New Roman" panose="02020603050405020304" pitchFamily="18" charset="0"/>
                  <a:ea typeface="Times New Roman" panose="02020603050405020304" pitchFamily="18" charset="0"/>
                </a:rPr>
                <a:t>CIVIL SERVICE COUNCIL</a:t>
              </a:r>
              <a:endParaRPr lang="en-US" sz="1400" dirty="0">
                <a:effectLst/>
                <a:latin typeface="Times New Roman" panose="02020603050405020304" pitchFamily="18" charset="0"/>
                <a:ea typeface="Times New Roman" panose="02020603050405020304" pitchFamily="18" charset="0"/>
              </a:endParaRPr>
            </a:p>
          </p:txBody>
        </p:sp>
        <p:sp>
          <p:nvSpPr>
            <p:cNvPr id="7" name="Text Box 275"/>
            <p:cNvSpPr txBox="1">
              <a:spLocks noChangeArrowheads="1"/>
            </p:cNvSpPr>
            <p:nvPr/>
          </p:nvSpPr>
          <p:spPr bwMode="auto">
            <a:xfrm>
              <a:off x="-952" y="4942"/>
              <a:ext cx="40105" cy="31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a:effectLst/>
                  <a:latin typeface="Times New Roman" panose="02020603050405020304" pitchFamily="18" charset="0"/>
                  <a:ea typeface="Times New Roman" panose="02020603050405020304" pitchFamily="18" charset="0"/>
                </a:rPr>
                <a:t>OFFICE OF THE HEAD OF CIVIL SERVICE</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cxnSp>
          <p:nvCxnSpPr>
            <p:cNvPr id="8" name="AutoShape 276"/>
            <p:cNvCxnSpPr>
              <a:cxnSpLocks noChangeShapeType="1"/>
            </p:cNvCxnSpPr>
            <p:nvPr/>
          </p:nvCxnSpPr>
          <p:spPr bwMode="auto">
            <a:xfrm>
              <a:off x="19896" y="2656"/>
              <a:ext cx="0" cy="228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 name="Text Box 277"/>
            <p:cNvSpPr txBox="1">
              <a:spLocks noChangeArrowheads="1"/>
            </p:cNvSpPr>
            <p:nvPr/>
          </p:nvSpPr>
          <p:spPr bwMode="auto">
            <a:xfrm>
              <a:off x="9716" y="10421"/>
              <a:ext cx="19907" cy="30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b="1" dirty="0">
                  <a:effectLst/>
                  <a:latin typeface="Times New Roman" panose="02020603050405020304" pitchFamily="18" charset="0"/>
                  <a:ea typeface="Times New Roman" panose="02020603050405020304" pitchFamily="18" charset="0"/>
                </a:rPr>
                <a:t>MINISTRIES</a:t>
              </a:r>
              <a:endParaRPr lang="en-US" dirty="0">
                <a:effectLst/>
                <a:latin typeface="Times New Roman" panose="02020603050405020304" pitchFamily="18" charset="0"/>
                <a:ea typeface="Times New Roman" panose="02020603050405020304" pitchFamily="18" charset="0"/>
              </a:endParaRPr>
            </a:p>
          </p:txBody>
        </p:sp>
        <p:cxnSp>
          <p:nvCxnSpPr>
            <p:cNvPr id="10" name="AutoShape 278"/>
            <p:cNvCxnSpPr>
              <a:cxnSpLocks noChangeShapeType="1"/>
            </p:cNvCxnSpPr>
            <p:nvPr/>
          </p:nvCxnSpPr>
          <p:spPr bwMode="auto">
            <a:xfrm>
              <a:off x="19989" y="8122"/>
              <a:ext cx="0" cy="228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 name="Text Box 279"/>
            <p:cNvSpPr txBox="1">
              <a:spLocks noChangeArrowheads="1"/>
            </p:cNvSpPr>
            <p:nvPr/>
          </p:nvSpPr>
          <p:spPr bwMode="auto">
            <a:xfrm>
              <a:off x="2286" y="15894"/>
              <a:ext cx="33629" cy="37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DEPARTMENTS</a:t>
              </a: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cxnSp>
          <p:nvCxnSpPr>
            <p:cNvPr id="12" name="AutoShape 280"/>
            <p:cNvCxnSpPr>
              <a:cxnSpLocks noChangeShapeType="1"/>
            </p:cNvCxnSpPr>
            <p:nvPr/>
          </p:nvCxnSpPr>
          <p:spPr bwMode="auto">
            <a:xfrm>
              <a:off x="20080" y="13435"/>
              <a:ext cx="0" cy="238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pic>
        <p:nvPicPr>
          <p:cNvPr id="13" name="Picture 12">
            <a:extLst>
              <a:ext uri="{FF2B5EF4-FFF2-40B4-BE49-F238E27FC236}">
                <a16:creationId xmlns:a16="http://schemas.microsoft.com/office/drawing/2014/main" id="{8CFABC29-22AF-4322-BE34-D596B0ECDF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4304" y="381000"/>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12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702" y="702156"/>
            <a:ext cx="10936105" cy="753782"/>
          </a:xfrm>
        </p:spPr>
        <p:txBody>
          <a:bodyPr/>
          <a:lstStyle/>
          <a:p>
            <a:r>
              <a:rPr lang="en-US" dirty="0">
                <a:solidFill>
                  <a:schemeClr val="accent1"/>
                </a:solidFill>
              </a:rPr>
              <a:t>MEMBERSHIP OF THE CIVIL SERVICE</a:t>
            </a:r>
          </a:p>
        </p:txBody>
      </p:sp>
      <p:sp>
        <p:nvSpPr>
          <p:cNvPr id="3" name="Content Placeholder 2"/>
          <p:cNvSpPr>
            <a:spLocks noGrp="1"/>
          </p:cNvSpPr>
          <p:nvPr>
            <p:ph idx="1"/>
          </p:nvPr>
        </p:nvSpPr>
        <p:spPr>
          <a:xfrm>
            <a:off x="674703" y="1722269"/>
            <a:ext cx="9462074" cy="4017760"/>
          </a:xfrm>
        </p:spPr>
        <p:txBody>
          <a:bodyPr>
            <a:normAutofit/>
          </a:bodyPr>
          <a:lstStyle/>
          <a:p>
            <a:pPr algn="just"/>
            <a:r>
              <a:rPr lang="en-US" sz="1600" dirty="0"/>
              <a:t>By the Civil Service Act, 1993 (PNDCL 327), Section 4, the following are members of the Service:</a:t>
            </a:r>
          </a:p>
          <a:p>
            <a:pPr algn="just"/>
            <a:r>
              <a:rPr lang="en-US" sz="1600" dirty="0"/>
              <a:t>(a) a person serving in a civil capacity in a post designated as Civil Service post by or under this Act in,</a:t>
            </a:r>
          </a:p>
          <a:p>
            <a:pPr lvl="1" algn="just"/>
            <a:r>
              <a:rPr lang="en-US" sz="1600" dirty="0"/>
              <a:t>(</a:t>
            </a:r>
            <a:r>
              <a:rPr lang="en-US" sz="1600" dirty="0" err="1"/>
              <a:t>i</a:t>
            </a:r>
            <a:r>
              <a:rPr lang="en-US" sz="1600" dirty="0"/>
              <a:t>) the Office of the President,</a:t>
            </a:r>
          </a:p>
          <a:p>
            <a:pPr lvl="1" algn="just"/>
            <a:r>
              <a:rPr lang="en-US" sz="1600" dirty="0"/>
              <a:t>(ii) a Ministry,</a:t>
            </a:r>
          </a:p>
          <a:p>
            <a:pPr lvl="1" algn="just"/>
            <a:r>
              <a:rPr lang="en-US" sz="1600" dirty="0"/>
              <a:t>(iii) a government department at the national level;</a:t>
            </a:r>
          </a:p>
          <a:p>
            <a:pPr lvl="1" algn="just"/>
            <a:r>
              <a:rPr lang="en-US" sz="1600" dirty="0"/>
              <a:t>(iv) any other Civil Service department established by or under the authority of this Act the emoluments attached to which are paid directly from the Consolidated Fund or other source approved by the Government, and</a:t>
            </a:r>
          </a:p>
          <a:p>
            <a:pPr algn="just"/>
            <a:r>
              <a:rPr lang="en-US" sz="1600" dirty="0"/>
              <a:t>(b) a person holding a post designated as Civil Service post created by or under the authority of any other enactment, the emoluments attached to which are paid directly from the Consolidated Fund or other source approved by Government.</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5" name="Picture 4">
            <a:extLst>
              <a:ext uri="{FF2B5EF4-FFF2-40B4-BE49-F238E27FC236}">
                <a16:creationId xmlns:a16="http://schemas.microsoft.com/office/drawing/2014/main" id="{98537DBF-D162-4EC1-B31A-A8C87350D1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4304" y="381000"/>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79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VISION AND OBJECT</a:t>
            </a:r>
          </a:p>
        </p:txBody>
      </p:sp>
      <p:sp>
        <p:nvSpPr>
          <p:cNvPr id="3" name="Content Placeholder 2"/>
          <p:cNvSpPr>
            <a:spLocks noGrp="1"/>
          </p:cNvSpPr>
          <p:nvPr>
            <p:ph idx="1"/>
          </p:nvPr>
        </p:nvSpPr>
        <p:spPr/>
        <p:txBody>
          <a:bodyPr/>
          <a:lstStyle/>
          <a:p>
            <a:pPr algn="just"/>
            <a:r>
              <a:rPr lang="en-US" sz="2000" dirty="0"/>
              <a:t>VISION OF THE CIVIL SERVICE</a:t>
            </a:r>
          </a:p>
          <a:p>
            <a:pPr lvl="1" algn="just"/>
            <a:r>
              <a:rPr lang="en-US" sz="2000" dirty="0"/>
              <a:t>A client-oriented organization providing world-class policy advice and services.</a:t>
            </a:r>
          </a:p>
          <a:p>
            <a:pPr algn="just"/>
            <a:r>
              <a:rPr lang="en-US" sz="2000" dirty="0"/>
              <a:t>OBJECT OF THE SERVICE</a:t>
            </a:r>
          </a:p>
          <a:p>
            <a:pPr lvl="1" algn="just"/>
            <a:r>
              <a:rPr lang="en-US" sz="2000" dirty="0"/>
              <a:t>The Service exists to assist the Government in the formulation and implementation of Government policies for the development of the country, through the management of human and other resources, promotion of efficient information management, organizational development and value for money procurement for results-oriented services.</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5" name="Picture 4">
            <a:extLst>
              <a:ext uri="{FF2B5EF4-FFF2-40B4-BE49-F238E27FC236}">
                <a16:creationId xmlns:a16="http://schemas.microsoft.com/office/drawing/2014/main" id="{29913DBA-22F3-454D-949A-E60B0FD3A3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4304" y="381000"/>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17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90" y="532660"/>
            <a:ext cx="10281516" cy="745724"/>
          </a:xfrm>
        </p:spPr>
        <p:txBody>
          <a:bodyPr>
            <a:normAutofit/>
          </a:bodyPr>
          <a:lstStyle/>
          <a:p>
            <a:r>
              <a:rPr lang="en-GB" sz="2800" b="1" dirty="0">
                <a:solidFill>
                  <a:srgbClr val="FF0000"/>
                </a:solidFill>
                <a:latin typeface="Times New Roman" panose="02020603050405020304" pitchFamily="18" charset="0"/>
                <a:cs typeface="Times New Roman" panose="02020603050405020304" pitchFamily="18" charset="0"/>
              </a:rPr>
              <a:t>Civil service Organisations</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518081"/>
            <a:ext cx="10394708" cy="4242639"/>
          </a:xfrm>
        </p:spPr>
        <p:txBody>
          <a:bodyPr anchor="t">
            <a:normAutofit fontScale="70000" lnSpcReduction="20000"/>
          </a:bodyPr>
          <a:lstStyle/>
          <a:p>
            <a:pPr marL="0" indent="0">
              <a:buNone/>
            </a:pPr>
            <a:r>
              <a:rPr lang="en-GB" sz="2800" b="1" cap="none" dirty="0">
                <a:latin typeface="Times New Roman" panose="02020603050405020304" pitchFamily="18" charset="0"/>
                <a:cs typeface="Times New Roman" panose="02020603050405020304" pitchFamily="18" charset="0"/>
              </a:rPr>
              <a:t>The Ghana Civil Service is currently made up of :</a:t>
            </a:r>
          </a:p>
          <a:p>
            <a:r>
              <a:rPr lang="en-GB" sz="2800" cap="none" dirty="0">
                <a:latin typeface="Times New Roman" panose="02020603050405020304" pitchFamily="18" charset="0"/>
                <a:cs typeface="Times New Roman" panose="02020603050405020304" pitchFamily="18" charset="0"/>
              </a:rPr>
              <a:t>Two (2) Extra-Ministerial Organisations; </a:t>
            </a:r>
          </a:p>
          <a:p>
            <a:r>
              <a:rPr lang="en-GB" sz="2800" cap="none" dirty="0">
                <a:latin typeface="Times New Roman" panose="02020603050405020304" pitchFamily="18" charset="0"/>
                <a:cs typeface="Times New Roman" panose="02020603050405020304" pitchFamily="18" charset="0"/>
              </a:rPr>
              <a:t>Twenty-eight (28) Sector Ministries according to the Civil Service (Ministries) Instrument, 2021 (E.I. 12); and</a:t>
            </a:r>
          </a:p>
          <a:p>
            <a:r>
              <a:rPr lang="en-GB" sz="2800" cap="none" dirty="0">
                <a:latin typeface="Times New Roman" panose="02020603050405020304" pitchFamily="18" charset="0"/>
                <a:cs typeface="Times New Roman" panose="02020603050405020304" pitchFamily="18" charset="0"/>
              </a:rPr>
              <a:t>Twenty-three (23) Departments</a:t>
            </a:r>
          </a:p>
          <a:p>
            <a:endParaRPr lang="en-GB" sz="2800" cap="none" dirty="0">
              <a:latin typeface="Times New Roman" panose="02020603050405020304" pitchFamily="18" charset="0"/>
              <a:cs typeface="Times New Roman" panose="02020603050405020304" pitchFamily="18" charset="0"/>
            </a:endParaRPr>
          </a:p>
          <a:p>
            <a:pPr marL="0" indent="0">
              <a:buNone/>
            </a:pPr>
            <a:r>
              <a:rPr lang="en-GB" sz="2800" b="1" cap="none" dirty="0">
                <a:latin typeface="Times New Roman" panose="02020603050405020304" pitchFamily="18" charset="0"/>
                <a:cs typeface="Times New Roman" panose="02020603050405020304" pitchFamily="18" charset="0"/>
              </a:rPr>
              <a:t>The two (2) Extra-Ministerial Organisations are:</a:t>
            </a:r>
          </a:p>
          <a:p>
            <a:r>
              <a:rPr lang="en-GB" sz="2800" cap="none" dirty="0">
                <a:latin typeface="Times New Roman" panose="02020603050405020304" pitchFamily="18" charset="0"/>
                <a:cs typeface="Times New Roman" panose="02020603050405020304" pitchFamily="18" charset="0"/>
              </a:rPr>
              <a:t>Office of the President </a:t>
            </a:r>
          </a:p>
          <a:p>
            <a:r>
              <a:rPr lang="en-GB" sz="2800" cap="none" dirty="0">
                <a:latin typeface="Times New Roman" panose="02020603050405020304" pitchFamily="18" charset="0"/>
                <a:cs typeface="Times New Roman" panose="02020603050405020304" pitchFamily="18" charset="0"/>
              </a:rPr>
              <a:t>Office of the Head of Civil Service</a:t>
            </a:r>
          </a:p>
          <a:p>
            <a:r>
              <a:rPr lang="en-GB" sz="2800" dirty="0">
                <a:latin typeface="Times New Roman" panose="02020603050405020304" pitchFamily="18" charset="0"/>
                <a:cs typeface="Times New Roman" panose="02020603050405020304" pitchFamily="18" charset="0"/>
              </a:rPr>
              <a:t>Some Secretariats – PSRS, M&amp;E, etc.</a:t>
            </a:r>
            <a:endParaRPr lang="en-GB" sz="2800" cap="none" dirty="0">
              <a:latin typeface="Times New Roman" panose="02020603050405020304" pitchFamily="18" charset="0"/>
              <a:cs typeface="Times New Roman" panose="02020603050405020304" pitchFamily="18" charset="0"/>
            </a:endParaRPr>
          </a:p>
          <a:p>
            <a:pPr marL="0" indent="0">
              <a:buNone/>
            </a:pPr>
            <a:endParaRPr lang="en-US" sz="2800" cap="none" dirty="0">
              <a:latin typeface="Times New Roman" panose="02020603050405020304" pitchFamily="18" charset="0"/>
              <a:cs typeface="Times New Roman" panose="02020603050405020304" pitchFamily="18" charset="0"/>
            </a:endParaRPr>
          </a:p>
          <a:p>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pic>
        <p:nvPicPr>
          <p:cNvPr id="5" name="Picture 4">
            <a:extLst>
              <a:ext uri="{FF2B5EF4-FFF2-40B4-BE49-F238E27FC236}">
                <a16:creationId xmlns:a16="http://schemas.microsoft.com/office/drawing/2014/main" id="{1B275C69-C97D-4110-9549-99B8CEFCE6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4304" y="381000"/>
            <a:ext cx="1743301" cy="1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066274"/>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{FC843B07-8B1F-422A-B408-EFFB06CBE7B2}tf67061901_win32</Template>
  <TotalTime>325</TotalTime>
  <Words>3009</Words>
  <Application>Microsoft Office PowerPoint</Application>
  <PresentationFormat>Widescreen</PresentationFormat>
  <Paragraphs>276</Paragraphs>
  <Slides>32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Berlin Sans FB Demi</vt:lpstr>
      <vt:lpstr>Calibri</vt:lpstr>
      <vt:lpstr>Century Gothic</vt:lpstr>
      <vt:lpstr>Franklin Gothic Book</vt:lpstr>
      <vt:lpstr>Franklin Gothic Demi</vt:lpstr>
      <vt:lpstr>Gill Sans MT</vt:lpstr>
      <vt:lpstr>Times New Roman</vt:lpstr>
      <vt:lpstr>Wingdings</vt:lpstr>
      <vt:lpstr>Wingdings 2</vt:lpstr>
      <vt:lpstr>DividendVTI</vt:lpstr>
      <vt:lpstr>CIVIL SERVICE ADMINISTRATION AND CODE OF CONDUCT</vt:lpstr>
      <vt:lpstr>CONTENT</vt:lpstr>
      <vt:lpstr>LEARNING  OUTCOMES</vt:lpstr>
      <vt:lpstr>LEARNING OBJECTIVES</vt:lpstr>
      <vt:lpstr>THE CIVIL SERVICE DEFINED</vt:lpstr>
      <vt:lpstr>STRUCTURE OF THE CIVIL SERVICE </vt:lpstr>
      <vt:lpstr>MEMBERSHIP OF THE CIVIL SERVICE</vt:lpstr>
      <vt:lpstr>VISION AND OBJECT</vt:lpstr>
      <vt:lpstr>Civil service Organisations</vt:lpstr>
      <vt:lpstr>INTRODUCTION TO THE CODE OF CONDUCT</vt:lpstr>
      <vt:lpstr>GUIDING PRINCIPLES OF THE CODE</vt:lpstr>
      <vt:lpstr>GUIDING PRINCIPLES Cont.</vt:lpstr>
      <vt:lpstr>APPLICATION &amp; DEFINITION OF CONDUCT &amp; MISCONDUCT </vt:lpstr>
      <vt:lpstr>APPLICATION &amp; DEFINITION OF CONDUCT &amp; MISCONDUCT CONT.</vt:lpstr>
      <vt:lpstr> Misconduct </vt:lpstr>
      <vt:lpstr>Types of misconduct  </vt:lpstr>
      <vt:lpstr>Misconduct cont’d </vt:lpstr>
      <vt:lpstr>Misconduct cont. </vt:lpstr>
      <vt:lpstr>CONSTITUTIONAL /CIVIL RESPONSIBILITES</vt:lpstr>
      <vt:lpstr>RELATIONSHIP WITH POLITICAL PARTIES</vt:lpstr>
      <vt:lpstr>RELATIONSHIP WITH POLITICAL PARTIES cont.</vt:lpstr>
      <vt:lpstr>INFO DISCLOSURE OF CLASSIFIED MATERIAL</vt:lpstr>
      <vt:lpstr>PERSONAL BEHAVIOUR</vt:lpstr>
      <vt:lpstr>GENERAL WORK ETHICS IN GHANA </vt:lpstr>
      <vt:lpstr>  (B) devoting, your full time and attention to  the   business   of your  organization during working hours  you should not  engage in , or encourage the practice of: </vt:lpstr>
      <vt:lpstr>DISCIPLINE</vt:lpstr>
      <vt:lpstr>Disciplinary Authority for Civil Service Staff  </vt:lpstr>
      <vt:lpstr>Types of discipline</vt:lpstr>
      <vt:lpstr>MAJOR   PENALTIES</vt:lpstr>
      <vt:lpstr>MINOR PENALTIIES CONT.</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Elizabeth Yeboah</dc:creator>
  <cp:lastModifiedBy>Elizabeth Yeboah</cp:lastModifiedBy>
  <cp:revision>10</cp:revision>
  <dcterms:created xsi:type="dcterms:W3CDTF">2022-04-25T16:58:15Z</dcterms:created>
  <dcterms:modified xsi:type="dcterms:W3CDTF">2022-04-25T22:24:02Z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